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0" r:id="rId3"/>
    <p:sldId id="261" r:id="rId4"/>
    <p:sldId id="258" r:id="rId5"/>
    <p:sldId id="259"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CB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0" autoAdjust="0"/>
    <p:restoredTop sz="54150" autoAdjust="0"/>
  </p:normalViewPr>
  <p:slideViewPr>
    <p:cSldViewPr snapToGrid="0">
      <p:cViewPr>
        <p:scale>
          <a:sx n="40" d="100"/>
          <a:sy n="40" d="100"/>
        </p:scale>
        <p:origin x="224" y="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56B8C7-B671-4635-AFDB-AD3E5C0A76D8}" type="datetimeFigureOut">
              <a:rPr lang="en-MY" smtClean="0"/>
              <a:t>26/9/2020</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A814F3-F0AB-44ED-8BE2-6C12282971DE}" type="slidenum">
              <a:rPr lang="en-MY" smtClean="0"/>
              <a:t>‹#›</a:t>
            </a:fld>
            <a:endParaRPr lang="en-MY"/>
          </a:p>
        </p:txBody>
      </p:sp>
    </p:spTree>
    <p:extLst>
      <p:ext uri="{BB962C8B-B14F-4D97-AF65-F5344CB8AC3E}">
        <p14:creationId xmlns:p14="http://schemas.microsoft.com/office/powerpoint/2010/main" val="537958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Localization relates both to how the SDGs can provide a framework for local development policy and to how local and regional governments can support the achievement of the SDGs through action from the bottom up and to how the SDGs can provide a framework for local development policy.</a:t>
            </a:r>
            <a:endParaRPr lang="en-MY" dirty="0"/>
          </a:p>
        </p:txBody>
      </p:sp>
      <p:sp>
        <p:nvSpPr>
          <p:cNvPr id="4" name="Slide Number Placeholder 3"/>
          <p:cNvSpPr>
            <a:spLocks noGrp="1"/>
          </p:cNvSpPr>
          <p:nvPr>
            <p:ph type="sldNum" sz="quarter" idx="5"/>
          </p:nvPr>
        </p:nvSpPr>
        <p:spPr/>
        <p:txBody>
          <a:bodyPr/>
          <a:lstStyle/>
          <a:p>
            <a:fld id="{56A814F3-F0AB-44ED-8BE2-6C12282971DE}" type="slidenum">
              <a:rPr lang="en-MY" smtClean="0"/>
              <a:t>2</a:t>
            </a:fld>
            <a:endParaRPr lang="en-MY"/>
          </a:p>
        </p:txBody>
      </p:sp>
    </p:spTree>
    <p:extLst>
      <p:ext uri="{BB962C8B-B14F-4D97-AF65-F5344CB8AC3E}">
        <p14:creationId xmlns:p14="http://schemas.microsoft.com/office/powerpoint/2010/main" val="1074673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it is important to point out that because the issues of poverty, food security, climate change, inequality, gender equality, decent work, among others are very closely interlinked, many of the activities undertaken by organizations under each goal actually contributes to multiple goals.</a:t>
            </a:r>
            <a:endParaRPr lang="en-MY" dirty="0"/>
          </a:p>
        </p:txBody>
      </p:sp>
      <p:sp>
        <p:nvSpPr>
          <p:cNvPr id="4" name="Slide Number Placeholder 3"/>
          <p:cNvSpPr>
            <a:spLocks noGrp="1"/>
          </p:cNvSpPr>
          <p:nvPr>
            <p:ph type="sldNum" sz="quarter" idx="5"/>
          </p:nvPr>
        </p:nvSpPr>
        <p:spPr/>
        <p:txBody>
          <a:bodyPr/>
          <a:lstStyle/>
          <a:p>
            <a:fld id="{56A814F3-F0AB-44ED-8BE2-6C12282971DE}" type="slidenum">
              <a:rPr lang="en-MY" smtClean="0"/>
              <a:t>6</a:t>
            </a:fld>
            <a:endParaRPr lang="en-MY"/>
          </a:p>
        </p:txBody>
      </p:sp>
    </p:spTree>
    <p:extLst>
      <p:ext uri="{BB962C8B-B14F-4D97-AF65-F5344CB8AC3E}">
        <p14:creationId xmlns:p14="http://schemas.microsoft.com/office/powerpoint/2010/main" val="121717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FCB9F-8914-47BE-B105-4E36235983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39E5CF7E-576F-41E2-BF7A-D7A84CDA1E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916615D5-DB7D-422D-9763-F1EF78C3B1FA}"/>
              </a:ext>
            </a:extLst>
          </p:cNvPr>
          <p:cNvSpPr>
            <a:spLocks noGrp="1"/>
          </p:cNvSpPr>
          <p:nvPr>
            <p:ph type="dt" sz="half" idx="10"/>
          </p:nvPr>
        </p:nvSpPr>
        <p:spPr/>
        <p:txBody>
          <a:bodyPr/>
          <a:lstStyle/>
          <a:p>
            <a:fld id="{77C727C3-076A-4053-B0E0-85B4D3ADB2E8}" type="datetimeFigureOut">
              <a:rPr lang="en-MY" smtClean="0"/>
              <a:t>26/9/2020</a:t>
            </a:fld>
            <a:endParaRPr lang="en-MY"/>
          </a:p>
        </p:txBody>
      </p:sp>
      <p:sp>
        <p:nvSpPr>
          <p:cNvPr id="5" name="Footer Placeholder 4">
            <a:extLst>
              <a:ext uri="{FF2B5EF4-FFF2-40B4-BE49-F238E27FC236}">
                <a16:creationId xmlns:a16="http://schemas.microsoft.com/office/drawing/2014/main" id="{ED050EF0-0D49-4560-BF66-C7630DD3F47A}"/>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5F748926-9427-470B-BDD3-D8985B5849BE}"/>
              </a:ext>
            </a:extLst>
          </p:cNvPr>
          <p:cNvSpPr>
            <a:spLocks noGrp="1"/>
          </p:cNvSpPr>
          <p:nvPr>
            <p:ph type="sldNum" sz="quarter" idx="12"/>
          </p:nvPr>
        </p:nvSpPr>
        <p:spPr/>
        <p:txBody>
          <a:bodyPr/>
          <a:lstStyle/>
          <a:p>
            <a:fld id="{CFAA5C2E-ED27-4138-A6F3-EA124C1F5335}" type="slidenum">
              <a:rPr lang="en-MY" smtClean="0"/>
              <a:t>‹#›</a:t>
            </a:fld>
            <a:endParaRPr lang="en-MY"/>
          </a:p>
        </p:txBody>
      </p:sp>
    </p:spTree>
    <p:extLst>
      <p:ext uri="{BB962C8B-B14F-4D97-AF65-F5344CB8AC3E}">
        <p14:creationId xmlns:p14="http://schemas.microsoft.com/office/powerpoint/2010/main" val="1241665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0C321-6F30-4ED1-849E-907F5C80704C}"/>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65FF7A34-8483-4FBA-AAD0-82A02DA2AE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D53DF478-BA5B-42D0-9417-BC860ACD7E01}"/>
              </a:ext>
            </a:extLst>
          </p:cNvPr>
          <p:cNvSpPr>
            <a:spLocks noGrp="1"/>
          </p:cNvSpPr>
          <p:nvPr>
            <p:ph type="dt" sz="half" idx="10"/>
          </p:nvPr>
        </p:nvSpPr>
        <p:spPr/>
        <p:txBody>
          <a:bodyPr/>
          <a:lstStyle/>
          <a:p>
            <a:fld id="{77C727C3-076A-4053-B0E0-85B4D3ADB2E8}" type="datetimeFigureOut">
              <a:rPr lang="en-MY" smtClean="0"/>
              <a:t>26/9/2020</a:t>
            </a:fld>
            <a:endParaRPr lang="en-MY"/>
          </a:p>
        </p:txBody>
      </p:sp>
      <p:sp>
        <p:nvSpPr>
          <p:cNvPr id="5" name="Footer Placeholder 4">
            <a:extLst>
              <a:ext uri="{FF2B5EF4-FFF2-40B4-BE49-F238E27FC236}">
                <a16:creationId xmlns:a16="http://schemas.microsoft.com/office/drawing/2014/main" id="{1BD41A5F-2A66-47D9-AF51-66699ECB623C}"/>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4359F8B9-E6FF-45DF-A696-0EC75C311829}"/>
              </a:ext>
            </a:extLst>
          </p:cNvPr>
          <p:cNvSpPr>
            <a:spLocks noGrp="1"/>
          </p:cNvSpPr>
          <p:nvPr>
            <p:ph type="sldNum" sz="quarter" idx="12"/>
          </p:nvPr>
        </p:nvSpPr>
        <p:spPr/>
        <p:txBody>
          <a:bodyPr/>
          <a:lstStyle/>
          <a:p>
            <a:fld id="{CFAA5C2E-ED27-4138-A6F3-EA124C1F5335}" type="slidenum">
              <a:rPr lang="en-MY" smtClean="0"/>
              <a:t>‹#›</a:t>
            </a:fld>
            <a:endParaRPr lang="en-MY"/>
          </a:p>
        </p:txBody>
      </p:sp>
    </p:spTree>
    <p:extLst>
      <p:ext uri="{BB962C8B-B14F-4D97-AF65-F5344CB8AC3E}">
        <p14:creationId xmlns:p14="http://schemas.microsoft.com/office/powerpoint/2010/main" val="1721358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BBD4D0-772F-4BAD-9FAE-40172B0C6A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408A2206-7775-41E7-9A47-C70C63E6E2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87D3CCF3-91D0-4E15-B8D2-242891481004}"/>
              </a:ext>
            </a:extLst>
          </p:cNvPr>
          <p:cNvSpPr>
            <a:spLocks noGrp="1"/>
          </p:cNvSpPr>
          <p:nvPr>
            <p:ph type="dt" sz="half" idx="10"/>
          </p:nvPr>
        </p:nvSpPr>
        <p:spPr/>
        <p:txBody>
          <a:bodyPr/>
          <a:lstStyle/>
          <a:p>
            <a:fld id="{77C727C3-076A-4053-B0E0-85B4D3ADB2E8}" type="datetimeFigureOut">
              <a:rPr lang="en-MY" smtClean="0"/>
              <a:t>26/9/2020</a:t>
            </a:fld>
            <a:endParaRPr lang="en-MY"/>
          </a:p>
        </p:txBody>
      </p:sp>
      <p:sp>
        <p:nvSpPr>
          <p:cNvPr id="5" name="Footer Placeholder 4">
            <a:extLst>
              <a:ext uri="{FF2B5EF4-FFF2-40B4-BE49-F238E27FC236}">
                <a16:creationId xmlns:a16="http://schemas.microsoft.com/office/drawing/2014/main" id="{F57281A8-7B55-43ED-88DA-406674A5A2A0}"/>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9D2C6948-081B-47A8-9313-F41053A255D8}"/>
              </a:ext>
            </a:extLst>
          </p:cNvPr>
          <p:cNvSpPr>
            <a:spLocks noGrp="1"/>
          </p:cNvSpPr>
          <p:nvPr>
            <p:ph type="sldNum" sz="quarter" idx="12"/>
          </p:nvPr>
        </p:nvSpPr>
        <p:spPr/>
        <p:txBody>
          <a:bodyPr/>
          <a:lstStyle/>
          <a:p>
            <a:fld id="{CFAA5C2E-ED27-4138-A6F3-EA124C1F5335}" type="slidenum">
              <a:rPr lang="en-MY" smtClean="0"/>
              <a:t>‹#›</a:t>
            </a:fld>
            <a:endParaRPr lang="en-MY"/>
          </a:p>
        </p:txBody>
      </p:sp>
    </p:spTree>
    <p:extLst>
      <p:ext uri="{BB962C8B-B14F-4D97-AF65-F5344CB8AC3E}">
        <p14:creationId xmlns:p14="http://schemas.microsoft.com/office/powerpoint/2010/main" val="4099269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A74A1-6F41-4730-A90C-5F81236C7F88}"/>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021FA841-E64B-412A-9F95-A92317E29B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A2D4B5BD-5FBF-46BC-9DF5-5C41128E86FF}"/>
              </a:ext>
            </a:extLst>
          </p:cNvPr>
          <p:cNvSpPr>
            <a:spLocks noGrp="1"/>
          </p:cNvSpPr>
          <p:nvPr>
            <p:ph type="dt" sz="half" idx="10"/>
          </p:nvPr>
        </p:nvSpPr>
        <p:spPr/>
        <p:txBody>
          <a:bodyPr/>
          <a:lstStyle/>
          <a:p>
            <a:fld id="{77C727C3-076A-4053-B0E0-85B4D3ADB2E8}" type="datetimeFigureOut">
              <a:rPr lang="en-MY" smtClean="0"/>
              <a:t>26/9/2020</a:t>
            </a:fld>
            <a:endParaRPr lang="en-MY"/>
          </a:p>
        </p:txBody>
      </p:sp>
      <p:sp>
        <p:nvSpPr>
          <p:cNvPr id="5" name="Footer Placeholder 4">
            <a:extLst>
              <a:ext uri="{FF2B5EF4-FFF2-40B4-BE49-F238E27FC236}">
                <a16:creationId xmlns:a16="http://schemas.microsoft.com/office/drawing/2014/main" id="{69289E74-6C10-410B-8236-A47FBE54A0C7}"/>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FA3B92A1-B54A-4162-A4B0-FAE59241DA03}"/>
              </a:ext>
            </a:extLst>
          </p:cNvPr>
          <p:cNvSpPr>
            <a:spLocks noGrp="1"/>
          </p:cNvSpPr>
          <p:nvPr>
            <p:ph type="sldNum" sz="quarter" idx="12"/>
          </p:nvPr>
        </p:nvSpPr>
        <p:spPr/>
        <p:txBody>
          <a:bodyPr/>
          <a:lstStyle/>
          <a:p>
            <a:fld id="{CFAA5C2E-ED27-4138-A6F3-EA124C1F5335}" type="slidenum">
              <a:rPr lang="en-MY" smtClean="0"/>
              <a:t>‹#›</a:t>
            </a:fld>
            <a:endParaRPr lang="en-MY"/>
          </a:p>
        </p:txBody>
      </p:sp>
    </p:spTree>
    <p:extLst>
      <p:ext uri="{BB962C8B-B14F-4D97-AF65-F5344CB8AC3E}">
        <p14:creationId xmlns:p14="http://schemas.microsoft.com/office/powerpoint/2010/main" val="3225287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6C7-2BBE-4BF2-9D2A-AF1E29E14A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9C40D827-15B8-4689-B422-C5B8D73016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D0A56C-C3C2-4200-B016-51119EB9ABE3}"/>
              </a:ext>
            </a:extLst>
          </p:cNvPr>
          <p:cNvSpPr>
            <a:spLocks noGrp="1"/>
          </p:cNvSpPr>
          <p:nvPr>
            <p:ph type="dt" sz="half" idx="10"/>
          </p:nvPr>
        </p:nvSpPr>
        <p:spPr/>
        <p:txBody>
          <a:bodyPr/>
          <a:lstStyle/>
          <a:p>
            <a:fld id="{77C727C3-076A-4053-B0E0-85B4D3ADB2E8}" type="datetimeFigureOut">
              <a:rPr lang="en-MY" smtClean="0"/>
              <a:t>26/9/2020</a:t>
            </a:fld>
            <a:endParaRPr lang="en-MY"/>
          </a:p>
        </p:txBody>
      </p:sp>
      <p:sp>
        <p:nvSpPr>
          <p:cNvPr id="5" name="Footer Placeholder 4">
            <a:extLst>
              <a:ext uri="{FF2B5EF4-FFF2-40B4-BE49-F238E27FC236}">
                <a16:creationId xmlns:a16="http://schemas.microsoft.com/office/drawing/2014/main" id="{B328A138-0D0D-41C7-8CB1-DA2ADEAD35A5}"/>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6CA3FA31-C129-4793-A99B-0C4EA16FF188}"/>
              </a:ext>
            </a:extLst>
          </p:cNvPr>
          <p:cNvSpPr>
            <a:spLocks noGrp="1"/>
          </p:cNvSpPr>
          <p:nvPr>
            <p:ph type="sldNum" sz="quarter" idx="12"/>
          </p:nvPr>
        </p:nvSpPr>
        <p:spPr/>
        <p:txBody>
          <a:bodyPr/>
          <a:lstStyle/>
          <a:p>
            <a:fld id="{CFAA5C2E-ED27-4138-A6F3-EA124C1F5335}" type="slidenum">
              <a:rPr lang="en-MY" smtClean="0"/>
              <a:t>‹#›</a:t>
            </a:fld>
            <a:endParaRPr lang="en-MY"/>
          </a:p>
        </p:txBody>
      </p:sp>
    </p:spTree>
    <p:extLst>
      <p:ext uri="{BB962C8B-B14F-4D97-AF65-F5344CB8AC3E}">
        <p14:creationId xmlns:p14="http://schemas.microsoft.com/office/powerpoint/2010/main" val="692401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0CD0-A7B7-4612-9ABD-251ED8EB78FD}"/>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A49BFCC8-6675-429B-893D-B807937922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5C9FABBF-44B1-4B83-B86D-0DCB5620BB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49C4CBF7-2C5E-4E83-A80F-0DAC096FBFDC}"/>
              </a:ext>
            </a:extLst>
          </p:cNvPr>
          <p:cNvSpPr>
            <a:spLocks noGrp="1"/>
          </p:cNvSpPr>
          <p:nvPr>
            <p:ph type="dt" sz="half" idx="10"/>
          </p:nvPr>
        </p:nvSpPr>
        <p:spPr/>
        <p:txBody>
          <a:bodyPr/>
          <a:lstStyle/>
          <a:p>
            <a:fld id="{77C727C3-076A-4053-B0E0-85B4D3ADB2E8}" type="datetimeFigureOut">
              <a:rPr lang="en-MY" smtClean="0"/>
              <a:t>26/9/2020</a:t>
            </a:fld>
            <a:endParaRPr lang="en-MY"/>
          </a:p>
        </p:txBody>
      </p:sp>
      <p:sp>
        <p:nvSpPr>
          <p:cNvPr id="6" name="Footer Placeholder 5">
            <a:extLst>
              <a:ext uri="{FF2B5EF4-FFF2-40B4-BE49-F238E27FC236}">
                <a16:creationId xmlns:a16="http://schemas.microsoft.com/office/drawing/2014/main" id="{E3645C5F-E5BF-48E1-8845-66F3C32226C0}"/>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C8185D48-0D2F-438A-8CDC-A7D3FBD0F323}"/>
              </a:ext>
            </a:extLst>
          </p:cNvPr>
          <p:cNvSpPr>
            <a:spLocks noGrp="1"/>
          </p:cNvSpPr>
          <p:nvPr>
            <p:ph type="sldNum" sz="quarter" idx="12"/>
          </p:nvPr>
        </p:nvSpPr>
        <p:spPr/>
        <p:txBody>
          <a:bodyPr/>
          <a:lstStyle/>
          <a:p>
            <a:fld id="{CFAA5C2E-ED27-4138-A6F3-EA124C1F5335}" type="slidenum">
              <a:rPr lang="en-MY" smtClean="0"/>
              <a:t>‹#›</a:t>
            </a:fld>
            <a:endParaRPr lang="en-MY"/>
          </a:p>
        </p:txBody>
      </p:sp>
    </p:spTree>
    <p:extLst>
      <p:ext uri="{BB962C8B-B14F-4D97-AF65-F5344CB8AC3E}">
        <p14:creationId xmlns:p14="http://schemas.microsoft.com/office/powerpoint/2010/main" val="1512025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5D7F3-C231-4D12-9469-3D2D7D0FBD64}"/>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0EB72B16-A378-4361-BE4A-E7905F7494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C7FC76-5F01-428F-9EE5-D8965DEDBB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4DDFFC8A-0478-4E8E-A31E-1AC4C772FE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E03D40-2905-4E2B-9895-6A98ACB8E2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8F093C83-A069-4943-8747-0AAB58D82DAA}"/>
              </a:ext>
            </a:extLst>
          </p:cNvPr>
          <p:cNvSpPr>
            <a:spLocks noGrp="1"/>
          </p:cNvSpPr>
          <p:nvPr>
            <p:ph type="dt" sz="half" idx="10"/>
          </p:nvPr>
        </p:nvSpPr>
        <p:spPr/>
        <p:txBody>
          <a:bodyPr/>
          <a:lstStyle/>
          <a:p>
            <a:fld id="{77C727C3-076A-4053-B0E0-85B4D3ADB2E8}" type="datetimeFigureOut">
              <a:rPr lang="en-MY" smtClean="0"/>
              <a:t>26/9/2020</a:t>
            </a:fld>
            <a:endParaRPr lang="en-MY"/>
          </a:p>
        </p:txBody>
      </p:sp>
      <p:sp>
        <p:nvSpPr>
          <p:cNvPr id="8" name="Footer Placeholder 7">
            <a:extLst>
              <a:ext uri="{FF2B5EF4-FFF2-40B4-BE49-F238E27FC236}">
                <a16:creationId xmlns:a16="http://schemas.microsoft.com/office/drawing/2014/main" id="{F068D44C-9C41-4119-8945-9B77B285EB3B}"/>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id="{42A41DDB-5D6F-429B-889C-9FBA8B1A8C93}"/>
              </a:ext>
            </a:extLst>
          </p:cNvPr>
          <p:cNvSpPr>
            <a:spLocks noGrp="1"/>
          </p:cNvSpPr>
          <p:nvPr>
            <p:ph type="sldNum" sz="quarter" idx="12"/>
          </p:nvPr>
        </p:nvSpPr>
        <p:spPr/>
        <p:txBody>
          <a:bodyPr/>
          <a:lstStyle/>
          <a:p>
            <a:fld id="{CFAA5C2E-ED27-4138-A6F3-EA124C1F5335}" type="slidenum">
              <a:rPr lang="en-MY" smtClean="0"/>
              <a:t>‹#›</a:t>
            </a:fld>
            <a:endParaRPr lang="en-MY"/>
          </a:p>
        </p:txBody>
      </p:sp>
    </p:spTree>
    <p:extLst>
      <p:ext uri="{BB962C8B-B14F-4D97-AF65-F5344CB8AC3E}">
        <p14:creationId xmlns:p14="http://schemas.microsoft.com/office/powerpoint/2010/main" val="883412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4320F-DB66-472C-AFCA-A369F7C38635}"/>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AA583F6A-89F8-4F7B-9BFA-21D2D12B4CED}"/>
              </a:ext>
            </a:extLst>
          </p:cNvPr>
          <p:cNvSpPr>
            <a:spLocks noGrp="1"/>
          </p:cNvSpPr>
          <p:nvPr>
            <p:ph type="dt" sz="half" idx="10"/>
          </p:nvPr>
        </p:nvSpPr>
        <p:spPr/>
        <p:txBody>
          <a:bodyPr/>
          <a:lstStyle/>
          <a:p>
            <a:fld id="{77C727C3-076A-4053-B0E0-85B4D3ADB2E8}" type="datetimeFigureOut">
              <a:rPr lang="en-MY" smtClean="0"/>
              <a:t>26/9/2020</a:t>
            </a:fld>
            <a:endParaRPr lang="en-MY"/>
          </a:p>
        </p:txBody>
      </p:sp>
      <p:sp>
        <p:nvSpPr>
          <p:cNvPr id="4" name="Footer Placeholder 3">
            <a:extLst>
              <a:ext uri="{FF2B5EF4-FFF2-40B4-BE49-F238E27FC236}">
                <a16:creationId xmlns:a16="http://schemas.microsoft.com/office/drawing/2014/main" id="{F4A5F3ED-2118-4817-816E-E1C18640FBF0}"/>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E35786D5-D070-4018-899D-23B78A495E15}"/>
              </a:ext>
            </a:extLst>
          </p:cNvPr>
          <p:cNvSpPr>
            <a:spLocks noGrp="1"/>
          </p:cNvSpPr>
          <p:nvPr>
            <p:ph type="sldNum" sz="quarter" idx="12"/>
          </p:nvPr>
        </p:nvSpPr>
        <p:spPr/>
        <p:txBody>
          <a:bodyPr/>
          <a:lstStyle/>
          <a:p>
            <a:fld id="{CFAA5C2E-ED27-4138-A6F3-EA124C1F5335}" type="slidenum">
              <a:rPr lang="en-MY" smtClean="0"/>
              <a:t>‹#›</a:t>
            </a:fld>
            <a:endParaRPr lang="en-MY"/>
          </a:p>
        </p:txBody>
      </p:sp>
    </p:spTree>
    <p:extLst>
      <p:ext uri="{BB962C8B-B14F-4D97-AF65-F5344CB8AC3E}">
        <p14:creationId xmlns:p14="http://schemas.microsoft.com/office/powerpoint/2010/main" val="3108504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71979B-1184-46E8-A4E6-20155D6819F9}"/>
              </a:ext>
            </a:extLst>
          </p:cNvPr>
          <p:cNvSpPr>
            <a:spLocks noGrp="1"/>
          </p:cNvSpPr>
          <p:nvPr>
            <p:ph type="dt" sz="half" idx="10"/>
          </p:nvPr>
        </p:nvSpPr>
        <p:spPr/>
        <p:txBody>
          <a:bodyPr/>
          <a:lstStyle/>
          <a:p>
            <a:fld id="{77C727C3-076A-4053-B0E0-85B4D3ADB2E8}" type="datetimeFigureOut">
              <a:rPr lang="en-MY" smtClean="0"/>
              <a:t>26/9/2020</a:t>
            </a:fld>
            <a:endParaRPr lang="en-MY"/>
          </a:p>
        </p:txBody>
      </p:sp>
      <p:sp>
        <p:nvSpPr>
          <p:cNvPr id="3" name="Footer Placeholder 2">
            <a:extLst>
              <a:ext uri="{FF2B5EF4-FFF2-40B4-BE49-F238E27FC236}">
                <a16:creationId xmlns:a16="http://schemas.microsoft.com/office/drawing/2014/main" id="{58E4A43D-F2F9-47D6-81BF-869A12417593}"/>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id="{A9B01C01-AD54-463A-BB8F-7D6279FDD623}"/>
              </a:ext>
            </a:extLst>
          </p:cNvPr>
          <p:cNvSpPr>
            <a:spLocks noGrp="1"/>
          </p:cNvSpPr>
          <p:nvPr>
            <p:ph type="sldNum" sz="quarter" idx="12"/>
          </p:nvPr>
        </p:nvSpPr>
        <p:spPr/>
        <p:txBody>
          <a:bodyPr/>
          <a:lstStyle/>
          <a:p>
            <a:fld id="{CFAA5C2E-ED27-4138-A6F3-EA124C1F5335}" type="slidenum">
              <a:rPr lang="en-MY" smtClean="0"/>
              <a:t>‹#›</a:t>
            </a:fld>
            <a:endParaRPr lang="en-MY"/>
          </a:p>
        </p:txBody>
      </p:sp>
    </p:spTree>
    <p:extLst>
      <p:ext uri="{BB962C8B-B14F-4D97-AF65-F5344CB8AC3E}">
        <p14:creationId xmlns:p14="http://schemas.microsoft.com/office/powerpoint/2010/main" val="2039780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A8003-0EB8-408C-A771-14BA23C9EC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9A71AF4D-9000-4835-8650-C677AB0B6C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87B7F75F-AFE3-437A-9302-09C444E2B2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2E052E-2F44-4579-85C6-DDF4AD0F1D98}"/>
              </a:ext>
            </a:extLst>
          </p:cNvPr>
          <p:cNvSpPr>
            <a:spLocks noGrp="1"/>
          </p:cNvSpPr>
          <p:nvPr>
            <p:ph type="dt" sz="half" idx="10"/>
          </p:nvPr>
        </p:nvSpPr>
        <p:spPr/>
        <p:txBody>
          <a:bodyPr/>
          <a:lstStyle/>
          <a:p>
            <a:fld id="{77C727C3-076A-4053-B0E0-85B4D3ADB2E8}" type="datetimeFigureOut">
              <a:rPr lang="en-MY" smtClean="0"/>
              <a:t>26/9/2020</a:t>
            </a:fld>
            <a:endParaRPr lang="en-MY"/>
          </a:p>
        </p:txBody>
      </p:sp>
      <p:sp>
        <p:nvSpPr>
          <p:cNvPr id="6" name="Footer Placeholder 5">
            <a:extLst>
              <a:ext uri="{FF2B5EF4-FFF2-40B4-BE49-F238E27FC236}">
                <a16:creationId xmlns:a16="http://schemas.microsoft.com/office/drawing/2014/main" id="{4FFAC01E-96FA-434F-968F-387F368DB349}"/>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A9644A3A-138D-4D8A-A881-E84459A87F41}"/>
              </a:ext>
            </a:extLst>
          </p:cNvPr>
          <p:cNvSpPr>
            <a:spLocks noGrp="1"/>
          </p:cNvSpPr>
          <p:nvPr>
            <p:ph type="sldNum" sz="quarter" idx="12"/>
          </p:nvPr>
        </p:nvSpPr>
        <p:spPr/>
        <p:txBody>
          <a:bodyPr/>
          <a:lstStyle/>
          <a:p>
            <a:fld id="{CFAA5C2E-ED27-4138-A6F3-EA124C1F5335}" type="slidenum">
              <a:rPr lang="en-MY" smtClean="0"/>
              <a:t>‹#›</a:t>
            </a:fld>
            <a:endParaRPr lang="en-MY"/>
          </a:p>
        </p:txBody>
      </p:sp>
    </p:spTree>
    <p:extLst>
      <p:ext uri="{BB962C8B-B14F-4D97-AF65-F5344CB8AC3E}">
        <p14:creationId xmlns:p14="http://schemas.microsoft.com/office/powerpoint/2010/main" val="3624439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F2C22-0F49-4E4C-8ED7-72D1CE441D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C17E8E00-8993-4F94-AC23-EBA1A87686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EF07B315-8883-471A-8CE9-67EB9601EF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356B3D-7E8B-487B-8384-8E080DB2DEB4}"/>
              </a:ext>
            </a:extLst>
          </p:cNvPr>
          <p:cNvSpPr>
            <a:spLocks noGrp="1"/>
          </p:cNvSpPr>
          <p:nvPr>
            <p:ph type="dt" sz="half" idx="10"/>
          </p:nvPr>
        </p:nvSpPr>
        <p:spPr/>
        <p:txBody>
          <a:bodyPr/>
          <a:lstStyle/>
          <a:p>
            <a:fld id="{77C727C3-076A-4053-B0E0-85B4D3ADB2E8}" type="datetimeFigureOut">
              <a:rPr lang="en-MY" smtClean="0"/>
              <a:t>26/9/2020</a:t>
            </a:fld>
            <a:endParaRPr lang="en-MY"/>
          </a:p>
        </p:txBody>
      </p:sp>
      <p:sp>
        <p:nvSpPr>
          <p:cNvPr id="6" name="Footer Placeholder 5">
            <a:extLst>
              <a:ext uri="{FF2B5EF4-FFF2-40B4-BE49-F238E27FC236}">
                <a16:creationId xmlns:a16="http://schemas.microsoft.com/office/drawing/2014/main" id="{9BB2DCF5-E466-4864-8FFA-1A15AB6AFFCA}"/>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F2B6DA58-59A6-41D8-BA99-85FEDD5285A0}"/>
              </a:ext>
            </a:extLst>
          </p:cNvPr>
          <p:cNvSpPr>
            <a:spLocks noGrp="1"/>
          </p:cNvSpPr>
          <p:nvPr>
            <p:ph type="sldNum" sz="quarter" idx="12"/>
          </p:nvPr>
        </p:nvSpPr>
        <p:spPr/>
        <p:txBody>
          <a:bodyPr/>
          <a:lstStyle/>
          <a:p>
            <a:fld id="{CFAA5C2E-ED27-4138-A6F3-EA124C1F5335}" type="slidenum">
              <a:rPr lang="en-MY" smtClean="0"/>
              <a:t>‹#›</a:t>
            </a:fld>
            <a:endParaRPr lang="en-MY"/>
          </a:p>
        </p:txBody>
      </p:sp>
    </p:spTree>
    <p:extLst>
      <p:ext uri="{BB962C8B-B14F-4D97-AF65-F5344CB8AC3E}">
        <p14:creationId xmlns:p14="http://schemas.microsoft.com/office/powerpoint/2010/main" val="3854865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E65335-BD20-4809-A36A-456634DC41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AF73DD6E-742E-43EC-8086-2EC2004111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7F12D244-FAB0-4A06-AF46-596E51FFDC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C727C3-076A-4053-B0E0-85B4D3ADB2E8}" type="datetimeFigureOut">
              <a:rPr lang="en-MY" smtClean="0"/>
              <a:t>26/9/2020</a:t>
            </a:fld>
            <a:endParaRPr lang="en-MY"/>
          </a:p>
        </p:txBody>
      </p:sp>
      <p:sp>
        <p:nvSpPr>
          <p:cNvPr id="5" name="Footer Placeholder 4">
            <a:extLst>
              <a:ext uri="{FF2B5EF4-FFF2-40B4-BE49-F238E27FC236}">
                <a16:creationId xmlns:a16="http://schemas.microsoft.com/office/drawing/2014/main" id="{56A71F46-0F66-4A7A-B26D-E54F3C2537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a:extLst>
              <a:ext uri="{FF2B5EF4-FFF2-40B4-BE49-F238E27FC236}">
                <a16:creationId xmlns:a16="http://schemas.microsoft.com/office/drawing/2014/main" id="{8E400D42-3E74-4EBE-81CE-3905202771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AA5C2E-ED27-4138-A6F3-EA124C1F5335}" type="slidenum">
              <a:rPr lang="en-MY" smtClean="0"/>
              <a:t>‹#›</a:t>
            </a:fld>
            <a:endParaRPr lang="en-MY"/>
          </a:p>
        </p:txBody>
      </p:sp>
    </p:spTree>
    <p:extLst>
      <p:ext uri="{BB962C8B-B14F-4D97-AF65-F5344CB8AC3E}">
        <p14:creationId xmlns:p14="http://schemas.microsoft.com/office/powerpoint/2010/main" val="3457147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en.wikipedia.org/wiki/Child_Act_200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DCE03798-A442-4D0A-A3F3-B7F7E87B8591}"/>
              </a:ext>
            </a:extLst>
          </p:cNvPr>
          <p:cNvSpPr>
            <a:spLocks noGrp="1"/>
          </p:cNvSpPr>
          <p:nvPr>
            <p:ph type="subTitle" idx="1"/>
          </p:nvPr>
        </p:nvSpPr>
        <p:spPr>
          <a:xfrm>
            <a:off x="9228083" y="2875328"/>
            <a:ext cx="2622007" cy="1178298"/>
          </a:xfrm>
        </p:spPr>
        <p:txBody>
          <a:bodyPr>
            <a:normAutofit/>
          </a:bodyPr>
          <a:lstStyle/>
          <a:p>
            <a:pPr algn="l"/>
            <a:r>
              <a:rPr lang="en-MY" sz="1600" b="1" dirty="0"/>
              <a:t>Maalini Ramalo</a:t>
            </a:r>
          </a:p>
          <a:p>
            <a:pPr algn="l"/>
            <a:r>
              <a:rPr lang="en-MY" sz="1600" b="1" dirty="0"/>
              <a:t>Director of Social Protection, </a:t>
            </a:r>
          </a:p>
        </p:txBody>
      </p:sp>
      <p:sp>
        <p:nvSpPr>
          <p:cNvPr id="43" name="Rectangle 4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Eval4Action logo – United Nations Sustainable Development">
            <a:extLst>
              <a:ext uri="{FF2B5EF4-FFF2-40B4-BE49-F238E27FC236}">
                <a16:creationId xmlns:a16="http://schemas.microsoft.com/office/drawing/2014/main" id="{C5D269EB-833A-4951-A7E3-675DAD95CF2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833" b="89819" l="9893" r="94064">
                        <a14:foregroundMark x1="16337" y1="24268" x2="16337" y2="23222"/>
                        <a14:foregroundMark x1="24816" y1="19177" x2="24816" y2="19177"/>
                        <a14:foregroundMark x1="33917" y1="12273" x2="33917" y2="12273"/>
                        <a14:foregroundMark x1="42679" y1="14226" x2="42679" y2="14226"/>
                        <a14:foregroundMark x1="53985" y1="14086" x2="53985" y2="14086"/>
                        <a14:foregroundMark x1="64047" y1="15551" x2="64047" y2="15551"/>
                        <a14:foregroundMark x1="78632" y1="25941" x2="78632" y2="25941"/>
                        <a14:foregroundMark x1="67948" y1="32078" x2="67948" y2="32078"/>
                        <a14:foregroundMark x1="77275" y1="39819" x2="77275" y2="39819"/>
                        <a14:foregroundMark x1="90164" y1="38773" x2="90164" y2="38773"/>
                        <a14:foregroundMark x1="71227" y1="48815" x2="71227" y2="48815"/>
                        <a14:foregroundMark x1="90560" y1="58159" x2="90560" y2="58159"/>
                        <a14:foregroundMark x1="94064" y1="60391" x2="94064" y2="60391"/>
                        <a14:foregroundMark x1="72414" y1="50488" x2="72414" y2="50488"/>
                        <a14:foregroundMark x1="71227" y1="70851" x2="71227" y2="70851"/>
                        <a14:foregroundMark x1="54833" y1="77336" x2="54833" y2="77336"/>
                        <a14:foregroundMark x1="43188" y1="82985" x2="43188" y2="82985"/>
                        <a14:foregroundMark x1="32504" y1="84031" x2="32504" y2="84031"/>
                        <a14:foregroundMark x1="24081" y1="75662" x2="24081" y2="75662"/>
                        <a14:foregroundMark x1="16450" y1="65621" x2="16450" y2="65621"/>
                        <a14:foregroundMark x1="11815" y1="52301" x2="11815" y2="52301"/>
                        <a14:foregroundMark x1="12210" y1="41771" x2="12210" y2="41771"/>
                        <a14:foregroundMark x1="11475" y1="39400" x2="11475" y2="39400"/>
                        <a14:foregroundMark x1="14019" y1="39400" x2="11080" y2="43863"/>
                        <a14:foregroundMark x1="71453" y1="73431" x2="71453" y2="73431"/>
                        <a14:foregroundMark x1="66365" y1="73431" x2="67552" y2="73431"/>
                        <a14:foregroundMark x1="34539" y1="78382" x2="37818" y2="81520"/>
                        <a14:foregroundMark x1="31487" y1="13598" x2="33917" y2="13598"/>
                        <a14:foregroundMark x1="77558" y1="57531" x2="77784" y2="59623"/>
                        <a14:foregroundMark x1="80215" y1="77476" x2="80215" y2="78661"/>
                        <a14:foregroundMark x1="63313" y1="65202" x2="63200" y2="67573"/>
                      </a14:backgroundRemoval>
                    </a14:imgEffect>
                  </a14:imgLayer>
                </a14:imgProps>
              </a:ext>
              <a:ext uri="{28A0092B-C50C-407E-A947-70E740481C1C}">
                <a14:useLocalDpi xmlns:a14="http://schemas.microsoft.com/office/drawing/2010/main" val="0"/>
              </a:ext>
            </a:extLst>
          </a:blip>
          <a:srcRect t="6966" r="1" b="8464"/>
          <a:stretch/>
        </p:blipFill>
        <p:spPr bwMode="auto">
          <a:xfrm>
            <a:off x="545238" y="858525"/>
            <a:ext cx="7608304" cy="5211906"/>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665A9F-8403-4959-99C2-87704434C499}"/>
              </a:ext>
            </a:extLst>
          </p:cNvPr>
          <p:cNvSpPr>
            <a:spLocks noGrp="1"/>
          </p:cNvSpPr>
          <p:nvPr>
            <p:ph type="ctrTitle"/>
          </p:nvPr>
        </p:nvSpPr>
        <p:spPr>
          <a:xfrm>
            <a:off x="1982912" y="1898435"/>
            <a:ext cx="3445055" cy="2846070"/>
          </a:xfrm>
        </p:spPr>
        <p:txBody>
          <a:bodyPr anchor="ctr">
            <a:normAutofit/>
          </a:bodyPr>
          <a:lstStyle/>
          <a:p>
            <a:r>
              <a:rPr lang="en-MY" sz="3200" b="1" dirty="0">
                <a:solidFill>
                  <a:srgbClr val="00B0F0"/>
                </a:solidFill>
              </a:rPr>
              <a:t>Tool Application|</a:t>
            </a:r>
            <a:br>
              <a:rPr lang="en-MY" sz="2400" b="1" dirty="0"/>
            </a:br>
            <a:r>
              <a:rPr lang="en-MY" sz="2400" b="1" dirty="0"/>
              <a:t>facilitate understanding </a:t>
            </a:r>
            <a:br>
              <a:rPr lang="en-MY" sz="2400" b="1" dirty="0"/>
            </a:br>
            <a:r>
              <a:rPr lang="en-MY" sz="2400" b="1" dirty="0"/>
              <a:t>of the SDG Goals</a:t>
            </a:r>
            <a:br>
              <a:rPr lang="en-MY" sz="2900" dirty="0"/>
            </a:br>
            <a:endParaRPr lang="en-MY" sz="2900" dirty="0"/>
          </a:p>
        </p:txBody>
      </p:sp>
      <p:pic>
        <p:nvPicPr>
          <p:cNvPr id="9" name="Picture 8" descr="A picture containing company name&#10;&#10;Description automatically generated">
            <a:extLst>
              <a:ext uri="{FF2B5EF4-FFF2-40B4-BE49-F238E27FC236}">
                <a16:creationId xmlns:a16="http://schemas.microsoft.com/office/drawing/2014/main" id="{D2BC9571-DE89-412B-82F8-B78BE5FEC479}"/>
              </a:ext>
            </a:extLst>
          </p:cNvPr>
          <p:cNvPicPr>
            <a:picLocks noChangeAspect="1"/>
          </p:cNvPicPr>
          <p:nvPr/>
        </p:nvPicPr>
        <p:blipFill rotWithShape="1">
          <a:blip r:embed="rId4">
            <a:extLst>
              <a:ext uri="{28A0092B-C50C-407E-A947-70E740481C1C}">
                <a14:useLocalDpi xmlns:a14="http://schemas.microsoft.com/office/drawing/2010/main" val="0"/>
              </a:ext>
            </a:extLst>
          </a:blip>
          <a:srcRect l="14800" t="23743" r="11221" b="29728"/>
          <a:stretch/>
        </p:blipFill>
        <p:spPr>
          <a:xfrm>
            <a:off x="9176059" y="3470568"/>
            <a:ext cx="2803607" cy="1246880"/>
          </a:xfrm>
          <a:prstGeom prst="rect">
            <a:avLst/>
          </a:prstGeom>
        </p:spPr>
      </p:pic>
    </p:spTree>
    <p:extLst>
      <p:ext uri="{BB962C8B-B14F-4D97-AF65-F5344CB8AC3E}">
        <p14:creationId xmlns:p14="http://schemas.microsoft.com/office/powerpoint/2010/main" val="3694998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8E2CC403-21CD-41DF-BAC4-329D7FF03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B1E6A301-7CC9-4EFC-B1C5-3CF5A9F0B660}"/>
              </a:ext>
            </a:extLst>
          </p:cNvPr>
          <p:cNvSpPr>
            <a:spLocks noGrp="1"/>
          </p:cNvSpPr>
          <p:nvPr>
            <p:ph type="ctrTitle"/>
          </p:nvPr>
        </p:nvSpPr>
        <p:spPr>
          <a:xfrm>
            <a:off x="1078828" y="1147158"/>
            <a:ext cx="6038470" cy="4713316"/>
          </a:xfrm>
        </p:spPr>
        <p:txBody>
          <a:bodyPr anchor="ctr">
            <a:normAutofit/>
          </a:bodyPr>
          <a:lstStyle/>
          <a:p>
            <a:pPr algn="l"/>
            <a:r>
              <a:rPr lang="en-MY" b="1" dirty="0"/>
              <a:t>Engagement &amp; Opportunities</a:t>
            </a:r>
          </a:p>
        </p:txBody>
      </p:sp>
      <p:grpSp>
        <p:nvGrpSpPr>
          <p:cNvPr id="65" name="Group 64">
            <a:extLst>
              <a:ext uri="{FF2B5EF4-FFF2-40B4-BE49-F238E27FC236}">
                <a16:creationId xmlns:a16="http://schemas.microsoft.com/office/drawing/2014/main" id="{B13AA5FE-3FFC-4725-9ADD-E428544EC6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66" name="Rectangle 65">
              <a:extLst>
                <a:ext uri="{FF2B5EF4-FFF2-40B4-BE49-F238E27FC236}">
                  <a16:creationId xmlns:a16="http://schemas.microsoft.com/office/drawing/2014/main" id="{4FA70700-3F72-44D4-8175-FEB2B9B23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7093C0F6-5741-4C9D-90FF-A25824BFC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921B2E1B-E962-432C-ADA1-2934CE3C5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ectangle 69">
            <a:extLst>
              <a:ext uri="{FF2B5EF4-FFF2-40B4-BE49-F238E27FC236}">
                <a16:creationId xmlns:a16="http://schemas.microsoft.com/office/drawing/2014/main" id="{7653717E-6F8C-43E0-9893-C03AE87D1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35BB14B4-EC3F-47C7-9AF3-B0E017B75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66160" y="391886"/>
            <a:ext cx="402901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F7B9AAD-0473-4215-965D-0366B20F476B}"/>
              </a:ext>
            </a:extLst>
          </p:cNvPr>
          <p:cNvSpPr/>
          <p:nvPr/>
        </p:nvSpPr>
        <p:spPr>
          <a:xfrm>
            <a:off x="5534320" y="420461"/>
            <a:ext cx="6122014" cy="59599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t>&amp; indicators</a:t>
            </a:r>
          </a:p>
        </p:txBody>
      </p:sp>
      <p:sp>
        <p:nvSpPr>
          <p:cNvPr id="2" name="TextBox 1">
            <a:extLst>
              <a:ext uri="{FF2B5EF4-FFF2-40B4-BE49-F238E27FC236}">
                <a16:creationId xmlns:a16="http://schemas.microsoft.com/office/drawing/2014/main" id="{1586CCC0-6615-4B6D-97A2-6A54D44462C2}"/>
              </a:ext>
            </a:extLst>
          </p:cNvPr>
          <p:cNvSpPr txBox="1"/>
          <p:nvPr/>
        </p:nvSpPr>
        <p:spPr>
          <a:xfrm>
            <a:off x="5843293" y="419826"/>
            <a:ext cx="5851884" cy="5909310"/>
          </a:xfrm>
          <a:prstGeom prst="rect">
            <a:avLst/>
          </a:prstGeom>
          <a:noFill/>
        </p:spPr>
        <p:txBody>
          <a:bodyPr wrap="square" rtlCol="0">
            <a:spAutoFit/>
          </a:bodyPr>
          <a:lstStyle/>
          <a:p>
            <a:pPr marL="285750" indent="-285750">
              <a:buFont typeface="Arial" panose="020B0604020202020204" pitchFamily="34" charset="0"/>
              <a:buChar char="•"/>
            </a:pPr>
            <a:r>
              <a:rPr lang="en-MY" sz="2400" dirty="0"/>
              <a:t>Opportunities of engagement with organization members/partners to better understand SDGs with its targets and indicators</a:t>
            </a:r>
          </a:p>
          <a:p>
            <a:endParaRPr lang="en-MY" sz="2400" dirty="0"/>
          </a:p>
          <a:p>
            <a:pPr marL="285750" indent="-285750">
              <a:buFont typeface="Arial" panose="020B0604020202020204" pitchFamily="34" charset="0"/>
              <a:buChar char="•"/>
            </a:pPr>
            <a:r>
              <a:rPr lang="en-MY" sz="2400" dirty="0"/>
              <a:t>Mapping of organization/partner activities relevant to SDGs</a:t>
            </a:r>
          </a:p>
          <a:p>
            <a:endParaRPr lang="en-MY" sz="2400" dirty="0"/>
          </a:p>
          <a:p>
            <a:pPr marL="285750" indent="-285750">
              <a:buFont typeface="Arial" panose="020B0604020202020204" pitchFamily="34" charset="0"/>
              <a:buChar char="•"/>
            </a:pPr>
            <a:r>
              <a:rPr lang="en-MY" sz="2400" dirty="0"/>
              <a:t>Better understanding of National/local government initiatives aligned/contributing to relevant SDGs</a:t>
            </a:r>
          </a:p>
          <a:p>
            <a:endParaRPr lang="en-MY" sz="2400" dirty="0"/>
          </a:p>
          <a:p>
            <a:pPr marL="285750" indent="-285750">
              <a:buFont typeface="Arial" panose="020B0604020202020204" pitchFamily="34" charset="0"/>
              <a:buChar char="•"/>
            </a:pPr>
            <a:r>
              <a:rPr lang="en-MY" sz="2400" dirty="0"/>
              <a:t> Opportunities to plan strategic intervention with National &amp; local government</a:t>
            </a:r>
          </a:p>
          <a:p>
            <a:pPr marL="285750" indent="-285750">
              <a:buFont typeface="Arial" panose="020B0604020202020204" pitchFamily="34" charset="0"/>
              <a:buChar char="•"/>
            </a:pPr>
            <a:endParaRPr lang="en-MY" dirty="0"/>
          </a:p>
        </p:txBody>
      </p:sp>
    </p:spTree>
    <p:extLst>
      <p:ext uri="{BB962C8B-B14F-4D97-AF65-F5344CB8AC3E}">
        <p14:creationId xmlns:p14="http://schemas.microsoft.com/office/powerpoint/2010/main" val="814444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D903F-F2CE-48AB-9322-87495343BC14}"/>
              </a:ext>
            </a:extLst>
          </p:cNvPr>
          <p:cNvSpPr>
            <a:spLocks noGrp="1"/>
          </p:cNvSpPr>
          <p:nvPr>
            <p:ph type="title"/>
          </p:nvPr>
        </p:nvSpPr>
        <p:spPr>
          <a:xfrm>
            <a:off x="1653363" y="365760"/>
            <a:ext cx="9367203" cy="1188720"/>
          </a:xfrm>
        </p:spPr>
        <p:txBody>
          <a:bodyPr>
            <a:normAutofit/>
          </a:bodyPr>
          <a:lstStyle/>
          <a:p>
            <a:pPr algn="ctr"/>
            <a:r>
              <a:rPr lang="en-MY" dirty="0"/>
              <a:t> Thank you</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logo&#10;&#10;Description automatically generated">
            <a:extLst>
              <a:ext uri="{FF2B5EF4-FFF2-40B4-BE49-F238E27FC236}">
                <a16:creationId xmlns:a16="http://schemas.microsoft.com/office/drawing/2014/main" id="{B84EA667-9CF0-4DF8-906C-42A6CF0E7E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0104" y="1672656"/>
            <a:ext cx="9533719" cy="3486307"/>
          </a:xfrm>
          <a:prstGeom prst="rect">
            <a:avLst/>
          </a:prstGeom>
        </p:spPr>
      </p:pic>
    </p:spTree>
    <p:extLst>
      <p:ext uri="{BB962C8B-B14F-4D97-AF65-F5344CB8AC3E}">
        <p14:creationId xmlns:p14="http://schemas.microsoft.com/office/powerpoint/2010/main" val="3185218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B1E6A301-7CC9-4EFC-B1C5-3CF5A9F0B660}"/>
              </a:ext>
            </a:extLst>
          </p:cNvPr>
          <p:cNvSpPr>
            <a:spLocks noGrp="1"/>
          </p:cNvSpPr>
          <p:nvPr>
            <p:ph type="ctrTitle"/>
          </p:nvPr>
        </p:nvSpPr>
        <p:spPr>
          <a:xfrm>
            <a:off x="761956" y="1665570"/>
            <a:ext cx="10668086" cy="3593364"/>
          </a:xfrm>
        </p:spPr>
        <p:txBody>
          <a:bodyPr anchor="t">
            <a:noAutofit/>
          </a:bodyPr>
          <a:lstStyle/>
          <a:p>
            <a:pPr algn="l"/>
            <a:r>
              <a:rPr lang="en-US" sz="4400" b="1" dirty="0"/>
              <a:t>“Localizing” </a:t>
            </a:r>
            <a:r>
              <a:rPr lang="en-US" sz="4000" dirty="0"/>
              <a:t>is the process of taking into account subnational contexts in the achievement of the 2030 Agenda, from the setting of goals and targets, to determining the means of implementation and using indicators to measure and monitor progress</a:t>
            </a:r>
            <a:endParaRPr lang="en-MY" sz="4400" dirty="0"/>
          </a:p>
        </p:txBody>
      </p:sp>
      <p:sp>
        <p:nvSpPr>
          <p:cNvPr id="60" name="Rectangle 59">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10;&#10;Description automatically generated">
            <a:extLst>
              <a:ext uri="{FF2B5EF4-FFF2-40B4-BE49-F238E27FC236}">
                <a16:creationId xmlns:a16="http://schemas.microsoft.com/office/drawing/2014/main" id="{D1042C54-2773-45C4-864B-AC0FF65417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0996" y="-74102"/>
            <a:ext cx="2751003" cy="1005991"/>
          </a:xfrm>
          <a:prstGeom prst="rect">
            <a:avLst/>
          </a:prstGeom>
        </p:spPr>
      </p:pic>
    </p:spTree>
    <p:extLst>
      <p:ext uri="{BB962C8B-B14F-4D97-AF65-F5344CB8AC3E}">
        <p14:creationId xmlns:p14="http://schemas.microsoft.com/office/powerpoint/2010/main" val="1337895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8E2CC403-21CD-41DF-BAC4-329D7FF03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B1E6A301-7CC9-4EFC-B1C5-3CF5A9F0B660}"/>
              </a:ext>
            </a:extLst>
          </p:cNvPr>
          <p:cNvSpPr>
            <a:spLocks noGrp="1"/>
          </p:cNvSpPr>
          <p:nvPr>
            <p:ph type="ctrTitle"/>
          </p:nvPr>
        </p:nvSpPr>
        <p:spPr>
          <a:xfrm>
            <a:off x="1078828" y="1147158"/>
            <a:ext cx="6038470" cy="4713316"/>
          </a:xfrm>
        </p:spPr>
        <p:txBody>
          <a:bodyPr anchor="ctr">
            <a:normAutofit/>
          </a:bodyPr>
          <a:lstStyle/>
          <a:p>
            <a:pPr algn="l"/>
            <a:r>
              <a:rPr lang="en-MY" b="1" dirty="0"/>
              <a:t>Roadmap for Localizing SDG</a:t>
            </a:r>
          </a:p>
        </p:txBody>
      </p:sp>
      <p:grpSp>
        <p:nvGrpSpPr>
          <p:cNvPr id="65" name="Group 64">
            <a:extLst>
              <a:ext uri="{FF2B5EF4-FFF2-40B4-BE49-F238E27FC236}">
                <a16:creationId xmlns:a16="http://schemas.microsoft.com/office/drawing/2014/main" id="{B13AA5FE-3FFC-4725-9ADD-E428544EC6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66" name="Rectangle 65">
              <a:extLst>
                <a:ext uri="{FF2B5EF4-FFF2-40B4-BE49-F238E27FC236}">
                  <a16:creationId xmlns:a16="http://schemas.microsoft.com/office/drawing/2014/main" id="{4FA70700-3F72-44D4-8175-FEB2B9B23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7093C0F6-5741-4C9D-90FF-A25824BFC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921B2E1B-E962-432C-ADA1-2934CE3C5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ectangle 69">
            <a:extLst>
              <a:ext uri="{FF2B5EF4-FFF2-40B4-BE49-F238E27FC236}">
                <a16:creationId xmlns:a16="http://schemas.microsoft.com/office/drawing/2014/main" id="{7653717E-6F8C-43E0-9893-C03AE87D1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35BB14B4-EC3F-47C7-9AF3-B0E017B75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66160" y="391886"/>
            <a:ext cx="402901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3CE91C86-9E8B-4B5D-920C-7C7F479C2E52}"/>
              </a:ext>
            </a:extLst>
          </p:cNvPr>
          <p:cNvGrpSpPr/>
          <p:nvPr/>
        </p:nvGrpSpPr>
        <p:grpSpPr>
          <a:xfrm>
            <a:off x="6637857" y="-16092"/>
            <a:ext cx="4708841" cy="6183212"/>
            <a:chOff x="6637857" y="-16092"/>
            <a:chExt cx="4708841" cy="6183212"/>
          </a:xfrm>
        </p:grpSpPr>
        <p:pic>
          <p:nvPicPr>
            <p:cNvPr id="3" name="Picture 2">
              <a:extLst>
                <a:ext uri="{FF2B5EF4-FFF2-40B4-BE49-F238E27FC236}">
                  <a16:creationId xmlns:a16="http://schemas.microsoft.com/office/drawing/2014/main" id="{2BE6D50F-BA7A-451C-AA65-0A3C32C448C3}"/>
                </a:ext>
              </a:extLst>
            </p:cNvPr>
            <p:cNvPicPr>
              <a:picLocks noChangeAspect="1"/>
            </p:cNvPicPr>
            <p:nvPr/>
          </p:nvPicPr>
          <p:blipFill>
            <a:blip r:embed="rId2"/>
            <a:stretch>
              <a:fillRect/>
            </a:stretch>
          </p:blipFill>
          <p:spPr>
            <a:xfrm>
              <a:off x="6637857" y="-16092"/>
              <a:ext cx="4708841" cy="6183212"/>
            </a:xfrm>
            <a:prstGeom prst="rect">
              <a:avLst/>
            </a:prstGeom>
          </p:spPr>
        </p:pic>
        <p:sp>
          <p:nvSpPr>
            <p:cNvPr id="4" name="Rectangle 3">
              <a:extLst>
                <a:ext uri="{FF2B5EF4-FFF2-40B4-BE49-F238E27FC236}">
                  <a16:creationId xmlns:a16="http://schemas.microsoft.com/office/drawing/2014/main" id="{D0617020-ECA9-41BA-9E00-61D0B8DDD6BC}"/>
                </a:ext>
              </a:extLst>
            </p:cNvPr>
            <p:cNvSpPr/>
            <p:nvPr/>
          </p:nvSpPr>
          <p:spPr>
            <a:xfrm>
              <a:off x="6774701" y="1146523"/>
              <a:ext cx="789272" cy="278743"/>
            </a:xfrm>
            <a:prstGeom prst="rect">
              <a:avLst/>
            </a:prstGeom>
            <a:solidFill>
              <a:srgbClr val="FEC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Rectangle 4">
              <a:extLst>
                <a:ext uri="{FF2B5EF4-FFF2-40B4-BE49-F238E27FC236}">
                  <a16:creationId xmlns:a16="http://schemas.microsoft.com/office/drawing/2014/main" id="{82D3EFED-D8BE-4A02-99A6-CB30E1B1579D}"/>
                </a:ext>
              </a:extLst>
            </p:cNvPr>
            <p:cNvSpPr/>
            <p:nvPr/>
          </p:nvSpPr>
          <p:spPr>
            <a:xfrm>
              <a:off x="6745325" y="2656085"/>
              <a:ext cx="789272" cy="278743"/>
            </a:xfrm>
            <a:prstGeom prst="rect">
              <a:avLst/>
            </a:prstGeom>
            <a:solidFill>
              <a:srgbClr val="FEC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Rectangle 5">
              <a:extLst>
                <a:ext uri="{FF2B5EF4-FFF2-40B4-BE49-F238E27FC236}">
                  <a16:creationId xmlns:a16="http://schemas.microsoft.com/office/drawing/2014/main" id="{36B8DFB2-CBB9-497E-A00E-C9DEBF0169E7}"/>
                </a:ext>
              </a:extLst>
            </p:cNvPr>
            <p:cNvSpPr/>
            <p:nvPr/>
          </p:nvSpPr>
          <p:spPr>
            <a:xfrm>
              <a:off x="6691255" y="4253707"/>
              <a:ext cx="789272" cy="278743"/>
            </a:xfrm>
            <a:prstGeom prst="rect">
              <a:avLst/>
            </a:prstGeom>
            <a:solidFill>
              <a:srgbClr val="FEC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 name="Rectangle 6">
              <a:extLst>
                <a:ext uri="{FF2B5EF4-FFF2-40B4-BE49-F238E27FC236}">
                  <a16:creationId xmlns:a16="http://schemas.microsoft.com/office/drawing/2014/main" id="{FE650781-95E5-4738-A217-BDDF39CD346C}"/>
                </a:ext>
              </a:extLst>
            </p:cNvPr>
            <p:cNvSpPr/>
            <p:nvPr/>
          </p:nvSpPr>
          <p:spPr>
            <a:xfrm>
              <a:off x="6820858" y="5761323"/>
              <a:ext cx="789272" cy="278743"/>
            </a:xfrm>
            <a:prstGeom prst="rect">
              <a:avLst/>
            </a:prstGeom>
            <a:solidFill>
              <a:srgbClr val="FEC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Tree>
    <p:extLst>
      <p:ext uri="{BB962C8B-B14F-4D97-AF65-F5344CB8AC3E}">
        <p14:creationId xmlns:p14="http://schemas.microsoft.com/office/powerpoint/2010/main" val="2062089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58A926-B58D-43CB-8FBF-BFFEA8144AB9}"/>
              </a:ext>
            </a:extLst>
          </p:cNvPr>
          <p:cNvPicPr>
            <a:picLocks noChangeAspect="1"/>
          </p:cNvPicPr>
          <p:nvPr/>
        </p:nvPicPr>
        <p:blipFill>
          <a:blip r:embed="rId2"/>
          <a:stretch>
            <a:fillRect/>
          </a:stretch>
        </p:blipFill>
        <p:spPr>
          <a:xfrm>
            <a:off x="693871" y="365125"/>
            <a:ext cx="10515599" cy="6441492"/>
          </a:xfrm>
          <a:prstGeom prst="rect">
            <a:avLst/>
          </a:prstGeom>
        </p:spPr>
      </p:pic>
      <p:sp>
        <p:nvSpPr>
          <p:cNvPr id="5" name="TextBox 4">
            <a:extLst>
              <a:ext uri="{FF2B5EF4-FFF2-40B4-BE49-F238E27FC236}">
                <a16:creationId xmlns:a16="http://schemas.microsoft.com/office/drawing/2014/main" id="{956F9782-311E-4790-81C9-190734C4BA51}"/>
              </a:ext>
            </a:extLst>
          </p:cNvPr>
          <p:cNvSpPr txBox="1"/>
          <p:nvPr/>
        </p:nvSpPr>
        <p:spPr>
          <a:xfrm>
            <a:off x="3640815" y="6020833"/>
            <a:ext cx="7020768" cy="307777"/>
          </a:xfrm>
          <a:prstGeom prst="rect">
            <a:avLst/>
          </a:prstGeom>
          <a:noFill/>
        </p:spPr>
        <p:txBody>
          <a:bodyPr wrap="none" rtlCol="0">
            <a:spAutoFit/>
          </a:bodyPr>
          <a:lstStyle/>
          <a:p>
            <a:r>
              <a:rPr lang="en-MY" sz="1400" dirty="0"/>
              <a:t>Source: </a:t>
            </a:r>
            <a:r>
              <a:rPr lang="en-US" sz="1400" dirty="0"/>
              <a:t>Roadmap for localizing the SDGs: Implementation and monitoring at subnational level</a:t>
            </a:r>
            <a:endParaRPr lang="en-MY" sz="1400" dirty="0"/>
          </a:p>
        </p:txBody>
      </p:sp>
    </p:spTree>
    <p:extLst>
      <p:ext uri="{BB962C8B-B14F-4D97-AF65-F5344CB8AC3E}">
        <p14:creationId xmlns:p14="http://schemas.microsoft.com/office/powerpoint/2010/main" val="1491808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10" name="Table 9">
            <a:extLst>
              <a:ext uri="{FF2B5EF4-FFF2-40B4-BE49-F238E27FC236}">
                <a16:creationId xmlns:a16="http://schemas.microsoft.com/office/drawing/2014/main" id="{2E6EB4FF-9956-4CCB-BE2F-45785D33F664}"/>
              </a:ext>
            </a:extLst>
          </p:cNvPr>
          <p:cNvGraphicFramePr>
            <a:graphicFrameLocks noGrp="1"/>
          </p:cNvGraphicFramePr>
          <p:nvPr>
            <p:extLst>
              <p:ext uri="{D42A27DB-BD31-4B8C-83A1-F6EECF244321}">
                <p14:modId xmlns:p14="http://schemas.microsoft.com/office/powerpoint/2010/main" val="1626286256"/>
              </p:ext>
            </p:extLst>
          </p:nvPr>
        </p:nvGraphicFramePr>
        <p:xfrm>
          <a:off x="595304" y="551963"/>
          <a:ext cx="11000232" cy="4655017"/>
        </p:xfrm>
        <a:graphic>
          <a:graphicData uri="http://schemas.openxmlformats.org/drawingml/2006/table">
            <a:tbl>
              <a:tblPr firstRow="1" firstCol="1" bandRow="1"/>
              <a:tblGrid>
                <a:gridCol w="1445252">
                  <a:extLst>
                    <a:ext uri="{9D8B030D-6E8A-4147-A177-3AD203B41FA5}">
                      <a16:colId xmlns:a16="http://schemas.microsoft.com/office/drawing/2014/main" val="1555542966"/>
                    </a:ext>
                  </a:extLst>
                </a:gridCol>
                <a:gridCol w="1944303">
                  <a:extLst>
                    <a:ext uri="{9D8B030D-6E8A-4147-A177-3AD203B41FA5}">
                      <a16:colId xmlns:a16="http://schemas.microsoft.com/office/drawing/2014/main" val="1421271189"/>
                    </a:ext>
                  </a:extLst>
                </a:gridCol>
                <a:gridCol w="2464067">
                  <a:extLst>
                    <a:ext uri="{9D8B030D-6E8A-4147-A177-3AD203B41FA5}">
                      <a16:colId xmlns:a16="http://schemas.microsoft.com/office/drawing/2014/main" val="251400599"/>
                    </a:ext>
                  </a:extLst>
                </a:gridCol>
                <a:gridCol w="2175310">
                  <a:extLst>
                    <a:ext uri="{9D8B030D-6E8A-4147-A177-3AD203B41FA5}">
                      <a16:colId xmlns:a16="http://schemas.microsoft.com/office/drawing/2014/main" val="1437113261"/>
                    </a:ext>
                  </a:extLst>
                </a:gridCol>
                <a:gridCol w="2971300">
                  <a:extLst>
                    <a:ext uri="{9D8B030D-6E8A-4147-A177-3AD203B41FA5}">
                      <a16:colId xmlns:a16="http://schemas.microsoft.com/office/drawing/2014/main" val="1926052267"/>
                    </a:ext>
                  </a:extLst>
                </a:gridCol>
              </a:tblGrid>
              <a:tr h="1256518">
                <a:tc>
                  <a:txBody>
                    <a:bodyPr/>
                    <a:lstStyle/>
                    <a:p>
                      <a:pPr algn="ctr">
                        <a:lnSpc>
                          <a:spcPct val="107000"/>
                        </a:lnSpc>
                        <a:spcAft>
                          <a:spcPts val="800"/>
                        </a:spcAft>
                      </a:pPr>
                      <a:r>
                        <a:rPr lang="en-GB" sz="1600" b="1" u="none" dirty="0">
                          <a:solidFill>
                            <a:schemeClr val="tx1"/>
                          </a:solidFill>
                          <a:effectLst/>
                          <a:latin typeface="+mj-lt"/>
                          <a:ea typeface="MS Mincho" panose="02020609040205080304" pitchFamily="49" charset="-128"/>
                          <a:cs typeface="Times New Roman" panose="02020603050405020304" pitchFamily="18" charset="0"/>
                        </a:rPr>
                        <a:t>SDGs Goals and Targets</a:t>
                      </a:r>
                      <a:endParaRPr lang="en-MY" sz="1600" u="none" dirty="0">
                        <a:solidFill>
                          <a:schemeClr val="tx1"/>
                        </a:solidFill>
                        <a:effectLst/>
                        <a:latin typeface="+mj-lt"/>
                        <a:ea typeface="MS Mincho" panose="02020609040205080304" pitchFamily="49" charset="-128"/>
                        <a:cs typeface="Times New Roman" panose="02020603050405020304" pitchFamily="18" charset="0"/>
                      </a:endParaRPr>
                    </a:p>
                  </a:txBody>
                  <a:tcPr marL="13223" marR="13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600" b="1" u="none" dirty="0">
                          <a:solidFill>
                            <a:schemeClr val="tx1"/>
                          </a:solidFill>
                          <a:effectLst/>
                          <a:latin typeface="+mj-lt"/>
                          <a:ea typeface="MS Mincho" panose="02020609040205080304" pitchFamily="49" charset="-128"/>
                          <a:cs typeface="Times New Roman" panose="02020603050405020304" pitchFamily="18" charset="0"/>
                        </a:rPr>
                        <a:t>Please put a check if you have work that contributes to this goal</a:t>
                      </a:r>
                      <a:endParaRPr lang="en-MY" sz="1600" u="none" dirty="0">
                        <a:solidFill>
                          <a:schemeClr val="tx1"/>
                        </a:solidFill>
                        <a:effectLst/>
                        <a:latin typeface="+mj-lt"/>
                        <a:ea typeface="MS Mincho" panose="02020609040205080304" pitchFamily="49" charset="-128"/>
                        <a:cs typeface="Times New Roman" panose="02020603050405020304" pitchFamily="18" charset="0"/>
                      </a:endParaRPr>
                    </a:p>
                  </a:txBody>
                  <a:tcPr marL="13223" marR="13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600" b="1" u="none" dirty="0">
                          <a:solidFill>
                            <a:schemeClr val="tx1"/>
                          </a:solidFill>
                          <a:effectLst/>
                          <a:latin typeface="+mj-lt"/>
                          <a:ea typeface="MS Mincho" panose="02020609040205080304" pitchFamily="49" charset="-128"/>
                          <a:cs typeface="Times New Roman" panose="02020603050405020304" pitchFamily="18" charset="0"/>
                        </a:rPr>
                        <a:t>Please list down national and local government policies and programs that contribute to this goal</a:t>
                      </a:r>
                      <a:endParaRPr lang="en-MY" sz="1600" u="none" dirty="0">
                        <a:solidFill>
                          <a:schemeClr val="tx1"/>
                        </a:solidFill>
                        <a:effectLst/>
                        <a:latin typeface="+mj-lt"/>
                        <a:ea typeface="MS Mincho" panose="02020609040205080304" pitchFamily="49" charset="-128"/>
                        <a:cs typeface="Times New Roman" panose="02020603050405020304" pitchFamily="18" charset="0"/>
                      </a:endParaRPr>
                    </a:p>
                  </a:txBody>
                  <a:tcPr marL="13223" marR="13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600" b="1" u="none" dirty="0">
                          <a:solidFill>
                            <a:schemeClr val="tx1"/>
                          </a:solidFill>
                          <a:effectLst/>
                          <a:latin typeface="+mj-lt"/>
                          <a:ea typeface="MS Mincho" panose="02020609040205080304" pitchFamily="49" charset="-128"/>
                          <a:cs typeface="Times New Roman" panose="02020603050405020304" pitchFamily="18" charset="0"/>
                        </a:rPr>
                        <a:t>Please list down the work of your organization that contributes to this goal</a:t>
                      </a:r>
                      <a:endParaRPr lang="en-MY" sz="1600" u="none" dirty="0">
                        <a:solidFill>
                          <a:schemeClr val="tx1"/>
                        </a:solidFill>
                        <a:effectLst/>
                        <a:latin typeface="+mj-lt"/>
                        <a:ea typeface="MS Mincho" panose="02020609040205080304" pitchFamily="49" charset="-128"/>
                        <a:cs typeface="Times New Roman" panose="02020603050405020304" pitchFamily="18" charset="0"/>
                      </a:endParaRPr>
                    </a:p>
                  </a:txBody>
                  <a:tcPr marL="13223" marR="13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600" b="1" u="none" dirty="0">
                          <a:solidFill>
                            <a:schemeClr val="tx1"/>
                          </a:solidFill>
                          <a:effectLst/>
                          <a:latin typeface="+mj-lt"/>
                          <a:ea typeface="MS Mincho" panose="02020609040205080304" pitchFamily="49" charset="-128"/>
                          <a:cs typeface="Times New Roman" panose="02020603050405020304" pitchFamily="18" charset="0"/>
                        </a:rPr>
                        <a:t>Please identify areas where you will need support from government or other development institutions in order to better contribute to this goal</a:t>
                      </a:r>
                      <a:endParaRPr lang="en-MY" sz="1600" u="none" dirty="0">
                        <a:solidFill>
                          <a:schemeClr val="tx1"/>
                        </a:solidFill>
                        <a:effectLst/>
                        <a:latin typeface="+mj-lt"/>
                        <a:ea typeface="MS Mincho" panose="02020609040205080304" pitchFamily="49" charset="-128"/>
                        <a:cs typeface="Times New Roman" panose="02020603050405020304" pitchFamily="18" charset="0"/>
                      </a:endParaRPr>
                    </a:p>
                  </a:txBody>
                  <a:tcPr marL="13223" marR="13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5865737"/>
                  </a:ext>
                </a:extLst>
              </a:tr>
              <a:tr h="3362030">
                <a:tc>
                  <a:txBody>
                    <a:bodyPr/>
                    <a:lstStyle/>
                    <a:p>
                      <a:pPr algn="l">
                        <a:lnSpc>
                          <a:spcPct val="107000"/>
                        </a:lnSpc>
                        <a:spcAft>
                          <a:spcPts val="800"/>
                        </a:spcAft>
                        <a:tabLst>
                          <a:tab pos="139700" algn="l"/>
                          <a:tab pos="457200" algn="l"/>
                        </a:tabLst>
                      </a:pPr>
                      <a:endParaRPr lang="en-MY" sz="1100" dirty="0">
                        <a:effectLst/>
                        <a:latin typeface="Times New Roman" panose="02020603050405020304" pitchFamily="18" charset="0"/>
                        <a:ea typeface="MS Mincho" panose="02020609040205080304" pitchFamily="49" charset="-128"/>
                        <a:cs typeface="Times New Roman" panose="02020603050405020304" pitchFamily="18" charset="0"/>
                      </a:endParaRPr>
                    </a:p>
                    <a:p>
                      <a:pPr algn="l">
                        <a:lnSpc>
                          <a:spcPct val="107000"/>
                        </a:lnSpc>
                        <a:spcAft>
                          <a:spcPts val="800"/>
                        </a:spcAft>
                        <a:tabLst>
                          <a:tab pos="139700" algn="l"/>
                          <a:tab pos="457200" algn="l"/>
                        </a:tabLst>
                      </a:pPr>
                      <a:endParaRPr lang="en-MY" sz="11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223" marR="13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endParaRPr lang="en-MY" sz="11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223" marR="13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07000"/>
                        </a:lnSpc>
                        <a:spcAft>
                          <a:spcPts val="800"/>
                        </a:spcAft>
                        <a:buSzPts val="1000"/>
                        <a:buFont typeface="Wingdings" panose="05000000000000000000" pitchFamily="2" charset="2"/>
                        <a:buChar char=""/>
                        <a:tabLst>
                          <a:tab pos="228600" algn="l"/>
                        </a:tabLst>
                      </a:pPr>
                      <a:endParaRPr lang="en-MY" sz="11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223" marR="13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endParaRPr lang="en-MY" sz="11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223" marR="13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endParaRPr lang="en-MY" sz="11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223" marR="13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3441937"/>
                  </a:ext>
                </a:extLst>
              </a:tr>
            </a:tbl>
          </a:graphicData>
        </a:graphic>
      </p:graphicFrame>
      <p:sp>
        <p:nvSpPr>
          <p:cNvPr id="20" name="TextBox 19">
            <a:extLst>
              <a:ext uri="{FF2B5EF4-FFF2-40B4-BE49-F238E27FC236}">
                <a16:creationId xmlns:a16="http://schemas.microsoft.com/office/drawing/2014/main" id="{EC9820E8-B3AC-4AF8-938F-3A41CC49FC6E}"/>
              </a:ext>
            </a:extLst>
          </p:cNvPr>
          <p:cNvSpPr txBox="1"/>
          <p:nvPr/>
        </p:nvSpPr>
        <p:spPr>
          <a:xfrm>
            <a:off x="-567890" y="5414863"/>
            <a:ext cx="13523494" cy="771686"/>
          </a:xfrm>
          <a:prstGeom prst="rect">
            <a:avLst/>
          </a:prstGeom>
          <a:noFill/>
        </p:spPr>
        <p:txBody>
          <a:bodyPr wrap="square">
            <a:spAutoFit/>
          </a:bodyPr>
          <a:lstStyle/>
          <a:p>
            <a:pPr algn="ctr">
              <a:lnSpc>
                <a:spcPct val="107000"/>
              </a:lnSpc>
              <a:spcAft>
                <a:spcPts val="800"/>
              </a:spcAft>
            </a:pPr>
            <a:r>
              <a:rPr lang="en-GB" sz="1800" b="1" dirty="0">
                <a:effectLst/>
                <a:latin typeface="Tahoma" panose="020B0604030504040204" pitchFamily="34" charset="0"/>
                <a:ea typeface="MS Mincho" panose="02020609040205080304" pitchFamily="49" charset="-128"/>
                <a:cs typeface="Times New Roman" panose="02020603050405020304" pitchFamily="18" charset="0"/>
              </a:rPr>
              <a:t>Sustainable Development Goals and ASEAN 2025 Vision</a:t>
            </a:r>
            <a:endParaRPr lang="en-MY" sz="1600" dirty="0">
              <a:effectLst/>
              <a:latin typeface="Times New Roman" panose="02020603050405020304" pitchFamily="18" charset="0"/>
              <a:ea typeface="MS Mincho" panose="02020609040205080304" pitchFamily="49" charset="-128"/>
              <a:cs typeface="Times New Roman" panose="02020603050405020304" pitchFamily="18" charset="0"/>
            </a:endParaRPr>
          </a:p>
          <a:p>
            <a:pPr algn="ctr">
              <a:lnSpc>
                <a:spcPct val="107000"/>
              </a:lnSpc>
              <a:spcAft>
                <a:spcPts val="800"/>
              </a:spcAft>
            </a:pPr>
            <a:r>
              <a:rPr lang="en-GB" sz="1800" b="1" dirty="0">
                <a:effectLst/>
                <a:latin typeface="Tahoma" panose="020B0604030504040204" pitchFamily="34" charset="0"/>
                <a:ea typeface="MS Mincho" panose="02020609040205080304" pitchFamily="49" charset="-128"/>
                <a:cs typeface="Times New Roman" panose="02020603050405020304" pitchFamily="18" charset="0"/>
              </a:rPr>
              <a:t>Scoping of Relevant Activities of (Organization) and its Members and Partners for (Country) </a:t>
            </a:r>
            <a:endParaRPr lang="en-MY" dirty="0"/>
          </a:p>
        </p:txBody>
      </p:sp>
      <p:sp>
        <p:nvSpPr>
          <p:cNvPr id="12" name="TextBox 11">
            <a:extLst>
              <a:ext uri="{FF2B5EF4-FFF2-40B4-BE49-F238E27FC236}">
                <a16:creationId xmlns:a16="http://schemas.microsoft.com/office/drawing/2014/main" id="{A6733527-6E3E-4F8E-95D3-A17F8B31AEF7}"/>
              </a:ext>
            </a:extLst>
          </p:cNvPr>
          <p:cNvSpPr txBox="1"/>
          <p:nvPr/>
        </p:nvSpPr>
        <p:spPr>
          <a:xfrm>
            <a:off x="5201393" y="27599"/>
            <a:ext cx="1447319" cy="400110"/>
          </a:xfrm>
          <a:prstGeom prst="rect">
            <a:avLst/>
          </a:prstGeom>
          <a:noFill/>
        </p:spPr>
        <p:txBody>
          <a:bodyPr wrap="none" rtlCol="0">
            <a:spAutoFit/>
          </a:bodyPr>
          <a:lstStyle/>
          <a:p>
            <a:r>
              <a:rPr lang="en-MY" sz="2000" b="1" dirty="0"/>
              <a:t>Matrix/Tool</a:t>
            </a:r>
          </a:p>
        </p:txBody>
      </p:sp>
      <p:pic>
        <p:nvPicPr>
          <p:cNvPr id="13" name="Picture 12" descr="Text&#10;&#10;Description automatically generated">
            <a:extLst>
              <a:ext uri="{FF2B5EF4-FFF2-40B4-BE49-F238E27FC236}">
                <a16:creationId xmlns:a16="http://schemas.microsoft.com/office/drawing/2014/main" id="{C11524B5-3BE0-4577-9097-F0E84BBC72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2423" y="-227014"/>
            <a:ext cx="2751003" cy="1005991"/>
          </a:xfrm>
          <a:prstGeom prst="rect">
            <a:avLst/>
          </a:prstGeom>
        </p:spPr>
      </p:pic>
    </p:spTree>
    <p:extLst>
      <p:ext uri="{BB962C8B-B14F-4D97-AF65-F5344CB8AC3E}">
        <p14:creationId xmlns:p14="http://schemas.microsoft.com/office/powerpoint/2010/main" val="1663403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B1E6A301-7CC9-4EFC-B1C5-3CF5A9F0B660}"/>
              </a:ext>
            </a:extLst>
          </p:cNvPr>
          <p:cNvSpPr>
            <a:spLocks noGrp="1"/>
          </p:cNvSpPr>
          <p:nvPr>
            <p:ph type="ctrTitle"/>
          </p:nvPr>
        </p:nvSpPr>
        <p:spPr>
          <a:xfrm>
            <a:off x="659750" y="1625393"/>
            <a:ext cx="10914642" cy="4251234"/>
          </a:xfrm>
        </p:spPr>
        <p:txBody>
          <a:bodyPr anchor="t">
            <a:noAutofit/>
          </a:bodyPr>
          <a:lstStyle/>
          <a:p>
            <a:pPr algn="l"/>
            <a:r>
              <a:rPr lang="en-US" sz="4000" dirty="0"/>
              <a:t>The tool provide details of the various activities undertaken by the member organizations and its member and partner organizations, and how these support the SDGs and ASEAN 2020 goals</a:t>
            </a:r>
            <a:endParaRPr lang="en-MY" sz="4000" dirty="0"/>
          </a:p>
        </p:txBody>
      </p:sp>
      <p:sp>
        <p:nvSpPr>
          <p:cNvPr id="60" name="Rectangle 59">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Text&#10;&#10;Description automatically generated">
            <a:extLst>
              <a:ext uri="{FF2B5EF4-FFF2-40B4-BE49-F238E27FC236}">
                <a16:creationId xmlns:a16="http://schemas.microsoft.com/office/drawing/2014/main" id="{C848BB09-D706-42CF-B848-0F74942A58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0996" y="-74102"/>
            <a:ext cx="2751003" cy="1005991"/>
          </a:xfrm>
          <a:prstGeom prst="rect">
            <a:avLst/>
          </a:prstGeom>
        </p:spPr>
      </p:pic>
    </p:spTree>
    <p:extLst>
      <p:ext uri="{BB962C8B-B14F-4D97-AF65-F5344CB8AC3E}">
        <p14:creationId xmlns:p14="http://schemas.microsoft.com/office/powerpoint/2010/main" val="2138249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1140369-9EF0-4978-947F-AE7EFCA8D9C5}"/>
              </a:ext>
            </a:extLst>
          </p:cNvPr>
          <p:cNvGraphicFramePr>
            <a:graphicFrameLocks noGrp="1"/>
          </p:cNvGraphicFramePr>
          <p:nvPr>
            <p:ph idx="1"/>
            <p:extLst>
              <p:ext uri="{D42A27DB-BD31-4B8C-83A1-F6EECF244321}">
                <p14:modId xmlns:p14="http://schemas.microsoft.com/office/powerpoint/2010/main" val="1863999849"/>
              </p:ext>
            </p:extLst>
          </p:nvPr>
        </p:nvGraphicFramePr>
        <p:xfrm>
          <a:off x="0" y="38100"/>
          <a:ext cx="12192001" cy="6731000"/>
        </p:xfrm>
        <a:graphic>
          <a:graphicData uri="http://schemas.openxmlformats.org/drawingml/2006/table">
            <a:tbl>
              <a:tblPr firstRow="1" firstCol="1" bandRow="1">
                <a:tableStyleId>{5C22544A-7EE6-4342-B048-85BDC9FD1C3A}</a:tableStyleId>
              </a:tblPr>
              <a:tblGrid>
                <a:gridCol w="4305300">
                  <a:extLst>
                    <a:ext uri="{9D8B030D-6E8A-4147-A177-3AD203B41FA5}">
                      <a16:colId xmlns:a16="http://schemas.microsoft.com/office/drawing/2014/main" val="1111412652"/>
                    </a:ext>
                  </a:extLst>
                </a:gridCol>
                <a:gridCol w="1629857">
                  <a:extLst>
                    <a:ext uri="{9D8B030D-6E8A-4147-A177-3AD203B41FA5}">
                      <a16:colId xmlns:a16="http://schemas.microsoft.com/office/drawing/2014/main" val="3141171597"/>
                    </a:ext>
                  </a:extLst>
                </a:gridCol>
                <a:gridCol w="2142043">
                  <a:extLst>
                    <a:ext uri="{9D8B030D-6E8A-4147-A177-3AD203B41FA5}">
                      <a16:colId xmlns:a16="http://schemas.microsoft.com/office/drawing/2014/main" val="2360294468"/>
                    </a:ext>
                  </a:extLst>
                </a:gridCol>
                <a:gridCol w="1625600">
                  <a:extLst>
                    <a:ext uri="{9D8B030D-6E8A-4147-A177-3AD203B41FA5}">
                      <a16:colId xmlns:a16="http://schemas.microsoft.com/office/drawing/2014/main" val="2424014533"/>
                    </a:ext>
                  </a:extLst>
                </a:gridCol>
                <a:gridCol w="2489201">
                  <a:extLst>
                    <a:ext uri="{9D8B030D-6E8A-4147-A177-3AD203B41FA5}">
                      <a16:colId xmlns:a16="http://schemas.microsoft.com/office/drawing/2014/main" val="3328333664"/>
                    </a:ext>
                  </a:extLst>
                </a:gridCol>
              </a:tblGrid>
              <a:tr h="1325158">
                <a:tc>
                  <a:txBody>
                    <a:bodyPr/>
                    <a:lstStyle/>
                    <a:p>
                      <a:pPr algn="ctr">
                        <a:lnSpc>
                          <a:spcPct val="107000"/>
                        </a:lnSpc>
                        <a:spcAft>
                          <a:spcPts val="800"/>
                        </a:spcAft>
                      </a:pPr>
                      <a:r>
                        <a:rPr lang="en-GB" sz="1400" dirty="0">
                          <a:effectLst/>
                          <a:latin typeface="+mj-lt"/>
                        </a:rPr>
                        <a:t>SDGs Goals and Targets</a:t>
                      </a:r>
                      <a:endParaRPr lang="en-MY" sz="1400" dirty="0">
                        <a:effectLst/>
                        <a:latin typeface="+mj-lt"/>
                        <a:ea typeface="MS Mincho" panose="02020609040205080304" pitchFamily="49" charset="-128"/>
                        <a:cs typeface="Times New Roman" panose="02020603050405020304" pitchFamily="18" charset="0"/>
                      </a:endParaRPr>
                    </a:p>
                  </a:txBody>
                  <a:tcPr marL="13223" marR="13223" marT="0" marB="0" anchor="ctr"/>
                </a:tc>
                <a:tc>
                  <a:txBody>
                    <a:bodyPr/>
                    <a:lstStyle/>
                    <a:p>
                      <a:pPr algn="ctr">
                        <a:lnSpc>
                          <a:spcPct val="107000"/>
                        </a:lnSpc>
                        <a:spcAft>
                          <a:spcPts val="800"/>
                        </a:spcAft>
                      </a:pPr>
                      <a:r>
                        <a:rPr lang="en-GB" sz="1400" dirty="0">
                          <a:effectLst/>
                          <a:latin typeface="+mj-lt"/>
                        </a:rPr>
                        <a:t> Put a check if you have work that contributes to this goal</a:t>
                      </a:r>
                      <a:endParaRPr lang="en-MY" sz="1400" dirty="0">
                        <a:effectLst/>
                        <a:latin typeface="+mj-lt"/>
                        <a:ea typeface="MS Mincho" panose="02020609040205080304" pitchFamily="49" charset="-128"/>
                        <a:cs typeface="Times New Roman" panose="02020603050405020304" pitchFamily="18" charset="0"/>
                      </a:endParaRPr>
                    </a:p>
                  </a:txBody>
                  <a:tcPr marL="13223" marR="13223" marT="0" marB="0" anchor="ctr"/>
                </a:tc>
                <a:tc>
                  <a:txBody>
                    <a:bodyPr/>
                    <a:lstStyle/>
                    <a:p>
                      <a:pPr algn="ctr">
                        <a:lnSpc>
                          <a:spcPct val="107000"/>
                        </a:lnSpc>
                        <a:spcAft>
                          <a:spcPts val="800"/>
                        </a:spcAft>
                      </a:pPr>
                      <a:r>
                        <a:rPr lang="en-GB" sz="1400" u="sng" dirty="0">
                          <a:effectLst/>
                          <a:latin typeface="+mj-lt"/>
                        </a:rPr>
                        <a:t>list down national and local government policies and programs that contribute to this goal</a:t>
                      </a:r>
                      <a:endParaRPr lang="en-MY" sz="1400" dirty="0">
                        <a:effectLst/>
                        <a:latin typeface="+mj-lt"/>
                        <a:ea typeface="MS Mincho" panose="02020609040205080304" pitchFamily="49" charset="-128"/>
                        <a:cs typeface="Times New Roman" panose="02020603050405020304" pitchFamily="18" charset="0"/>
                      </a:endParaRPr>
                    </a:p>
                  </a:txBody>
                  <a:tcPr marL="13223" marR="13223" marT="0" marB="0" anchor="ctr"/>
                </a:tc>
                <a:tc>
                  <a:txBody>
                    <a:bodyPr/>
                    <a:lstStyle/>
                    <a:p>
                      <a:pPr algn="ctr">
                        <a:lnSpc>
                          <a:spcPct val="107000"/>
                        </a:lnSpc>
                        <a:spcAft>
                          <a:spcPts val="800"/>
                        </a:spcAft>
                      </a:pPr>
                      <a:r>
                        <a:rPr lang="en-GB" sz="1400" u="sng" dirty="0">
                          <a:effectLst/>
                          <a:latin typeface="+mj-lt"/>
                        </a:rPr>
                        <a:t>list down the work of your organization that contributes to this goal</a:t>
                      </a:r>
                      <a:endParaRPr lang="en-MY" sz="1400" dirty="0">
                        <a:effectLst/>
                        <a:latin typeface="+mj-lt"/>
                        <a:ea typeface="MS Mincho" panose="02020609040205080304" pitchFamily="49" charset="-128"/>
                        <a:cs typeface="Times New Roman" panose="02020603050405020304" pitchFamily="18" charset="0"/>
                      </a:endParaRPr>
                    </a:p>
                  </a:txBody>
                  <a:tcPr marL="13223" marR="13223" marT="0" marB="0" anchor="ctr"/>
                </a:tc>
                <a:tc>
                  <a:txBody>
                    <a:bodyPr/>
                    <a:lstStyle/>
                    <a:p>
                      <a:pPr algn="ctr">
                        <a:lnSpc>
                          <a:spcPct val="107000"/>
                        </a:lnSpc>
                        <a:spcAft>
                          <a:spcPts val="800"/>
                        </a:spcAft>
                      </a:pPr>
                      <a:r>
                        <a:rPr lang="en-GB" sz="1400" u="sng" dirty="0">
                          <a:effectLst/>
                          <a:latin typeface="+mj-lt"/>
                        </a:rPr>
                        <a:t>identify areas where you will need support from government or other development institutions in order to better contribute to this goal</a:t>
                      </a:r>
                      <a:endParaRPr lang="en-MY" sz="1400" dirty="0">
                        <a:effectLst/>
                        <a:latin typeface="+mj-lt"/>
                        <a:ea typeface="MS Mincho" panose="02020609040205080304" pitchFamily="49" charset="-128"/>
                        <a:cs typeface="Times New Roman" panose="02020603050405020304" pitchFamily="18" charset="0"/>
                      </a:endParaRPr>
                    </a:p>
                  </a:txBody>
                  <a:tcPr marL="13223" marR="13223" marT="0" marB="0" anchor="ctr"/>
                </a:tc>
                <a:extLst>
                  <a:ext uri="{0D108BD9-81ED-4DB2-BD59-A6C34878D82A}">
                    <a16:rowId xmlns:a16="http://schemas.microsoft.com/office/drawing/2014/main" val="3605100020"/>
                  </a:ext>
                </a:extLst>
              </a:tr>
              <a:tr h="5405842">
                <a:tc>
                  <a:txBody>
                    <a:bodyPr/>
                    <a:lstStyle/>
                    <a:p>
                      <a:pPr algn="l">
                        <a:lnSpc>
                          <a:spcPct val="107000"/>
                        </a:lnSpc>
                        <a:spcAft>
                          <a:spcPts val="800"/>
                        </a:spcAft>
                        <a:tabLst>
                          <a:tab pos="139700" algn="l"/>
                          <a:tab pos="457200" algn="l"/>
                        </a:tabLst>
                      </a:pPr>
                      <a:r>
                        <a:rPr lang="en-GB" sz="1400" dirty="0">
                          <a:effectLst/>
                          <a:latin typeface="+mj-lt"/>
                        </a:rPr>
                        <a:t>SDG 16: Promote peaceful and inclusive societies for sustainable development, provide access to justice for all and build effective, accountable and inclusive institutions at all levels</a:t>
                      </a:r>
                      <a:endParaRPr lang="en-MY" sz="1400" dirty="0">
                        <a:effectLst/>
                        <a:latin typeface="+mj-lt"/>
                      </a:endParaRPr>
                    </a:p>
                    <a:p>
                      <a:pPr algn="l">
                        <a:lnSpc>
                          <a:spcPct val="100000"/>
                        </a:lnSpc>
                        <a:spcAft>
                          <a:spcPts val="800"/>
                        </a:spcAft>
                        <a:tabLst>
                          <a:tab pos="139700" algn="l"/>
                          <a:tab pos="457200" algn="l"/>
                        </a:tabLst>
                      </a:pPr>
                      <a:r>
                        <a:rPr lang="en-GB" sz="1400" dirty="0">
                          <a:effectLst/>
                          <a:latin typeface="+mj-lt"/>
                        </a:rPr>
                        <a:t>16.1 Significantly reduce all forms of violence and related death rates everywhere</a:t>
                      </a:r>
                      <a:endParaRPr lang="en-MY" sz="1400" dirty="0">
                        <a:effectLst/>
                        <a:latin typeface="+mj-lt"/>
                      </a:endParaRPr>
                    </a:p>
                    <a:p>
                      <a:pPr algn="l">
                        <a:lnSpc>
                          <a:spcPct val="100000"/>
                        </a:lnSpc>
                        <a:spcAft>
                          <a:spcPts val="800"/>
                        </a:spcAft>
                        <a:tabLst>
                          <a:tab pos="139700" algn="l"/>
                          <a:tab pos="457200" algn="l"/>
                        </a:tabLst>
                      </a:pPr>
                      <a:r>
                        <a:rPr lang="en-GB" sz="1400" dirty="0">
                          <a:effectLst/>
                          <a:latin typeface="+mj-lt"/>
                        </a:rPr>
                        <a:t>16.2 End abuse, exploitation, trafficking and all forms of violence against and torture of children</a:t>
                      </a:r>
                      <a:endParaRPr lang="en-MY" sz="1400" dirty="0">
                        <a:effectLst/>
                        <a:latin typeface="+mj-lt"/>
                      </a:endParaRPr>
                    </a:p>
                    <a:p>
                      <a:pPr algn="l">
                        <a:lnSpc>
                          <a:spcPct val="100000"/>
                        </a:lnSpc>
                        <a:spcAft>
                          <a:spcPts val="800"/>
                        </a:spcAft>
                        <a:tabLst>
                          <a:tab pos="139700" algn="l"/>
                          <a:tab pos="457200" algn="l"/>
                        </a:tabLst>
                      </a:pPr>
                      <a:r>
                        <a:rPr lang="en-GB" sz="1400" dirty="0">
                          <a:effectLst/>
                          <a:latin typeface="+mj-lt"/>
                        </a:rPr>
                        <a:t>16.3 Promote the rule of law at the national and international levels and ensure equal access to justice for all</a:t>
                      </a:r>
                      <a:endParaRPr lang="en-MY" sz="1400" dirty="0">
                        <a:effectLst/>
                        <a:latin typeface="+mj-lt"/>
                      </a:endParaRPr>
                    </a:p>
                    <a:p>
                      <a:pPr algn="l">
                        <a:lnSpc>
                          <a:spcPct val="100000"/>
                        </a:lnSpc>
                        <a:spcAft>
                          <a:spcPts val="800"/>
                        </a:spcAft>
                        <a:tabLst>
                          <a:tab pos="139700" algn="l"/>
                          <a:tab pos="457200" algn="l"/>
                        </a:tabLst>
                      </a:pPr>
                      <a:r>
                        <a:rPr lang="en-GB" sz="1400" dirty="0">
                          <a:effectLst/>
                          <a:latin typeface="+mj-lt"/>
                        </a:rPr>
                        <a:t>16.4 By 2030, significantly reduce illicit financial and arms flows, strengthen the recovery and return of stolen assets and combat all forms of organized crime</a:t>
                      </a:r>
                      <a:endParaRPr lang="en-MY" sz="1400" dirty="0">
                        <a:effectLst/>
                        <a:latin typeface="+mj-lt"/>
                      </a:endParaRPr>
                    </a:p>
                    <a:p>
                      <a:pPr algn="l">
                        <a:lnSpc>
                          <a:spcPct val="100000"/>
                        </a:lnSpc>
                        <a:spcAft>
                          <a:spcPts val="800"/>
                        </a:spcAft>
                        <a:tabLst>
                          <a:tab pos="139700" algn="l"/>
                          <a:tab pos="457200" algn="l"/>
                        </a:tabLst>
                      </a:pPr>
                      <a:r>
                        <a:rPr lang="en-GB" sz="1400" dirty="0">
                          <a:effectLst/>
                          <a:latin typeface="+mj-lt"/>
                        </a:rPr>
                        <a:t>16.5 Substantially reduce corruption and bribery in all their forms</a:t>
                      </a:r>
                      <a:endParaRPr lang="en-MY" sz="1400" dirty="0">
                        <a:effectLst/>
                        <a:latin typeface="+mj-lt"/>
                      </a:endParaRPr>
                    </a:p>
                    <a:p>
                      <a:pPr algn="l">
                        <a:lnSpc>
                          <a:spcPct val="100000"/>
                        </a:lnSpc>
                        <a:spcAft>
                          <a:spcPts val="800"/>
                        </a:spcAft>
                        <a:tabLst>
                          <a:tab pos="139700" algn="l"/>
                          <a:tab pos="457200" algn="l"/>
                        </a:tabLst>
                      </a:pPr>
                      <a:r>
                        <a:rPr lang="en-GB" sz="1400" dirty="0">
                          <a:effectLst/>
                          <a:latin typeface="+mj-lt"/>
                        </a:rPr>
                        <a:t>16.6 Develop effective, accountable and transparent institutions at all levels</a:t>
                      </a:r>
                      <a:endParaRPr lang="en-MY" sz="1400" dirty="0">
                        <a:effectLst/>
                        <a:latin typeface="+mj-lt"/>
                      </a:endParaRPr>
                    </a:p>
                    <a:p>
                      <a:pPr algn="l">
                        <a:lnSpc>
                          <a:spcPct val="100000"/>
                        </a:lnSpc>
                        <a:spcAft>
                          <a:spcPts val="800"/>
                        </a:spcAft>
                        <a:tabLst>
                          <a:tab pos="139700" algn="l"/>
                          <a:tab pos="457200" algn="l"/>
                        </a:tabLst>
                      </a:pPr>
                      <a:r>
                        <a:rPr lang="en-GB" sz="1400" dirty="0">
                          <a:effectLst/>
                          <a:latin typeface="+mj-lt"/>
                        </a:rPr>
                        <a:t>16.7 Ensure responsive, inclusive, participatory and representative decision-making at all levels</a:t>
                      </a:r>
                      <a:endParaRPr lang="en-MY" sz="1400" dirty="0">
                        <a:effectLst/>
                        <a:latin typeface="+mj-lt"/>
                      </a:endParaRPr>
                    </a:p>
                    <a:p>
                      <a:pPr algn="l">
                        <a:lnSpc>
                          <a:spcPct val="100000"/>
                        </a:lnSpc>
                        <a:spcAft>
                          <a:spcPts val="800"/>
                        </a:spcAft>
                        <a:tabLst>
                          <a:tab pos="139700" algn="l"/>
                          <a:tab pos="457200" algn="l"/>
                        </a:tabLst>
                      </a:pPr>
                      <a:r>
                        <a:rPr lang="en-GB" sz="1400" dirty="0">
                          <a:effectLst/>
                          <a:latin typeface="+mj-lt"/>
                        </a:rPr>
                        <a:t>16.8 Broaden and strengthen the participation of developing countries in the institutions of global governance</a:t>
                      </a:r>
                      <a:endParaRPr lang="en-MY" sz="1400" dirty="0">
                        <a:effectLst/>
                        <a:latin typeface="+mj-lt"/>
                      </a:endParaRPr>
                    </a:p>
                  </a:txBody>
                  <a:tcPr marL="13223" marR="13223" marT="0" marB="0"/>
                </a:tc>
                <a:tc>
                  <a:txBody>
                    <a:bodyPr/>
                    <a:lstStyle/>
                    <a:p>
                      <a:pPr algn="l">
                        <a:lnSpc>
                          <a:spcPct val="107000"/>
                        </a:lnSpc>
                        <a:spcAft>
                          <a:spcPts val="800"/>
                        </a:spcAft>
                      </a:pPr>
                      <a:r>
                        <a:rPr lang="en-GB" sz="1100" dirty="0">
                          <a:effectLst/>
                          <a:latin typeface="+mj-lt"/>
                        </a:rPr>
                        <a:t> </a:t>
                      </a:r>
                      <a:endParaRPr lang="en-MY" sz="1100" dirty="0">
                        <a:effectLst/>
                        <a:latin typeface="+mj-lt"/>
                      </a:endParaRPr>
                    </a:p>
                    <a:p>
                      <a:pPr algn="l">
                        <a:lnSpc>
                          <a:spcPct val="107000"/>
                        </a:lnSpc>
                        <a:spcAft>
                          <a:spcPts val="800"/>
                        </a:spcAft>
                      </a:pPr>
                      <a:r>
                        <a:rPr lang="en-GB" sz="1100" dirty="0">
                          <a:effectLst/>
                          <a:latin typeface="+mj-lt"/>
                        </a:rPr>
                        <a:t> </a:t>
                      </a:r>
                      <a:endParaRPr lang="en-MY" sz="1100" dirty="0">
                        <a:effectLst/>
                        <a:latin typeface="+mj-lt"/>
                      </a:endParaRPr>
                    </a:p>
                    <a:p>
                      <a:pPr algn="l">
                        <a:lnSpc>
                          <a:spcPct val="107000"/>
                        </a:lnSpc>
                        <a:spcAft>
                          <a:spcPts val="800"/>
                        </a:spcAft>
                      </a:pPr>
                      <a:r>
                        <a:rPr lang="en-GB" sz="1100" dirty="0">
                          <a:effectLst/>
                          <a:latin typeface="+mj-lt"/>
                        </a:rPr>
                        <a:t> </a:t>
                      </a:r>
                      <a:endParaRPr lang="en-MY" sz="1100" dirty="0">
                        <a:effectLst/>
                        <a:latin typeface="+mj-lt"/>
                      </a:endParaRPr>
                    </a:p>
                    <a:p>
                      <a:pPr algn="l">
                        <a:lnSpc>
                          <a:spcPct val="107000"/>
                        </a:lnSpc>
                        <a:spcAft>
                          <a:spcPts val="800"/>
                        </a:spcAft>
                      </a:pPr>
                      <a:r>
                        <a:rPr lang="en-GB" sz="1100" dirty="0">
                          <a:effectLst/>
                          <a:latin typeface="+mj-lt"/>
                        </a:rPr>
                        <a:t> </a:t>
                      </a:r>
                      <a:endParaRPr lang="en-MY" sz="1100" dirty="0">
                        <a:effectLst/>
                        <a:latin typeface="+mj-lt"/>
                      </a:endParaRPr>
                    </a:p>
                    <a:p>
                      <a:pPr algn="l">
                        <a:lnSpc>
                          <a:spcPct val="107000"/>
                        </a:lnSpc>
                        <a:spcAft>
                          <a:spcPts val="800"/>
                        </a:spcAft>
                      </a:pPr>
                      <a:r>
                        <a:rPr lang="en-GB" sz="1100" dirty="0">
                          <a:effectLst/>
                          <a:latin typeface="+mj-lt"/>
                        </a:rPr>
                        <a:t> </a:t>
                      </a:r>
                      <a:endParaRPr lang="en-MY" sz="1100" dirty="0">
                        <a:effectLst/>
                        <a:latin typeface="+mj-lt"/>
                      </a:endParaRPr>
                    </a:p>
                    <a:p>
                      <a:pPr algn="l">
                        <a:lnSpc>
                          <a:spcPct val="107000"/>
                        </a:lnSpc>
                        <a:spcAft>
                          <a:spcPts val="800"/>
                        </a:spcAft>
                      </a:pPr>
                      <a:r>
                        <a:rPr lang="en-GB" sz="1100" dirty="0">
                          <a:effectLst/>
                          <a:latin typeface="+mj-lt"/>
                        </a:rPr>
                        <a:t> </a:t>
                      </a:r>
                      <a:endParaRPr lang="en-MY" sz="1100" dirty="0">
                        <a:effectLst/>
                        <a:latin typeface="+mj-lt"/>
                      </a:endParaRPr>
                    </a:p>
                    <a:p>
                      <a:pPr algn="l">
                        <a:lnSpc>
                          <a:spcPct val="107000"/>
                        </a:lnSpc>
                        <a:spcAft>
                          <a:spcPts val="800"/>
                        </a:spcAft>
                      </a:pPr>
                      <a:r>
                        <a:rPr lang="en-GB" sz="1100" dirty="0">
                          <a:effectLst/>
                          <a:latin typeface="+mj-lt"/>
                        </a:rPr>
                        <a:t> </a:t>
                      </a:r>
                      <a:endParaRPr lang="en-MY" sz="1100" dirty="0">
                        <a:effectLst/>
                        <a:latin typeface="+mj-lt"/>
                      </a:endParaRPr>
                    </a:p>
                    <a:p>
                      <a:pPr algn="l">
                        <a:lnSpc>
                          <a:spcPct val="107000"/>
                        </a:lnSpc>
                        <a:spcAft>
                          <a:spcPts val="800"/>
                        </a:spcAft>
                      </a:pPr>
                      <a:r>
                        <a:rPr lang="en-GB" sz="1100" dirty="0">
                          <a:effectLst/>
                          <a:latin typeface="+mj-lt"/>
                        </a:rPr>
                        <a:t> </a:t>
                      </a:r>
                      <a:endParaRPr lang="en-MY" sz="1100" dirty="0">
                        <a:effectLst/>
                        <a:latin typeface="+mj-lt"/>
                      </a:endParaRPr>
                    </a:p>
                    <a:p>
                      <a:pPr algn="l">
                        <a:lnSpc>
                          <a:spcPct val="107000"/>
                        </a:lnSpc>
                        <a:spcAft>
                          <a:spcPts val="800"/>
                        </a:spcAft>
                      </a:pPr>
                      <a:r>
                        <a:rPr lang="en-GB" sz="1100" dirty="0">
                          <a:effectLst/>
                          <a:latin typeface="+mj-lt"/>
                        </a:rPr>
                        <a:t> </a:t>
                      </a:r>
                      <a:endParaRPr lang="en-MY" sz="1100" dirty="0">
                        <a:effectLst/>
                        <a:latin typeface="+mj-lt"/>
                      </a:endParaRPr>
                    </a:p>
                    <a:p>
                      <a:pPr algn="l">
                        <a:lnSpc>
                          <a:spcPct val="107000"/>
                        </a:lnSpc>
                        <a:spcAft>
                          <a:spcPts val="800"/>
                        </a:spcAft>
                      </a:pPr>
                      <a:r>
                        <a:rPr lang="en-GB" sz="1100" dirty="0">
                          <a:effectLst/>
                          <a:latin typeface="+mj-lt"/>
                        </a:rPr>
                        <a:t> </a:t>
                      </a:r>
                      <a:endParaRPr lang="en-MY" sz="1100" dirty="0">
                        <a:effectLst/>
                        <a:latin typeface="+mj-lt"/>
                      </a:endParaRPr>
                    </a:p>
                    <a:p>
                      <a:pPr algn="l">
                        <a:lnSpc>
                          <a:spcPct val="107000"/>
                        </a:lnSpc>
                        <a:spcAft>
                          <a:spcPts val="800"/>
                        </a:spcAft>
                      </a:pPr>
                      <a:r>
                        <a:rPr lang="en-GB" sz="1100" dirty="0">
                          <a:effectLst/>
                          <a:latin typeface="+mj-lt"/>
                        </a:rPr>
                        <a:t> </a:t>
                      </a:r>
                      <a:endParaRPr lang="en-MY" sz="1100" dirty="0">
                        <a:effectLst/>
                        <a:latin typeface="+mj-lt"/>
                      </a:endParaRPr>
                    </a:p>
                    <a:p>
                      <a:pPr algn="l">
                        <a:lnSpc>
                          <a:spcPct val="107000"/>
                        </a:lnSpc>
                        <a:spcAft>
                          <a:spcPts val="800"/>
                        </a:spcAft>
                      </a:pPr>
                      <a:r>
                        <a:rPr lang="en-GB" sz="1100" dirty="0">
                          <a:effectLst/>
                          <a:latin typeface="+mj-lt"/>
                        </a:rPr>
                        <a:t> </a:t>
                      </a:r>
                      <a:endParaRPr lang="en-MY" sz="1100" dirty="0">
                        <a:effectLst/>
                        <a:latin typeface="+mj-lt"/>
                      </a:endParaRPr>
                    </a:p>
                    <a:p>
                      <a:pPr algn="l">
                        <a:lnSpc>
                          <a:spcPct val="107000"/>
                        </a:lnSpc>
                        <a:spcAft>
                          <a:spcPts val="800"/>
                        </a:spcAft>
                      </a:pPr>
                      <a:r>
                        <a:rPr lang="en-GB" sz="1100" dirty="0">
                          <a:effectLst/>
                          <a:latin typeface="+mj-lt"/>
                        </a:rPr>
                        <a:t> </a:t>
                      </a:r>
                      <a:endParaRPr lang="en-MY" sz="1100" dirty="0">
                        <a:effectLst/>
                        <a:latin typeface="+mj-lt"/>
                      </a:endParaRPr>
                    </a:p>
                    <a:p>
                      <a:pPr algn="l">
                        <a:lnSpc>
                          <a:spcPct val="107000"/>
                        </a:lnSpc>
                        <a:spcAft>
                          <a:spcPts val="800"/>
                        </a:spcAft>
                      </a:pPr>
                      <a:r>
                        <a:rPr lang="en-GB" sz="1100" dirty="0">
                          <a:effectLst/>
                          <a:latin typeface="+mj-lt"/>
                        </a:rPr>
                        <a:t> </a:t>
                      </a:r>
                      <a:endParaRPr lang="en-MY" sz="1100" dirty="0">
                        <a:effectLst/>
                        <a:latin typeface="+mj-lt"/>
                      </a:endParaRPr>
                    </a:p>
                    <a:p>
                      <a:pPr algn="l">
                        <a:lnSpc>
                          <a:spcPct val="107000"/>
                        </a:lnSpc>
                        <a:spcAft>
                          <a:spcPts val="800"/>
                        </a:spcAft>
                      </a:pPr>
                      <a:r>
                        <a:rPr lang="en-GB" sz="1100" dirty="0">
                          <a:effectLst/>
                          <a:latin typeface="+mj-lt"/>
                        </a:rPr>
                        <a:t> </a:t>
                      </a:r>
                      <a:endParaRPr lang="en-MY" sz="1100" dirty="0">
                        <a:effectLst/>
                        <a:latin typeface="+mj-lt"/>
                      </a:endParaRPr>
                    </a:p>
                    <a:p>
                      <a:pPr algn="l">
                        <a:lnSpc>
                          <a:spcPct val="107000"/>
                        </a:lnSpc>
                        <a:spcAft>
                          <a:spcPts val="800"/>
                        </a:spcAft>
                      </a:pPr>
                      <a:r>
                        <a:rPr lang="en-GB" sz="1100" dirty="0">
                          <a:effectLst/>
                          <a:latin typeface="+mj-lt"/>
                        </a:rPr>
                        <a:t> </a:t>
                      </a:r>
                      <a:endParaRPr lang="en-MY" sz="1100" dirty="0">
                        <a:effectLst/>
                        <a:latin typeface="+mj-lt"/>
                      </a:endParaRPr>
                    </a:p>
                    <a:p>
                      <a:pPr algn="l">
                        <a:lnSpc>
                          <a:spcPct val="107000"/>
                        </a:lnSpc>
                        <a:spcAft>
                          <a:spcPts val="800"/>
                        </a:spcAft>
                      </a:pPr>
                      <a:r>
                        <a:rPr lang="en-GB" sz="1100" dirty="0">
                          <a:effectLst/>
                          <a:latin typeface="+mj-lt"/>
                        </a:rPr>
                        <a:t> </a:t>
                      </a:r>
                      <a:endParaRPr lang="en-MY" sz="1100" dirty="0">
                        <a:effectLst/>
                        <a:latin typeface="+mj-lt"/>
                        <a:ea typeface="MS Mincho" panose="02020609040205080304" pitchFamily="49" charset="-128"/>
                        <a:cs typeface="Times New Roman" panose="02020603050405020304" pitchFamily="18" charset="0"/>
                      </a:endParaRPr>
                    </a:p>
                  </a:txBody>
                  <a:tcPr marL="13223" marR="13223" marT="0" marB="0"/>
                </a:tc>
                <a:tc>
                  <a:txBody>
                    <a:bodyPr/>
                    <a:lstStyle/>
                    <a:p>
                      <a:pPr marL="0" lvl="0" indent="0" algn="l">
                        <a:lnSpc>
                          <a:spcPct val="107000"/>
                        </a:lnSpc>
                        <a:spcAft>
                          <a:spcPts val="800"/>
                        </a:spcAft>
                        <a:buSzPts val="1000"/>
                        <a:buFont typeface="Wingdings" panose="05000000000000000000" pitchFamily="2" charset="2"/>
                        <a:buNone/>
                        <a:tabLst>
                          <a:tab pos="228600" algn="l"/>
                        </a:tabLst>
                      </a:pPr>
                      <a:endParaRPr lang="en-MY" sz="1100" dirty="0">
                        <a:effectLst/>
                        <a:latin typeface="+mj-lt"/>
                        <a:ea typeface="MS Mincho" panose="02020609040205080304" pitchFamily="49" charset="-128"/>
                        <a:cs typeface="Times New Roman" panose="02020603050405020304" pitchFamily="18" charset="0"/>
                      </a:endParaRPr>
                    </a:p>
                  </a:txBody>
                  <a:tcPr marL="13223" marR="13223" marT="0" marB="0"/>
                </a:tc>
                <a:tc>
                  <a:txBody>
                    <a:bodyPr/>
                    <a:lstStyle/>
                    <a:p>
                      <a:pPr algn="l">
                        <a:lnSpc>
                          <a:spcPct val="107000"/>
                        </a:lnSpc>
                        <a:spcAft>
                          <a:spcPts val="800"/>
                        </a:spcAft>
                      </a:pPr>
                      <a:endParaRPr lang="en-MY" sz="1100" dirty="0">
                        <a:effectLst/>
                        <a:latin typeface="+mj-lt"/>
                        <a:ea typeface="MS Mincho" panose="02020609040205080304" pitchFamily="49" charset="-128"/>
                        <a:cs typeface="Times New Roman" panose="02020603050405020304" pitchFamily="18" charset="0"/>
                      </a:endParaRPr>
                    </a:p>
                  </a:txBody>
                  <a:tcPr marL="13223" marR="13223" marT="0" marB="0"/>
                </a:tc>
                <a:tc>
                  <a:txBody>
                    <a:bodyPr/>
                    <a:lstStyle/>
                    <a:p>
                      <a:pPr algn="l">
                        <a:lnSpc>
                          <a:spcPct val="107000"/>
                        </a:lnSpc>
                        <a:spcAft>
                          <a:spcPts val="800"/>
                        </a:spcAft>
                      </a:pPr>
                      <a:endParaRPr lang="en-MY" sz="1100" dirty="0">
                        <a:effectLst/>
                        <a:latin typeface="+mj-lt"/>
                        <a:ea typeface="MS Mincho" panose="02020609040205080304" pitchFamily="49" charset="-128"/>
                        <a:cs typeface="Times New Roman" panose="02020603050405020304" pitchFamily="18" charset="0"/>
                      </a:endParaRPr>
                    </a:p>
                  </a:txBody>
                  <a:tcPr marL="13223" marR="13223" marT="0" marB="0"/>
                </a:tc>
                <a:extLst>
                  <a:ext uri="{0D108BD9-81ED-4DB2-BD59-A6C34878D82A}">
                    <a16:rowId xmlns:a16="http://schemas.microsoft.com/office/drawing/2014/main" val="1178274992"/>
                  </a:ext>
                </a:extLst>
              </a:tr>
            </a:tbl>
          </a:graphicData>
        </a:graphic>
      </p:graphicFrame>
      <p:sp>
        <p:nvSpPr>
          <p:cNvPr id="6" name="TextBox 5">
            <a:extLst>
              <a:ext uri="{FF2B5EF4-FFF2-40B4-BE49-F238E27FC236}">
                <a16:creationId xmlns:a16="http://schemas.microsoft.com/office/drawing/2014/main" id="{B989E350-59F5-492E-BEFB-1905378730F4}"/>
              </a:ext>
            </a:extLst>
          </p:cNvPr>
          <p:cNvSpPr txBox="1"/>
          <p:nvPr/>
        </p:nvSpPr>
        <p:spPr>
          <a:xfrm rot="20421787">
            <a:off x="9798674" y="5958833"/>
            <a:ext cx="2664582" cy="400110"/>
          </a:xfrm>
          <a:prstGeom prst="rect">
            <a:avLst/>
          </a:prstGeom>
          <a:noFill/>
        </p:spPr>
        <p:txBody>
          <a:bodyPr wrap="square" rtlCol="0">
            <a:spAutoFit/>
          </a:bodyPr>
          <a:lstStyle/>
          <a:p>
            <a:pPr algn="ctr"/>
            <a:r>
              <a:rPr lang="en-MY" sz="2000" dirty="0">
                <a:solidFill>
                  <a:schemeClr val="bg1"/>
                </a:solidFill>
              </a:rPr>
              <a:t>Sample</a:t>
            </a:r>
            <a:endParaRPr lang="en-MY" dirty="0">
              <a:solidFill>
                <a:schemeClr val="bg1"/>
              </a:solidFill>
            </a:endParaRPr>
          </a:p>
        </p:txBody>
      </p:sp>
    </p:spTree>
    <p:extLst>
      <p:ext uri="{BB962C8B-B14F-4D97-AF65-F5344CB8AC3E}">
        <p14:creationId xmlns:p14="http://schemas.microsoft.com/office/powerpoint/2010/main" val="4237135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51E65-A8A7-40C2-A354-9ED643BED1D0}"/>
              </a:ext>
            </a:extLst>
          </p:cNvPr>
          <p:cNvSpPr>
            <a:spLocks noGrp="1"/>
          </p:cNvSpPr>
          <p:nvPr>
            <p:ph type="title"/>
          </p:nvPr>
        </p:nvSpPr>
        <p:spPr/>
        <p:txBody>
          <a:bodyPr/>
          <a:lstStyle/>
          <a:p>
            <a:endParaRPr lang="en-MY"/>
          </a:p>
        </p:txBody>
      </p:sp>
      <p:graphicFrame>
        <p:nvGraphicFramePr>
          <p:cNvPr id="4" name="Content Placeholder 3">
            <a:extLst>
              <a:ext uri="{FF2B5EF4-FFF2-40B4-BE49-F238E27FC236}">
                <a16:creationId xmlns:a16="http://schemas.microsoft.com/office/drawing/2014/main" id="{71140369-9EF0-4978-947F-AE7EFCA8D9C5}"/>
              </a:ext>
            </a:extLst>
          </p:cNvPr>
          <p:cNvGraphicFramePr>
            <a:graphicFrameLocks noGrp="1"/>
          </p:cNvGraphicFramePr>
          <p:nvPr>
            <p:ph idx="1"/>
            <p:extLst>
              <p:ext uri="{D42A27DB-BD31-4B8C-83A1-F6EECF244321}">
                <p14:modId xmlns:p14="http://schemas.microsoft.com/office/powerpoint/2010/main" val="3447744107"/>
              </p:ext>
            </p:extLst>
          </p:nvPr>
        </p:nvGraphicFramePr>
        <p:xfrm>
          <a:off x="1" y="34468"/>
          <a:ext cx="12192001" cy="6924485"/>
        </p:xfrm>
        <a:graphic>
          <a:graphicData uri="http://schemas.openxmlformats.org/drawingml/2006/table">
            <a:tbl>
              <a:tblPr firstRow="1" firstCol="1" bandRow="1">
                <a:tableStyleId>{5C22544A-7EE6-4342-B048-85BDC9FD1C3A}</a:tableStyleId>
              </a:tblPr>
              <a:tblGrid>
                <a:gridCol w="2829509">
                  <a:extLst>
                    <a:ext uri="{9D8B030D-6E8A-4147-A177-3AD203B41FA5}">
                      <a16:colId xmlns:a16="http://schemas.microsoft.com/office/drawing/2014/main" val="1111412652"/>
                    </a:ext>
                  </a:extLst>
                </a:gridCol>
                <a:gridCol w="1391201">
                  <a:extLst>
                    <a:ext uri="{9D8B030D-6E8A-4147-A177-3AD203B41FA5}">
                      <a16:colId xmlns:a16="http://schemas.microsoft.com/office/drawing/2014/main" val="3141171597"/>
                    </a:ext>
                  </a:extLst>
                </a:gridCol>
                <a:gridCol w="2547815">
                  <a:extLst>
                    <a:ext uri="{9D8B030D-6E8A-4147-A177-3AD203B41FA5}">
                      <a16:colId xmlns:a16="http://schemas.microsoft.com/office/drawing/2014/main" val="2360294468"/>
                    </a:ext>
                  </a:extLst>
                </a:gridCol>
                <a:gridCol w="2875661">
                  <a:extLst>
                    <a:ext uri="{9D8B030D-6E8A-4147-A177-3AD203B41FA5}">
                      <a16:colId xmlns:a16="http://schemas.microsoft.com/office/drawing/2014/main" val="2424014533"/>
                    </a:ext>
                  </a:extLst>
                </a:gridCol>
                <a:gridCol w="2547815">
                  <a:extLst>
                    <a:ext uri="{9D8B030D-6E8A-4147-A177-3AD203B41FA5}">
                      <a16:colId xmlns:a16="http://schemas.microsoft.com/office/drawing/2014/main" val="3328333664"/>
                    </a:ext>
                  </a:extLst>
                </a:gridCol>
              </a:tblGrid>
              <a:tr h="677715">
                <a:tc>
                  <a:txBody>
                    <a:bodyPr/>
                    <a:lstStyle/>
                    <a:p>
                      <a:pPr algn="ctr">
                        <a:lnSpc>
                          <a:spcPct val="107000"/>
                        </a:lnSpc>
                        <a:spcAft>
                          <a:spcPts val="800"/>
                        </a:spcAft>
                      </a:pPr>
                      <a:r>
                        <a:rPr lang="en-GB" sz="1100" dirty="0">
                          <a:effectLst/>
                        </a:rPr>
                        <a:t>SDGs Goals and Targets</a:t>
                      </a:r>
                      <a:endParaRPr lang="en-MY" sz="11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223" marR="13223" marT="0" marB="0" anchor="ctr"/>
                </a:tc>
                <a:tc>
                  <a:txBody>
                    <a:bodyPr/>
                    <a:lstStyle/>
                    <a:p>
                      <a:pPr algn="ctr">
                        <a:lnSpc>
                          <a:spcPct val="107000"/>
                        </a:lnSpc>
                        <a:spcAft>
                          <a:spcPts val="800"/>
                        </a:spcAft>
                      </a:pPr>
                      <a:r>
                        <a:rPr lang="en-GB" sz="1100" dirty="0">
                          <a:effectLst/>
                        </a:rPr>
                        <a:t>Please put a check if you have work that contributes to this goal</a:t>
                      </a:r>
                      <a:endParaRPr lang="en-MY" sz="11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223" marR="13223" marT="0" marB="0" anchor="ctr"/>
                </a:tc>
                <a:tc>
                  <a:txBody>
                    <a:bodyPr/>
                    <a:lstStyle/>
                    <a:p>
                      <a:pPr algn="ctr">
                        <a:lnSpc>
                          <a:spcPct val="107000"/>
                        </a:lnSpc>
                        <a:spcAft>
                          <a:spcPts val="800"/>
                        </a:spcAft>
                      </a:pPr>
                      <a:r>
                        <a:rPr lang="en-GB" sz="1100" u="sng" dirty="0">
                          <a:effectLst/>
                        </a:rPr>
                        <a:t>Please list down national and local government policies and programs that contribute to this goal</a:t>
                      </a:r>
                      <a:endParaRPr lang="en-MY" sz="11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223" marR="13223" marT="0" marB="0" anchor="ctr"/>
                </a:tc>
                <a:tc>
                  <a:txBody>
                    <a:bodyPr/>
                    <a:lstStyle/>
                    <a:p>
                      <a:pPr algn="ctr">
                        <a:lnSpc>
                          <a:spcPct val="107000"/>
                        </a:lnSpc>
                        <a:spcAft>
                          <a:spcPts val="800"/>
                        </a:spcAft>
                      </a:pPr>
                      <a:r>
                        <a:rPr lang="en-GB" sz="1100" u="sng" dirty="0">
                          <a:effectLst/>
                        </a:rPr>
                        <a:t>Please list down the work of your organization that contributes to this goal</a:t>
                      </a:r>
                      <a:endParaRPr lang="en-MY" sz="11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223" marR="13223" marT="0" marB="0" anchor="ctr"/>
                </a:tc>
                <a:tc>
                  <a:txBody>
                    <a:bodyPr/>
                    <a:lstStyle/>
                    <a:p>
                      <a:pPr algn="ctr">
                        <a:lnSpc>
                          <a:spcPct val="107000"/>
                        </a:lnSpc>
                        <a:spcAft>
                          <a:spcPts val="800"/>
                        </a:spcAft>
                      </a:pPr>
                      <a:r>
                        <a:rPr lang="en-GB" sz="1100" dirty="0">
                          <a:effectLst/>
                        </a:rPr>
                        <a:t>Please </a:t>
                      </a:r>
                      <a:r>
                        <a:rPr lang="en-GB" sz="1100" u="sng" dirty="0">
                          <a:effectLst/>
                        </a:rPr>
                        <a:t>identify areas where you will need support from government or other development institutions in order to better contribute to this goal</a:t>
                      </a:r>
                      <a:endParaRPr lang="en-MY" sz="11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223" marR="13223" marT="0" marB="0" anchor="ctr"/>
                </a:tc>
                <a:extLst>
                  <a:ext uri="{0D108BD9-81ED-4DB2-BD59-A6C34878D82A}">
                    <a16:rowId xmlns:a16="http://schemas.microsoft.com/office/drawing/2014/main" val="3605100020"/>
                  </a:ext>
                </a:extLst>
              </a:tr>
              <a:tr h="5943799">
                <a:tc>
                  <a:txBody>
                    <a:bodyPr/>
                    <a:lstStyle/>
                    <a:p>
                      <a:pPr algn="l">
                        <a:lnSpc>
                          <a:spcPct val="107000"/>
                        </a:lnSpc>
                        <a:spcAft>
                          <a:spcPts val="800"/>
                        </a:spcAft>
                        <a:tabLst>
                          <a:tab pos="139700" algn="l"/>
                          <a:tab pos="457200" algn="l"/>
                        </a:tabLst>
                      </a:pPr>
                      <a:r>
                        <a:rPr lang="en-GB" sz="1100" dirty="0">
                          <a:effectLst/>
                        </a:rPr>
                        <a:t>SDG 16: Promote peaceful and inclusive societies for sustainable development, provide access to justice for all and build effective, accountable and inclusive institutions at all levels</a:t>
                      </a:r>
                      <a:endParaRPr lang="en-MY" sz="1100" dirty="0">
                        <a:effectLst/>
                      </a:endParaRPr>
                    </a:p>
                    <a:p>
                      <a:pPr algn="l">
                        <a:lnSpc>
                          <a:spcPct val="107000"/>
                        </a:lnSpc>
                        <a:spcAft>
                          <a:spcPts val="800"/>
                        </a:spcAft>
                        <a:tabLst>
                          <a:tab pos="139700" algn="l"/>
                          <a:tab pos="457200" algn="l"/>
                        </a:tabLst>
                      </a:pPr>
                      <a:r>
                        <a:rPr lang="en-GB" sz="1100" dirty="0">
                          <a:effectLst/>
                        </a:rPr>
                        <a:t> </a:t>
                      </a:r>
                      <a:endParaRPr lang="en-MY" sz="1100" dirty="0">
                        <a:effectLst/>
                      </a:endParaRPr>
                    </a:p>
                    <a:p>
                      <a:pPr algn="l">
                        <a:lnSpc>
                          <a:spcPct val="107000"/>
                        </a:lnSpc>
                        <a:spcAft>
                          <a:spcPts val="800"/>
                        </a:spcAft>
                        <a:tabLst>
                          <a:tab pos="139700" algn="l"/>
                          <a:tab pos="457200" algn="l"/>
                        </a:tabLst>
                      </a:pPr>
                      <a:r>
                        <a:rPr lang="en-GB" sz="1100" dirty="0">
                          <a:effectLst/>
                        </a:rPr>
                        <a:t> </a:t>
                      </a:r>
                      <a:endParaRPr lang="en-MY" sz="1100" dirty="0">
                        <a:effectLst/>
                      </a:endParaRPr>
                    </a:p>
                    <a:p>
                      <a:pPr algn="l">
                        <a:lnSpc>
                          <a:spcPct val="107000"/>
                        </a:lnSpc>
                        <a:spcAft>
                          <a:spcPts val="800"/>
                        </a:spcAft>
                        <a:tabLst>
                          <a:tab pos="139700" algn="l"/>
                          <a:tab pos="457200" algn="l"/>
                        </a:tabLst>
                      </a:pPr>
                      <a:r>
                        <a:rPr lang="en-GB" sz="1100" dirty="0">
                          <a:effectLst/>
                        </a:rPr>
                        <a:t>16.9 By 2030, provide legal identity for all, including birth registration</a:t>
                      </a:r>
                      <a:endParaRPr lang="en-MY" sz="1100" dirty="0">
                        <a:effectLst/>
                      </a:endParaRPr>
                    </a:p>
                    <a:p>
                      <a:pPr algn="l">
                        <a:lnSpc>
                          <a:spcPct val="107000"/>
                        </a:lnSpc>
                        <a:spcAft>
                          <a:spcPts val="800"/>
                        </a:spcAft>
                        <a:tabLst>
                          <a:tab pos="139700" algn="l"/>
                          <a:tab pos="457200" algn="l"/>
                        </a:tabLst>
                      </a:pPr>
                      <a:r>
                        <a:rPr lang="en-GB" sz="1100" dirty="0">
                          <a:effectLst/>
                        </a:rPr>
                        <a:t> </a:t>
                      </a:r>
                      <a:endParaRPr lang="en-MY" sz="1100" dirty="0">
                        <a:effectLst/>
                      </a:endParaRPr>
                    </a:p>
                    <a:p>
                      <a:pPr algn="l">
                        <a:lnSpc>
                          <a:spcPct val="107000"/>
                        </a:lnSpc>
                        <a:spcAft>
                          <a:spcPts val="800"/>
                        </a:spcAft>
                        <a:tabLst>
                          <a:tab pos="139700" algn="l"/>
                          <a:tab pos="457200" algn="l"/>
                        </a:tabLst>
                      </a:pPr>
                      <a:r>
                        <a:rPr lang="en-GB" sz="1100" dirty="0">
                          <a:effectLst/>
                        </a:rPr>
                        <a:t> </a:t>
                      </a:r>
                      <a:endParaRPr lang="en-MY" sz="1100" dirty="0">
                        <a:effectLst/>
                      </a:endParaRPr>
                    </a:p>
                    <a:p>
                      <a:pPr algn="l">
                        <a:lnSpc>
                          <a:spcPct val="107000"/>
                        </a:lnSpc>
                        <a:spcAft>
                          <a:spcPts val="800"/>
                        </a:spcAft>
                      </a:pPr>
                      <a:r>
                        <a:rPr lang="en-GB" sz="1100" dirty="0">
                          <a:effectLst/>
                        </a:rPr>
                        <a:t>16.b Promote and enforce non-discriminatory laws and policies for sustainable development</a:t>
                      </a:r>
                      <a:endParaRPr lang="en-MY" sz="1100" dirty="0">
                        <a:effectLst/>
                      </a:endParaRPr>
                    </a:p>
                    <a:p>
                      <a:pPr algn="l">
                        <a:lnSpc>
                          <a:spcPct val="107000"/>
                        </a:lnSpc>
                        <a:spcAft>
                          <a:spcPts val="800"/>
                        </a:spcAft>
                      </a:pPr>
                      <a:r>
                        <a:rPr lang="en-GB" sz="1100" dirty="0">
                          <a:effectLst/>
                        </a:rPr>
                        <a:t> </a:t>
                      </a:r>
                      <a:endParaRPr lang="en-MY" sz="11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223" marR="13223" marT="0" marB="0"/>
                </a:tc>
                <a:tc>
                  <a:txBody>
                    <a:bodyPr/>
                    <a:lstStyle/>
                    <a:p>
                      <a:pPr algn="l">
                        <a:lnSpc>
                          <a:spcPct val="107000"/>
                        </a:lnSpc>
                        <a:spcAft>
                          <a:spcPts val="800"/>
                        </a:spcAft>
                      </a:pPr>
                      <a:r>
                        <a:rPr lang="en-GB" sz="1100" dirty="0">
                          <a:effectLst/>
                        </a:rPr>
                        <a:t> </a:t>
                      </a:r>
                      <a:endParaRPr lang="en-MY" sz="1100" dirty="0">
                        <a:effectLst/>
                      </a:endParaRPr>
                    </a:p>
                    <a:p>
                      <a:pPr algn="l">
                        <a:lnSpc>
                          <a:spcPct val="107000"/>
                        </a:lnSpc>
                        <a:spcAft>
                          <a:spcPts val="800"/>
                        </a:spcAft>
                      </a:pPr>
                      <a:r>
                        <a:rPr lang="en-GB" sz="1100" dirty="0">
                          <a:effectLst/>
                        </a:rPr>
                        <a:t> </a:t>
                      </a:r>
                      <a:endParaRPr lang="en-MY" sz="1100" dirty="0">
                        <a:effectLst/>
                      </a:endParaRPr>
                    </a:p>
                    <a:p>
                      <a:pPr algn="l">
                        <a:lnSpc>
                          <a:spcPct val="107000"/>
                        </a:lnSpc>
                        <a:spcAft>
                          <a:spcPts val="800"/>
                        </a:spcAft>
                      </a:pPr>
                      <a:r>
                        <a:rPr lang="en-GB" sz="1100" dirty="0">
                          <a:effectLst/>
                        </a:rPr>
                        <a:t> </a:t>
                      </a:r>
                      <a:endParaRPr lang="en-MY" sz="1100" dirty="0">
                        <a:effectLst/>
                      </a:endParaRPr>
                    </a:p>
                    <a:p>
                      <a:pPr algn="l">
                        <a:lnSpc>
                          <a:spcPct val="107000"/>
                        </a:lnSpc>
                        <a:spcAft>
                          <a:spcPts val="800"/>
                        </a:spcAft>
                      </a:pPr>
                      <a:r>
                        <a:rPr lang="en-GB" sz="1100" dirty="0">
                          <a:effectLst/>
                        </a:rPr>
                        <a:t> </a:t>
                      </a:r>
                      <a:endParaRPr lang="en-MY" sz="1100" dirty="0">
                        <a:effectLst/>
                      </a:endParaRPr>
                    </a:p>
                    <a:p>
                      <a:pPr algn="l">
                        <a:lnSpc>
                          <a:spcPct val="107000"/>
                        </a:lnSpc>
                        <a:spcAft>
                          <a:spcPts val="800"/>
                        </a:spcAft>
                      </a:pPr>
                      <a:endParaRPr lang="en-MY" sz="1100" dirty="0">
                        <a:effectLst/>
                      </a:endParaRPr>
                    </a:p>
                    <a:p>
                      <a:pPr algn="ctr">
                        <a:lnSpc>
                          <a:spcPct val="107000"/>
                        </a:lnSpc>
                        <a:spcBef>
                          <a:spcPts val="2400"/>
                        </a:spcBef>
                        <a:spcAft>
                          <a:spcPts val="1875"/>
                        </a:spcAft>
                      </a:pPr>
                      <a:r>
                        <a:rPr lang="en-AU" sz="1100" dirty="0">
                          <a:effectLst/>
                          <a:sym typeface="Wingdings" panose="05000000000000000000" pitchFamily="2" charset="2"/>
                        </a:rPr>
                        <a:t></a:t>
                      </a:r>
                      <a:endParaRPr lang="en-MY" sz="1100" dirty="0">
                        <a:effectLst/>
                      </a:endParaRPr>
                    </a:p>
                    <a:p>
                      <a:pPr algn="l">
                        <a:lnSpc>
                          <a:spcPct val="107000"/>
                        </a:lnSpc>
                        <a:spcAft>
                          <a:spcPts val="800"/>
                        </a:spcAft>
                      </a:pPr>
                      <a:r>
                        <a:rPr lang="en-GB" sz="1100" dirty="0">
                          <a:effectLst/>
                        </a:rPr>
                        <a:t> </a:t>
                      </a:r>
                    </a:p>
                    <a:p>
                      <a:pPr algn="ctr">
                        <a:lnSpc>
                          <a:spcPct val="107000"/>
                        </a:lnSpc>
                        <a:spcAft>
                          <a:spcPts val="800"/>
                        </a:spcAft>
                      </a:pPr>
                      <a:r>
                        <a:rPr lang="en-AU" sz="1100" dirty="0">
                          <a:effectLst/>
                          <a:sym typeface="Wingdings" panose="05000000000000000000" pitchFamily="2" charset="2"/>
                        </a:rPr>
                        <a:t> </a:t>
                      </a:r>
                      <a:endParaRPr lang="en-MY" sz="11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223" marR="13223" marT="0" marB="0"/>
                </a:tc>
                <a:tc>
                  <a:txBody>
                    <a:bodyPr/>
                    <a:lstStyle/>
                    <a:p>
                      <a:pPr marL="342900" lvl="0" indent="-342900" algn="l">
                        <a:lnSpc>
                          <a:spcPct val="107000"/>
                        </a:lnSpc>
                        <a:spcAft>
                          <a:spcPts val="800"/>
                        </a:spcAft>
                        <a:buSzPts val="1000"/>
                        <a:buFont typeface="Wingdings" panose="05000000000000000000" pitchFamily="2" charset="2"/>
                        <a:buChar char=""/>
                        <a:tabLst>
                          <a:tab pos="228600" algn="l"/>
                        </a:tabLst>
                      </a:pPr>
                      <a:r>
                        <a:rPr lang="en-AU" sz="1100" dirty="0">
                          <a:effectLst/>
                        </a:rPr>
                        <a:t>Eleventh Malaysia Plan – Drafted with the long-term goal of achieving the SDG agenda by 2030. It is being implemented by the Economic Planning Unit with 5 working committees, one of which is the working committee on well-being (“good health and well-being”, and “peace, justice and strong institutions”)</a:t>
                      </a:r>
                      <a:endParaRPr lang="en-MY" sz="1100" dirty="0">
                        <a:effectLst/>
                      </a:endParaRPr>
                    </a:p>
                    <a:p>
                      <a:pPr algn="l">
                        <a:lnSpc>
                          <a:spcPct val="107000"/>
                        </a:lnSpc>
                        <a:spcAft>
                          <a:spcPts val="800"/>
                        </a:spcAft>
                      </a:pPr>
                      <a:r>
                        <a:rPr lang="en-AU" sz="1100" dirty="0">
                          <a:effectLst/>
                        </a:rPr>
                        <a:t>The Eleventh Malaysia Plan is focusing on creating safer living environments for thriving communities. Efforts are being guided by 4 strategies: enhancing crime prevention by enforcement agencies, private players, and the public to elevate perceptions of feeling safe; tightening regulations and strengthening enforcement to stem crime; promoting crime awareness for effective prevention; enhancing rehabilitation, treatment and aftercare to reduce recidivism among ex-inmates and relapse among drug addicts.</a:t>
                      </a:r>
                      <a:endParaRPr lang="en-MY" sz="1100" dirty="0">
                        <a:effectLst/>
                      </a:endParaRPr>
                    </a:p>
                    <a:p>
                      <a:pPr algn="l">
                        <a:lnSpc>
                          <a:spcPct val="107000"/>
                        </a:lnSpc>
                        <a:spcAft>
                          <a:spcPts val="800"/>
                        </a:spcAft>
                      </a:pPr>
                      <a:r>
                        <a:rPr lang="en-GB" sz="1100" dirty="0">
                          <a:effectLst/>
                        </a:rPr>
                        <a:t>At the national level, the rule of law in Malaysia is guaranteed in the Federal Constitution, as well as in other Federal and State laws. Access to justice in Malaysia is enshrined by the Federal Constitution where the rights of the individuals, equality before the law and fundamental rights and liberty are equally protected without discrimination.</a:t>
                      </a:r>
                      <a:endParaRPr lang="en-MY" sz="1100" dirty="0">
                        <a:effectLst/>
                      </a:endParaRPr>
                    </a:p>
                    <a:p>
                      <a:pPr algn="l">
                        <a:lnSpc>
                          <a:spcPct val="107000"/>
                        </a:lnSpc>
                        <a:spcAft>
                          <a:spcPts val="800"/>
                        </a:spcAft>
                      </a:pPr>
                      <a:r>
                        <a:rPr lang="en-GB" sz="1100" dirty="0">
                          <a:effectLst/>
                        </a:rPr>
                        <a:t> </a:t>
                      </a:r>
                      <a:endParaRPr lang="en-MY" sz="11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223" marR="13223" marT="0" marB="0"/>
                </a:tc>
                <a:tc>
                  <a:txBody>
                    <a:bodyPr/>
                    <a:lstStyle/>
                    <a:p>
                      <a:pPr algn="l">
                        <a:lnSpc>
                          <a:spcPct val="107000"/>
                        </a:lnSpc>
                        <a:spcAft>
                          <a:spcPts val="800"/>
                        </a:spcAft>
                      </a:pPr>
                      <a:r>
                        <a:rPr lang="en-US" sz="1100" dirty="0">
                          <a:effectLst/>
                        </a:rPr>
                        <a:t>Birth Registration and Nationality Legal Aid: DHRRA Malaysia has been providing legal assistance to stateless communities in West Malaysia since 2003 through an initiative known as </a:t>
                      </a:r>
                      <a:r>
                        <a:rPr lang="en-US" sz="1100" dirty="0" err="1">
                          <a:effectLst/>
                        </a:rPr>
                        <a:t>Projek</a:t>
                      </a:r>
                      <a:r>
                        <a:rPr lang="en-US" sz="1100" dirty="0">
                          <a:effectLst/>
                        </a:rPr>
                        <a:t> </a:t>
                      </a:r>
                      <a:r>
                        <a:rPr lang="en-US" sz="1100" dirty="0" err="1">
                          <a:effectLst/>
                        </a:rPr>
                        <a:t>Mendaftar</a:t>
                      </a:r>
                      <a:r>
                        <a:rPr lang="en-US" sz="1100" dirty="0">
                          <a:effectLst/>
                        </a:rPr>
                        <a:t> Anak Malaysia. In 2014, DHRRA Malaysia significantly scaled-up its work on statelessness by carrying out a comprehensive mapping, registration, and community-based legal assistance project across the Peninsular region. </a:t>
                      </a:r>
                      <a:endParaRPr lang="en-MY" sz="1100" dirty="0">
                        <a:effectLst/>
                      </a:endParaRPr>
                    </a:p>
                    <a:p>
                      <a:pPr algn="l">
                        <a:lnSpc>
                          <a:spcPct val="107000"/>
                        </a:lnSpc>
                        <a:spcAft>
                          <a:spcPts val="800"/>
                        </a:spcAft>
                      </a:pPr>
                      <a:r>
                        <a:rPr lang="en-US" sz="1100" dirty="0">
                          <a:effectLst/>
                        </a:rPr>
                        <a:t>Impacts made: Using a community-based paralegal approach, DHHRA Malaysia has been able to empower community members into helping each other to acquire or confirm their nationality. Community-based paralegals help link local communities with government institutions through flexible, accessible, and cost-effective means. As of 1 September 2016, DHRRA Malaysia has assisted in the registration of a total of 12,341 individuals. Community paralegals have assisted 8,819 individuals to file their applications for nationality documentation with the NRD. As of today, 875 applications have been successfully filed.</a:t>
                      </a:r>
                      <a:endParaRPr lang="en-MY" sz="1100" dirty="0">
                        <a:effectLst/>
                      </a:endParaRPr>
                    </a:p>
                  </a:txBody>
                  <a:tcPr marL="13223" marR="13223" marT="0" marB="0"/>
                </a:tc>
                <a:tc>
                  <a:txBody>
                    <a:bodyPr/>
                    <a:lstStyle/>
                    <a:p>
                      <a:pPr algn="l">
                        <a:lnSpc>
                          <a:spcPct val="107000"/>
                        </a:lnSpc>
                        <a:spcAft>
                          <a:spcPts val="800"/>
                        </a:spcAft>
                      </a:pPr>
                      <a:r>
                        <a:rPr lang="en-GB" sz="1100" dirty="0">
                          <a:effectLst/>
                        </a:rPr>
                        <a:t>DHRRA Malaysia needs continuous funding for its birth registration and nationality programs.</a:t>
                      </a:r>
                      <a:endParaRPr lang="en-MY" sz="1100" dirty="0">
                        <a:effectLst/>
                      </a:endParaRPr>
                    </a:p>
                    <a:p>
                      <a:pPr algn="l">
                        <a:lnSpc>
                          <a:spcPct val="107000"/>
                        </a:lnSpc>
                        <a:spcAft>
                          <a:spcPts val="800"/>
                        </a:spcAft>
                      </a:pPr>
                      <a:r>
                        <a:rPr lang="en-GB" sz="1100" dirty="0">
                          <a:effectLst/>
                        </a:rPr>
                        <a:t> </a:t>
                      </a:r>
                      <a:endParaRPr lang="en-MY" sz="1100" dirty="0">
                        <a:effectLst/>
                      </a:endParaRPr>
                    </a:p>
                    <a:p>
                      <a:pPr algn="l">
                        <a:lnSpc>
                          <a:spcPct val="107000"/>
                        </a:lnSpc>
                        <a:spcAft>
                          <a:spcPts val="800"/>
                        </a:spcAft>
                      </a:pPr>
                      <a:r>
                        <a:rPr lang="en-GB" sz="1100" dirty="0">
                          <a:effectLst/>
                        </a:rPr>
                        <a:t>DHRRA Malaysia has submitted a blueprint addressing the gaps and documentation problems faced by people. The Prime Minister should undertake significant actions to address the citizenship issues.  Resolving said issues as soon as possible will enable his office to focus on the nation’s concerns with community development. DHRRA Malaysia can work with the Prime Minister on possible policy amendments. </a:t>
                      </a:r>
                      <a:endParaRPr lang="en-MY" sz="1100" dirty="0">
                        <a:effectLst/>
                      </a:endParaRPr>
                    </a:p>
                    <a:p>
                      <a:pPr algn="l">
                        <a:lnSpc>
                          <a:spcPct val="107000"/>
                        </a:lnSpc>
                        <a:spcAft>
                          <a:spcPts val="800"/>
                        </a:spcAft>
                      </a:pPr>
                      <a:r>
                        <a:rPr lang="en-GB" sz="1100" dirty="0">
                          <a:effectLst/>
                        </a:rPr>
                        <a:t> </a:t>
                      </a:r>
                      <a:endParaRPr lang="en-MY" sz="1100" dirty="0">
                        <a:effectLst/>
                      </a:endParaRPr>
                    </a:p>
                  </a:txBody>
                  <a:tcPr marL="13223" marR="13223" marT="0" marB="0"/>
                </a:tc>
                <a:extLst>
                  <a:ext uri="{0D108BD9-81ED-4DB2-BD59-A6C34878D82A}">
                    <a16:rowId xmlns:a16="http://schemas.microsoft.com/office/drawing/2014/main" val="1178274992"/>
                  </a:ext>
                </a:extLst>
              </a:tr>
            </a:tbl>
          </a:graphicData>
        </a:graphic>
      </p:graphicFrame>
      <p:sp>
        <p:nvSpPr>
          <p:cNvPr id="3" name="TextBox 2">
            <a:extLst>
              <a:ext uri="{FF2B5EF4-FFF2-40B4-BE49-F238E27FC236}">
                <a16:creationId xmlns:a16="http://schemas.microsoft.com/office/drawing/2014/main" id="{7F7ADA62-E3C3-44AD-AB1E-52848C58703F}"/>
              </a:ext>
            </a:extLst>
          </p:cNvPr>
          <p:cNvSpPr txBox="1"/>
          <p:nvPr/>
        </p:nvSpPr>
        <p:spPr>
          <a:xfrm rot="20421787">
            <a:off x="9798674" y="5958833"/>
            <a:ext cx="2664582" cy="400110"/>
          </a:xfrm>
          <a:prstGeom prst="rect">
            <a:avLst/>
          </a:prstGeom>
          <a:noFill/>
        </p:spPr>
        <p:txBody>
          <a:bodyPr wrap="square" rtlCol="0">
            <a:spAutoFit/>
          </a:bodyPr>
          <a:lstStyle/>
          <a:p>
            <a:pPr algn="ctr"/>
            <a:r>
              <a:rPr lang="en-MY" sz="2000" dirty="0">
                <a:solidFill>
                  <a:schemeClr val="bg1"/>
                </a:solidFill>
              </a:rPr>
              <a:t>Sample</a:t>
            </a:r>
            <a:endParaRPr lang="en-MY" dirty="0">
              <a:solidFill>
                <a:schemeClr val="bg1"/>
              </a:solidFill>
            </a:endParaRPr>
          </a:p>
        </p:txBody>
      </p:sp>
    </p:spTree>
    <p:extLst>
      <p:ext uri="{BB962C8B-B14F-4D97-AF65-F5344CB8AC3E}">
        <p14:creationId xmlns:p14="http://schemas.microsoft.com/office/powerpoint/2010/main" val="930095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51E65-A8A7-40C2-A354-9ED643BED1D0}"/>
              </a:ext>
            </a:extLst>
          </p:cNvPr>
          <p:cNvSpPr>
            <a:spLocks noGrp="1"/>
          </p:cNvSpPr>
          <p:nvPr>
            <p:ph type="title"/>
          </p:nvPr>
        </p:nvSpPr>
        <p:spPr/>
        <p:txBody>
          <a:bodyPr/>
          <a:lstStyle/>
          <a:p>
            <a:endParaRPr lang="en-MY"/>
          </a:p>
        </p:txBody>
      </p:sp>
      <p:graphicFrame>
        <p:nvGraphicFramePr>
          <p:cNvPr id="4" name="Content Placeholder 3">
            <a:extLst>
              <a:ext uri="{FF2B5EF4-FFF2-40B4-BE49-F238E27FC236}">
                <a16:creationId xmlns:a16="http://schemas.microsoft.com/office/drawing/2014/main" id="{71140369-9EF0-4978-947F-AE7EFCA8D9C5}"/>
              </a:ext>
            </a:extLst>
          </p:cNvPr>
          <p:cNvGraphicFramePr>
            <a:graphicFrameLocks noGrp="1"/>
          </p:cNvGraphicFramePr>
          <p:nvPr>
            <p:ph idx="1"/>
            <p:extLst>
              <p:ext uri="{D42A27DB-BD31-4B8C-83A1-F6EECF244321}">
                <p14:modId xmlns:p14="http://schemas.microsoft.com/office/powerpoint/2010/main" val="2539796588"/>
              </p:ext>
            </p:extLst>
          </p:nvPr>
        </p:nvGraphicFramePr>
        <p:xfrm>
          <a:off x="0" y="0"/>
          <a:ext cx="12191999" cy="6948298"/>
        </p:xfrm>
        <a:graphic>
          <a:graphicData uri="http://schemas.openxmlformats.org/drawingml/2006/table">
            <a:tbl>
              <a:tblPr firstRow="1" firstCol="1" bandRow="1">
                <a:tableStyleId>{5C22544A-7EE6-4342-B048-85BDC9FD1C3A}</a:tableStyleId>
              </a:tblPr>
              <a:tblGrid>
                <a:gridCol w="2712303">
                  <a:extLst>
                    <a:ext uri="{9D8B030D-6E8A-4147-A177-3AD203B41FA5}">
                      <a16:colId xmlns:a16="http://schemas.microsoft.com/office/drawing/2014/main" val="1111412652"/>
                    </a:ext>
                  </a:extLst>
                </a:gridCol>
                <a:gridCol w="1408617">
                  <a:extLst>
                    <a:ext uri="{9D8B030D-6E8A-4147-A177-3AD203B41FA5}">
                      <a16:colId xmlns:a16="http://schemas.microsoft.com/office/drawing/2014/main" val="3141171597"/>
                    </a:ext>
                  </a:extLst>
                </a:gridCol>
                <a:gridCol w="2579709">
                  <a:extLst>
                    <a:ext uri="{9D8B030D-6E8A-4147-A177-3AD203B41FA5}">
                      <a16:colId xmlns:a16="http://schemas.microsoft.com/office/drawing/2014/main" val="2360294468"/>
                    </a:ext>
                  </a:extLst>
                </a:gridCol>
                <a:gridCol w="2911661">
                  <a:extLst>
                    <a:ext uri="{9D8B030D-6E8A-4147-A177-3AD203B41FA5}">
                      <a16:colId xmlns:a16="http://schemas.microsoft.com/office/drawing/2014/main" val="2424014533"/>
                    </a:ext>
                  </a:extLst>
                </a:gridCol>
                <a:gridCol w="2579709">
                  <a:extLst>
                    <a:ext uri="{9D8B030D-6E8A-4147-A177-3AD203B41FA5}">
                      <a16:colId xmlns:a16="http://schemas.microsoft.com/office/drawing/2014/main" val="3328333664"/>
                    </a:ext>
                  </a:extLst>
                </a:gridCol>
              </a:tblGrid>
              <a:tr h="662271">
                <a:tc>
                  <a:txBody>
                    <a:bodyPr/>
                    <a:lstStyle/>
                    <a:p>
                      <a:pPr algn="ctr">
                        <a:lnSpc>
                          <a:spcPct val="107000"/>
                        </a:lnSpc>
                        <a:spcAft>
                          <a:spcPts val="800"/>
                        </a:spcAft>
                      </a:pPr>
                      <a:r>
                        <a:rPr lang="en-GB" sz="1100">
                          <a:effectLst/>
                        </a:rPr>
                        <a:t>SDGs Goals and Targets</a:t>
                      </a:r>
                      <a:endParaRPr lang="en-MY" sz="1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223" marR="13223" marT="0" marB="0"/>
                </a:tc>
                <a:tc>
                  <a:txBody>
                    <a:bodyPr/>
                    <a:lstStyle/>
                    <a:p>
                      <a:pPr algn="ctr">
                        <a:lnSpc>
                          <a:spcPct val="107000"/>
                        </a:lnSpc>
                        <a:spcAft>
                          <a:spcPts val="800"/>
                        </a:spcAft>
                      </a:pPr>
                      <a:r>
                        <a:rPr lang="en-GB" sz="1100">
                          <a:effectLst/>
                        </a:rPr>
                        <a:t>Please put a check if you have work that contributes to this goal</a:t>
                      </a:r>
                      <a:endParaRPr lang="en-MY" sz="1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223" marR="13223" marT="0" marB="0"/>
                </a:tc>
                <a:tc>
                  <a:txBody>
                    <a:bodyPr/>
                    <a:lstStyle/>
                    <a:p>
                      <a:pPr algn="ctr">
                        <a:lnSpc>
                          <a:spcPct val="107000"/>
                        </a:lnSpc>
                        <a:spcAft>
                          <a:spcPts val="800"/>
                        </a:spcAft>
                      </a:pPr>
                      <a:r>
                        <a:rPr lang="en-GB" sz="1100" u="sng">
                          <a:effectLst/>
                        </a:rPr>
                        <a:t>Please list down national and local government policies and programs that contribute to this goal</a:t>
                      </a:r>
                      <a:endParaRPr lang="en-MY" sz="1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223" marR="13223" marT="0" marB="0"/>
                </a:tc>
                <a:tc>
                  <a:txBody>
                    <a:bodyPr/>
                    <a:lstStyle/>
                    <a:p>
                      <a:pPr algn="ctr">
                        <a:lnSpc>
                          <a:spcPct val="107000"/>
                        </a:lnSpc>
                        <a:spcAft>
                          <a:spcPts val="800"/>
                        </a:spcAft>
                      </a:pPr>
                      <a:r>
                        <a:rPr lang="en-GB" sz="1100" u="sng">
                          <a:effectLst/>
                        </a:rPr>
                        <a:t>Please list down the work of your organization that contributes to this goal</a:t>
                      </a:r>
                      <a:endParaRPr lang="en-MY" sz="1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223" marR="13223" marT="0" marB="0"/>
                </a:tc>
                <a:tc>
                  <a:txBody>
                    <a:bodyPr/>
                    <a:lstStyle/>
                    <a:p>
                      <a:pPr algn="ctr">
                        <a:lnSpc>
                          <a:spcPct val="107000"/>
                        </a:lnSpc>
                        <a:spcAft>
                          <a:spcPts val="800"/>
                        </a:spcAft>
                      </a:pPr>
                      <a:r>
                        <a:rPr lang="en-GB" sz="1100">
                          <a:effectLst/>
                        </a:rPr>
                        <a:t>Please </a:t>
                      </a:r>
                      <a:r>
                        <a:rPr lang="en-GB" sz="1100" u="sng">
                          <a:effectLst/>
                        </a:rPr>
                        <a:t>identify areas where you will need support from government or other development institutions in order to better contribute to this goal</a:t>
                      </a:r>
                      <a:endParaRPr lang="en-MY" sz="1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223" marR="13223" marT="0" marB="0"/>
                </a:tc>
                <a:extLst>
                  <a:ext uri="{0D108BD9-81ED-4DB2-BD59-A6C34878D82A}">
                    <a16:rowId xmlns:a16="http://schemas.microsoft.com/office/drawing/2014/main" val="3605100020"/>
                  </a:ext>
                </a:extLst>
              </a:tr>
              <a:tr h="5830604">
                <a:tc>
                  <a:txBody>
                    <a:bodyPr/>
                    <a:lstStyle/>
                    <a:p>
                      <a:pPr algn="l">
                        <a:lnSpc>
                          <a:spcPct val="107000"/>
                        </a:lnSpc>
                        <a:spcAft>
                          <a:spcPts val="800"/>
                        </a:spcAft>
                        <a:tabLst>
                          <a:tab pos="139700" algn="l"/>
                          <a:tab pos="457200" algn="l"/>
                        </a:tabLst>
                      </a:pPr>
                      <a:r>
                        <a:rPr lang="en-GB" sz="1100" dirty="0">
                          <a:effectLst/>
                        </a:rPr>
                        <a:t>SDG 16: Promote peaceful and inclusive societies for sustainable development, provide access to justice for all and build effective, accountable and inclusive institutions at all levels</a:t>
                      </a:r>
                      <a:endParaRPr lang="en-MY" sz="1100" dirty="0">
                        <a:effectLst/>
                      </a:endParaRPr>
                    </a:p>
                    <a:p>
                      <a:pPr algn="l">
                        <a:lnSpc>
                          <a:spcPct val="107000"/>
                        </a:lnSpc>
                        <a:spcAft>
                          <a:spcPts val="800"/>
                        </a:spcAft>
                        <a:tabLst>
                          <a:tab pos="139700" algn="l"/>
                          <a:tab pos="457200" algn="l"/>
                        </a:tabLst>
                      </a:pPr>
                      <a:r>
                        <a:rPr lang="en-GB" sz="1100" dirty="0">
                          <a:effectLst/>
                        </a:rPr>
                        <a:t> </a:t>
                      </a:r>
                      <a:endParaRPr lang="en-MY" sz="1100" dirty="0">
                        <a:effectLst/>
                      </a:endParaRPr>
                    </a:p>
                    <a:p>
                      <a:pPr algn="l">
                        <a:lnSpc>
                          <a:spcPct val="107000"/>
                        </a:lnSpc>
                        <a:spcAft>
                          <a:spcPts val="800"/>
                        </a:spcAft>
                        <a:tabLst>
                          <a:tab pos="139700" algn="l"/>
                          <a:tab pos="457200" algn="l"/>
                        </a:tabLst>
                      </a:pPr>
                      <a:r>
                        <a:rPr lang="en-GB" sz="1100" dirty="0">
                          <a:effectLst/>
                        </a:rPr>
                        <a:t> </a:t>
                      </a:r>
                      <a:endParaRPr lang="en-MY" sz="1100" dirty="0">
                        <a:effectLst/>
                      </a:endParaRPr>
                    </a:p>
                    <a:p>
                      <a:pPr algn="l">
                        <a:lnSpc>
                          <a:spcPct val="107000"/>
                        </a:lnSpc>
                        <a:spcAft>
                          <a:spcPts val="800"/>
                        </a:spcAft>
                        <a:tabLst>
                          <a:tab pos="139700" algn="l"/>
                          <a:tab pos="457200" algn="l"/>
                        </a:tabLst>
                      </a:pPr>
                      <a:r>
                        <a:rPr lang="en-GB" sz="1100" dirty="0">
                          <a:effectLst/>
                        </a:rPr>
                        <a:t>16.9 By 2030, provide legal identity for all, including birth registration</a:t>
                      </a:r>
                      <a:endParaRPr lang="en-MY" sz="1100" dirty="0">
                        <a:effectLst/>
                      </a:endParaRPr>
                    </a:p>
                    <a:p>
                      <a:pPr algn="l">
                        <a:lnSpc>
                          <a:spcPct val="107000"/>
                        </a:lnSpc>
                        <a:spcAft>
                          <a:spcPts val="800"/>
                        </a:spcAft>
                        <a:tabLst>
                          <a:tab pos="139700" algn="l"/>
                          <a:tab pos="457200" algn="l"/>
                        </a:tabLst>
                      </a:pPr>
                      <a:r>
                        <a:rPr lang="en-GB" sz="1100" dirty="0">
                          <a:effectLst/>
                        </a:rPr>
                        <a:t> </a:t>
                      </a:r>
                      <a:endParaRPr lang="en-MY" sz="1100" dirty="0">
                        <a:effectLst/>
                      </a:endParaRPr>
                    </a:p>
                    <a:p>
                      <a:pPr algn="l">
                        <a:lnSpc>
                          <a:spcPct val="107000"/>
                        </a:lnSpc>
                        <a:spcAft>
                          <a:spcPts val="800"/>
                        </a:spcAft>
                        <a:tabLst>
                          <a:tab pos="139700" algn="l"/>
                          <a:tab pos="457200" algn="l"/>
                        </a:tabLst>
                      </a:pPr>
                      <a:r>
                        <a:rPr lang="en-GB" sz="1100" dirty="0">
                          <a:effectLst/>
                        </a:rPr>
                        <a:t> </a:t>
                      </a:r>
                      <a:endParaRPr lang="en-MY" sz="1100" dirty="0">
                        <a:effectLst/>
                      </a:endParaRPr>
                    </a:p>
                    <a:p>
                      <a:pPr algn="l">
                        <a:lnSpc>
                          <a:spcPct val="107000"/>
                        </a:lnSpc>
                        <a:spcAft>
                          <a:spcPts val="800"/>
                        </a:spcAft>
                      </a:pPr>
                      <a:r>
                        <a:rPr lang="en-GB" sz="1100" dirty="0">
                          <a:effectLst/>
                        </a:rPr>
                        <a:t>16.b Promote and enforce non-discriminatory laws and policies for sustainable development</a:t>
                      </a:r>
                      <a:endParaRPr lang="en-MY" sz="1100" dirty="0">
                        <a:effectLst/>
                      </a:endParaRPr>
                    </a:p>
                    <a:p>
                      <a:pPr algn="l">
                        <a:lnSpc>
                          <a:spcPct val="107000"/>
                        </a:lnSpc>
                        <a:spcAft>
                          <a:spcPts val="800"/>
                        </a:spcAft>
                      </a:pPr>
                      <a:r>
                        <a:rPr lang="en-GB" sz="1100" dirty="0">
                          <a:effectLst/>
                        </a:rPr>
                        <a:t> </a:t>
                      </a:r>
                      <a:endParaRPr lang="en-MY" sz="11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223" marR="13223" marT="0" marB="0"/>
                </a:tc>
                <a:tc>
                  <a:txBody>
                    <a:bodyPr/>
                    <a:lstStyle/>
                    <a:p>
                      <a:pPr algn="l">
                        <a:lnSpc>
                          <a:spcPct val="107000"/>
                        </a:lnSpc>
                        <a:spcAft>
                          <a:spcPts val="800"/>
                        </a:spcAft>
                      </a:pPr>
                      <a:r>
                        <a:rPr lang="en-GB" sz="1100" dirty="0">
                          <a:effectLst/>
                        </a:rPr>
                        <a:t> </a:t>
                      </a:r>
                      <a:endParaRPr lang="en-MY" sz="1100" dirty="0">
                        <a:effectLst/>
                      </a:endParaRPr>
                    </a:p>
                    <a:p>
                      <a:pPr algn="l">
                        <a:lnSpc>
                          <a:spcPct val="107000"/>
                        </a:lnSpc>
                        <a:spcAft>
                          <a:spcPts val="800"/>
                        </a:spcAft>
                      </a:pPr>
                      <a:r>
                        <a:rPr lang="en-GB" sz="1100" dirty="0">
                          <a:effectLst/>
                        </a:rPr>
                        <a:t> </a:t>
                      </a:r>
                      <a:endParaRPr lang="en-MY" sz="1100" dirty="0">
                        <a:effectLst/>
                      </a:endParaRPr>
                    </a:p>
                    <a:p>
                      <a:pPr algn="l">
                        <a:lnSpc>
                          <a:spcPct val="107000"/>
                        </a:lnSpc>
                        <a:spcAft>
                          <a:spcPts val="800"/>
                        </a:spcAft>
                      </a:pPr>
                      <a:r>
                        <a:rPr lang="en-GB" sz="1100" dirty="0">
                          <a:effectLst/>
                        </a:rPr>
                        <a:t> </a:t>
                      </a:r>
                      <a:endParaRPr lang="en-MY" sz="1100" dirty="0">
                        <a:effectLst/>
                      </a:endParaRPr>
                    </a:p>
                    <a:p>
                      <a:pPr algn="l">
                        <a:lnSpc>
                          <a:spcPct val="107000"/>
                        </a:lnSpc>
                        <a:spcAft>
                          <a:spcPts val="800"/>
                        </a:spcAft>
                      </a:pPr>
                      <a:r>
                        <a:rPr lang="en-GB" sz="1100" dirty="0">
                          <a:effectLst/>
                        </a:rPr>
                        <a:t> </a:t>
                      </a:r>
                      <a:endParaRPr lang="en-MY" sz="1100" dirty="0">
                        <a:effectLst/>
                      </a:endParaRPr>
                    </a:p>
                    <a:p>
                      <a:pPr algn="l">
                        <a:lnSpc>
                          <a:spcPct val="107000"/>
                        </a:lnSpc>
                        <a:spcAft>
                          <a:spcPts val="800"/>
                        </a:spcAft>
                      </a:pPr>
                      <a:r>
                        <a:rPr lang="en-GB" sz="1100" dirty="0">
                          <a:effectLst/>
                        </a:rPr>
                        <a:t> </a:t>
                      </a:r>
                      <a:endParaRPr lang="en-MY" sz="1100" dirty="0">
                        <a:effectLst/>
                      </a:endParaRPr>
                    </a:p>
                    <a:p>
                      <a:pPr algn="ctr">
                        <a:lnSpc>
                          <a:spcPct val="107000"/>
                        </a:lnSpc>
                        <a:spcAft>
                          <a:spcPts val="800"/>
                        </a:spcAft>
                      </a:pPr>
                      <a:r>
                        <a:rPr lang="en-GB" sz="1100" dirty="0">
                          <a:effectLst/>
                        </a:rPr>
                        <a:t> </a:t>
                      </a:r>
                      <a:endParaRPr lang="en-MY" sz="1100" dirty="0">
                        <a:effectLst/>
                      </a:endParaRPr>
                    </a:p>
                    <a:p>
                      <a:pPr algn="ctr">
                        <a:lnSpc>
                          <a:spcPct val="107000"/>
                        </a:lnSpc>
                        <a:spcAft>
                          <a:spcPts val="800"/>
                        </a:spcAft>
                      </a:pPr>
                      <a:r>
                        <a:rPr lang="en-GB" sz="1100" dirty="0">
                          <a:effectLst/>
                        </a:rPr>
                        <a:t> </a:t>
                      </a:r>
                      <a:endParaRPr lang="en-MY" sz="1100" dirty="0">
                        <a:effectLst/>
                      </a:endParaRPr>
                    </a:p>
                    <a:p>
                      <a:pPr algn="ctr">
                        <a:lnSpc>
                          <a:spcPct val="107000"/>
                        </a:lnSpc>
                        <a:spcAft>
                          <a:spcPts val="800"/>
                        </a:spcAft>
                      </a:pPr>
                      <a:r>
                        <a:rPr lang="en-AU" sz="1100" dirty="0">
                          <a:effectLst/>
                          <a:sym typeface="Wingdings" panose="05000000000000000000" pitchFamily="2" charset="2"/>
                        </a:rPr>
                        <a:t></a:t>
                      </a:r>
                    </a:p>
                    <a:p>
                      <a:pPr algn="ctr">
                        <a:lnSpc>
                          <a:spcPct val="107000"/>
                        </a:lnSpc>
                        <a:spcAft>
                          <a:spcPts val="800"/>
                        </a:spcAft>
                      </a:pPr>
                      <a:endParaRPr lang="en-AU" sz="1100" dirty="0">
                        <a:effectLst/>
                        <a:sym typeface="Wingdings" panose="05000000000000000000" pitchFamily="2" charset="2"/>
                      </a:endParaRPr>
                    </a:p>
                    <a:p>
                      <a:pPr algn="ctr">
                        <a:lnSpc>
                          <a:spcPct val="107000"/>
                        </a:lnSpc>
                        <a:spcAft>
                          <a:spcPts val="800"/>
                        </a:spcAft>
                      </a:pPr>
                      <a:endParaRPr lang="en-AU" sz="1100" dirty="0">
                        <a:effectLst/>
                        <a:sym typeface="Wingdings" panose="05000000000000000000" pitchFamily="2" charset="2"/>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AU" sz="1100" dirty="0">
                          <a:effectLst/>
                          <a:sym typeface="Wingdings" panose="05000000000000000000" pitchFamily="2" charset="2"/>
                        </a:rPr>
                        <a:t></a:t>
                      </a:r>
                      <a:endParaRPr lang="en-MY" sz="1100" dirty="0">
                        <a:effectLst/>
                      </a:endParaRPr>
                    </a:p>
                    <a:p>
                      <a:pPr algn="l">
                        <a:lnSpc>
                          <a:spcPct val="107000"/>
                        </a:lnSpc>
                        <a:spcAft>
                          <a:spcPts val="800"/>
                        </a:spcAft>
                      </a:pPr>
                      <a:endParaRPr lang="en-MY" sz="1100" dirty="0">
                        <a:effectLst/>
                      </a:endParaRPr>
                    </a:p>
                    <a:p>
                      <a:pPr algn="l">
                        <a:lnSpc>
                          <a:spcPct val="107000"/>
                        </a:lnSpc>
                        <a:spcAft>
                          <a:spcPts val="800"/>
                        </a:spcAft>
                      </a:pPr>
                      <a:r>
                        <a:rPr lang="en-GB" sz="1100" dirty="0">
                          <a:effectLst/>
                        </a:rPr>
                        <a:t> </a:t>
                      </a:r>
                      <a:endParaRPr lang="en-MY" sz="11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223" marR="13223" marT="0" marB="0"/>
                </a:tc>
                <a:tc>
                  <a:txBody>
                    <a:bodyPr/>
                    <a:lstStyle/>
                    <a:p>
                      <a:pPr algn="l">
                        <a:lnSpc>
                          <a:spcPct val="107000"/>
                        </a:lnSpc>
                        <a:spcAft>
                          <a:spcPts val="800"/>
                        </a:spcAft>
                      </a:pPr>
                      <a:r>
                        <a:rPr lang="en-GB" sz="1100" dirty="0">
                          <a:effectLst/>
                        </a:rPr>
                        <a:t> The National Registration Department (NRD), which  under the purview of the Ministry of Home Affairs, supports and assists NGOs working towards obtaining legal identity for people. </a:t>
                      </a:r>
                      <a:endParaRPr lang="en-MY" sz="1100" dirty="0">
                        <a:effectLst/>
                      </a:endParaRPr>
                    </a:p>
                    <a:p>
                      <a:pPr marL="3175" algn="l" fontAlgn="base">
                        <a:lnSpc>
                          <a:spcPct val="107000"/>
                        </a:lnSpc>
                        <a:spcAft>
                          <a:spcPts val="800"/>
                        </a:spcAft>
                      </a:pPr>
                      <a:r>
                        <a:rPr lang="en-GB" sz="1100" dirty="0">
                          <a:effectLst/>
                        </a:rPr>
                        <a:t> </a:t>
                      </a:r>
                      <a:endParaRPr lang="en-MY" sz="1100" dirty="0">
                        <a:effectLst/>
                      </a:endParaRPr>
                    </a:p>
                    <a:p>
                      <a:pPr marL="3175" algn="l" fontAlgn="base">
                        <a:lnSpc>
                          <a:spcPct val="107000"/>
                        </a:lnSpc>
                        <a:spcAft>
                          <a:spcPts val="800"/>
                        </a:spcAft>
                      </a:pPr>
                      <a:r>
                        <a:rPr lang="en-AU" sz="1100" dirty="0">
                          <a:effectLst/>
                        </a:rPr>
                        <a:t>The Prime Minister’s Department has also provided allocations to various NGOs working on the eradication of statelessness.</a:t>
                      </a:r>
                      <a:endParaRPr lang="en-MY" sz="1100" dirty="0">
                        <a:effectLst/>
                      </a:endParaRPr>
                    </a:p>
                    <a:p>
                      <a:pPr algn="l">
                        <a:lnSpc>
                          <a:spcPct val="107000"/>
                        </a:lnSpc>
                        <a:spcAft>
                          <a:spcPts val="800"/>
                        </a:spcAft>
                      </a:pPr>
                      <a:r>
                        <a:rPr lang="en-GB" sz="1100" dirty="0">
                          <a:effectLst/>
                        </a:rPr>
                        <a:t> </a:t>
                      </a:r>
                      <a:endParaRPr lang="en-MY" sz="1100" dirty="0">
                        <a:effectLst/>
                      </a:endParaRPr>
                    </a:p>
                    <a:p>
                      <a:pPr algn="l">
                        <a:lnSpc>
                          <a:spcPct val="107000"/>
                        </a:lnSpc>
                        <a:spcAft>
                          <a:spcPts val="800"/>
                        </a:spcAft>
                      </a:pPr>
                      <a:r>
                        <a:rPr lang="en-GB" sz="1100" dirty="0">
                          <a:effectLst/>
                        </a:rPr>
                        <a:t>Malaysia submitted its first report to the Committee on the Rights of the Child in 2006, and introduced the </a:t>
                      </a:r>
                      <a:r>
                        <a:rPr lang="en-GB" sz="1100" u="sng" dirty="0">
                          <a:effectLst/>
                          <a:hlinkClick r:id="rId2" tooltip="Child Act 2001"/>
                        </a:rPr>
                        <a:t>Child Act of 2001</a:t>
                      </a:r>
                      <a:r>
                        <a:rPr lang="en-GB" sz="1100" dirty="0">
                          <a:effectLst/>
                        </a:rPr>
                        <a:t>. Article 7 of the CRC states that, "The child shall be registered immediately after birth and shall have the right from birth to a name [and] the right to acquire a nationality". </a:t>
                      </a:r>
                      <a:endParaRPr lang="en-MY" sz="1100" dirty="0">
                        <a:effectLst/>
                      </a:endParaRPr>
                    </a:p>
                    <a:p>
                      <a:pPr algn="l">
                        <a:lnSpc>
                          <a:spcPct val="107000"/>
                        </a:lnSpc>
                        <a:spcAft>
                          <a:spcPts val="800"/>
                        </a:spcAft>
                      </a:pPr>
                      <a:r>
                        <a:rPr lang="en-GB" sz="1100" dirty="0">
                          <a:effectLst/>
                        </a:rPr>
                        <a:t> </a:t>
                      </a:r>
                      <a:endParaRPr lang="en-MY" sz="1100" dirty="0">
                        <a:effectLst/>
                      </a:endParaRPr>
                    </a:p>
                    <a:p>
                      <a:pPr algn="l">
                        <a:lnSpc>
                          <a:spcPct val="107000"/>
                        </a:lnSpc>
                        <a:spcAft>
                          <a:spcPts val="800"/>
                        </a:spcAft>
                      </a:pPr>
                      <a:r>
                        <a:rPr lang="en-GB" sz="1100" dirty="0" err="1">
                          <a:effectLst/>
                        </a:rPr>
                        <a:t>MyDaftar</a:t>
                      </a:r>
                      <a:r>
                        <a:rPr lang="en-GB" sz="1100" dirty="0">
                          <a:effectLst/>
                        </a:rPr>
                        <a:t> campaign initiated in February 2011 to identify Malaysian Indians with no identification documents, and provide assistance in obtaining such. This was led by the formation of the Special Implementation Taskforce on Indian Community (SITF) in June 2010 to ensure that Malaysian Indians have just, fair and equitable access to services, programs and projects of the Federal government. </a:t>
                      </a:r>
                      <a:endParaRPr lang="en-MY" sz="11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223" marR="13223" marT="0" marB="0"/>
                </a:tc>
                <a:tc>
                  <a:txBody>
                    <a:bodyPr/>
                    <a:lstStyle/>
                    <a:p>
                      <a:pPr algn="l">
                        <a:lnSpc>
                          <a:spcPct val="107000"/>
                        </a:lnSpc>
                        <a:spcAft>
                          <a:spcPts val="800"/>
                        </a:spcAft>
                      </a:pPr>
                      <a:r>
                        <a:rPr lang="en-US" sz="1100" dirty="0">
                          <a:effectLst/>
                        </a:rPr>
                        <a:t>Through DHRRA Malaysia’s evidence-based advocacy and awareness campaigns, it has encouraged the Malaysian government to be more open to addressing the issue of statelessness. Progressive developments that have been achieved, including the shortening of processing time for cases referred by DHRRA Malaysia and expediting the search in NRD state offices. Also, the Special Implementation Task Force for Indian Committee was established by the Prime Minister’s Office in coordination with the Ministry of Home Affairs to provide a venue where documentation issues and other statelessness-related issues can be discussed.</a:t>
                      </a:r>
                      <a:endParaRPr lang="en-MY" sz="1100" dirty="0">
                        <a:effectLst/>
                      </a:endParaRPr>
                    </a:p>
                    <a:p>
                      <a:pPr algn="l">
                        <a:lnSpc>
                          <a:spcPct val="107000"/>
                        </a:lnSpc>
                        <a:spcAft>
                          <a:spcPts val="800"/>
                        </a:spcAft>
                      </a:pPr>
                      <a:r>
                        <a:rPr lang="en-US" sz="1100" dirty="0">
                          <a:effectLst/>
                        </a:rPr>
                        <a:t>Often, stateless youth and children are asked to discontinue their studies or to pay much higher fees/levies (charges for foreigners) to continue their education. DHRRA Malaysia has assisted over a hundred stateless youth and children whose applications for the continuation of their education and skill/vocational training were pending before the NRD and other relevant government institutions.</a:t>
                      </a:r>
                      <a:endParaRPr lang="en-MY" sz="1100" dirty="0">
                        <a:effectLst/>
                      </a:endParaRPr>
                    </a:p>
                    <a:p>
                      <a:pPr algn="l">
                        <a:lnSpc>
                          <a:spcPct val="107000"/>
                        </a:lnSpc>
                        <a:spcAft>
                          <a:spcPts val="800"/>
                        </a:spcAft>
                      </a:pPr>
                      <a:r>
                        <a:rPr lang="en-GB" sz="1100" dirty="0">
                          <a:effectLst/>
                        </a:rPr>
                        <a:t> </a:t>
                      </a:r>
                      <a:endParaRPr lang="en-MY" sz="1100" dirty="0">
                        <a:effectLst/>
                      </a:endParaRPr>
                    </a:p>
                    <a:p>
                      <a:pPr algn="l">
                        <a:lnSpc>
                          <a:spcPct val="107000"/>
                        </a:lnSpc>
                        <a:spcAft>
                          <a:spcPts val="800"/>
                        </a:spcAft>
                      </a:pPr>
                      <a:r>
                        <a:rPr lang="en-GB" sz="1100" dirty="0">
                          <a:effectLst/>
                        </a:rPr>
                        <a:t>In October 2015, DHRRA Malaysia submitted a paper (blueprint) to the Prime Minister’s Office. Among the recommendations put forward was that individuals born in Malaya (Malaysia) before the date of independence be granted citizenship.</a:t>
                      </a:r>
                      <a:endParaRPr lang="en-MY" sz="1100" dirty="0">
                        <a:effectLst/>
                      </a:endParaRPr>
                    </a:p>
                    <a:p>
                      <a:pPr algn="l">
                        <a:lnSpc>
                          <a:spcPct val="107000"/>
                        </a:lnSpc>
                        <a:spcAft>
                          <a:spcPts val="800"/>
                        </a:spcAft>
                      </a:pPr>
                      <a:r>
                        <a:rPr lang="en-GB" sz="1100" dirty="0">
                          <a:effectLst/>
                        </a:rPr>
                        <a:t> </a:t>
                      </a:r>
                      <a:endParaRPr lang="en-MY" sz="1100" dirty="0">
                        <a:effectLst/>
                      </a:endParaRPr>
                    </a:p>
                    <a:p>
                      <a:pPr algn="l">
                        <a:lnSpc>
                          <a:spcPct val="107000"/>
                        </a:lnSpc>
                        <a:spcAft>
                          <a:spcPts val="800"/>
                        </a:spcAft>
                      </a:pPr>
                      <a:r>
                        <a:rPr lang="en-GB" sz="1100" dirty="0">
                          <a:effectLst/>
                        </a:rPr>
                        <a:t> </a:t>
                      </a:r>
                      <a:endParaRPr lang="en-MY" sz="11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223" marR="13223" marT="0" marB="0"/>
                </a:tc>
                <a:tc>
                  <a:txBody>
                    <a:bodyPr/>
                    <a:lstStyle/>
                    <a:p>
                      <a:pPr algn="l">
                        <a:lnSpc>
                          <a:spcPct val="107000"/>
                        </a:lnSpc>
                        <a:spcAft>
                          <a:spcPts val="800"/>
                        </a:spcAft>
                      </a:pPr>
                      <a:r>
                        <a:rPr lang="en-GB" sz="1100" dirty="0">
                          <a:effectLst/>
                        </a:rPr>
                        <a:t> Malaysia’s citizenship policies and practice leaves certain demographics at greater risk of statelessness—for example, foundlings, children born out of wedlock, and people who are undocumented, migrants, racial minorities, illiterate people, people who are not fluent in the national language, etc. Technical and strategic support, as well as regional-level advocacy cooperation, will be needed in order to advocate with ASEAN governments the eradication of statelessness. </a:t>
                      </a:r>
                      <a:endParaRPr lang="en-MY" sz="1100" dirty="0">
                        <a:effectLst/>
                      </a:endParaRPr>
                    </a:p>
                    <a:p>
                      <a:pPr algn="l">
                        <a:lnSpc>
                          <a:spcPct val="107000"/>
                        </a:lnSpc>
                        <a:spcAft>
                          <a:spcPts val="800"/>
                        </a:spcAft>
                      </a:pPr>
                      <a:r>
                        <a:rPr lang="en-GB" sz="1100" dirty="0">
                          <a:effectLst/>
                        </a:rPr>
                        <a:t> </a:t>
                      </a:r>
                      <a:endParaRPr lang="en-MY" sz="1100" dirty="0">
                        <a:effectLst/>
                      </a:endParaRPr>
                    </a:p>
                    <a:p>
                      <a:pPr algn="l">
                        <a:lnSpc>
                          <a:spcPct val="107000"/>
                        </a:lnSpc>
                        <a:spcAft>
                          <a:spcPts val="800"/>
                        </a:spcAft>
                      </a:pPr>
                      <a:r>
                        <a:rPr lang="en-GB" sz="1100" dirty="0">
                          <a:effectLst/>
                        </a:rPr>
                        <a:t>Particular to the Malaysian context, there is a  need to advocate with the government for it to ratify the UN Convention on Refugees, the Statelessness Conventions, and to remove its reservations on the Convention of the Rights of the Child with regards to legal identity and access to education.</a:t>
                      </a:r>
                      <a:endParaRPr lang="en-MY" sz="11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223" marR="13223" marT="0" marB="0"/>
                </a:tc>
                <a:extLst>
                  <a:ext uri="{0D108BD9-81ED-4DB2-BD59-A6C34878D82A}">
                    <a16:rowId xmlns:a16="http://schemas.microsoft.com/office/drawing/2014/main" val="1178274992"/>
                  </a:ext>
                </a:extLst>
              </a:tr>
            </a:tbl>
          </a:graphicData>
        </a:graphic>
      </p:graphicFrame>
      <p:sp>
        <p:nvSpPr>
          <p:cNvPr id="3" name="TextBox 2">
            <a:extLst>
              <a:ext uri="{FF2B5EF4-FFF2-40B4-BE49-F238E27FC236}">
                <a16:creationId xmlns:a16="http://schemas.microsoft.com/office/drawing/2014/main" id="{13719C95-D738-44E5-BD31-04223D44BE25}"/>
              </a:ext>
            </a:extLst>
          </p:cNvPr>
          <p:cNvSpPr txBox="1"/>
          <p:nvPr/>
        </p:nvSpPr>
        <p:spPr>
          <a:xfrm rot="20421787">
            <a:off x="9798674" y="5958833"/>
            <a:ext cx="2664582" cy="400110"/>
          </a:xfrm>
          <a:prstGeom prst="rect">
            <a:avLst/>
          </a:prstGeom>
          <a:noFill/>
        </p:spPr>
        <p:txBody>
          <a:bodyPr wrap="square" rtlCol="0">
            <a:spAutoFit/>
          </a:bodyPr>
          <a:lstStyle/>
          <a:p>
            <a:pPr algn="ctr"/>
            <a:r>
              <a:rPr lang="en-MY" sz="2000" dirty="0">
                <a:solidFill>
                  <a:schemeClr val="bg1"/>
                </a:solidFill>
              </a:rPr>
              <a:t>Sample</a:t>
            </a:r>
            <a:endParaRPr lang="en-MY" dirty="0">
              <a:solidFill>
                <a:schemeClr val="bg1"/>
              </a:solidFill>
            </a:endParaRPr>
          </a:p>
        </p:txBody>
      </p:sp>
    </p:spTree>
    <p:extLst>
      <p:ext uri="{BB962C8B-B14F-4D97-AF65-F5344CB8AC3E}">
        <p14:creationId xmlns:p14="http://schemas.microsoft.com/office/powerpoint/2010/main" val="17204788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1818</Words>
  <Application>Microsoft Office PowerPoint</Application>
  <PresentationFormat>Widescreen</PresentationFormat>
  <Paragraphs>136</Paragraphs>
  <Slides>11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Tahoma</vt:lpstr>
      <vt:lpstr>Times New Roman</vt:lpstr>
      <vt:lpstr>Wingdings</vt:lpstr>
      <vt:lpstr>Office Theme</vt:lpstr>
      <vt:lpstr>Tool Application| facilitate understanding  of the SDG Goals </vt:lpstr>
      <vt:lpstr>“Localizing” is the process of taking into account subnational contexts in the achievement of the 2030 Agenda, from the setting of goals and targets, to determining the means of implementation and using indicators to measure and monitor progress</vt:lpstr>
      <vt:lpstr>Roadmap for Localizing SDG</vt:lpstr>
      <vt:lpstr>PowerPoint Presentation</vt:lpstr>
      <vt:lpstr>PowerPoint Presentation</vt:lpstr>
      <vt:lpstr>The tool provide details of the various activities undertaken by the member organizations and its member and partner organizations, and how these support the SDGs and ASEAN 2020 goals</vt:lpstr>
      <vt:lpstr>PowerPoint Presentation</vt:lpstr>
      <vt:lpstr>PowerPoint Presentation</vt:lpstr>
      <vt:lpstr>PowerPoint Presentation</vt:lpstr>
      <vt:lpstr>Engagement &amp; Opportunities</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 Application| facilitate understanding  of the SDG Goals </dc:title>
  <dc:creator>Maalini Ramalo</dc:creator>
  <cp:lastModifiedBy>Maalini Ramalo</cp:lastModifiedBy>
  <cp:revision>1</cp:revision>
  <dcterms:created xsi:type="dcterms:W3CDTF">2020-09-26T06:35:13Z</dcterms:created>
  <dcterms:modified xsi:type="dcterms:W3CDTF">2020-09-26T06:37:58Z</dcterms:modified>
</cp:coreProperties>
</file>