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4" r:id="rId3"/>
    <p:sldId id="263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A0BE-9DA2-DE4B-8FA1-CCD40665A956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0EA54-EB68-7D44-9B63-9FAA7233A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FA97-65DF-BE43-96A4-3850B4B71A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7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6D7C8-F9EC-C84C-9120-016707CB2C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5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8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6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8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86BF3-F161-E44D-B1ED-12FD7587910F}" type="datetimeFigureOut">
              <a:rPr lang="en-US" smtClean="0"/>
              <a:t>9/25/20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4D75-CD40-264C-AE68-9B50A03F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news.mongabay.com/2017/04/indonesian-court-revokes-environmental-license-for-the-cirebon-coal-plant-expans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www.greenpeace.org/southeastasia/press/3221/asean-haze-2019-the-battle-of-liabil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030"/>
          <p:cNvSpPr txBox="1">
            <a:spLocks noChangeArrowheads="1"/>
          </p:cNvSpPr>
          <p:nvPr/>
        </p:nvSpPr>
        <p:spPr bwMode="auto">
          <a:xfrm>
            <a:off x="3971925" y="1644650"/>
            <a:ext cx="289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/>
          </a:p>
        </p:txBody>
      </p:sp>
      <p:sp>
        <p:nvSpPr>
          <p:cNvPr id="15362" name="Text Box 1032"/>
          <p:cNvSpPr txBox="1">
            <a:spLocks noChangeArrowheads="1"/>
          </p:cNvSpPr>
          <p:nvPr/>
        </p:nvSpPr>
        <p:spPr bwMode="auto">
          <a:xfrm>
            <a:off x="4064000" y="1543050"/>
            <a:ext cx="397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/>
          </a:p>
        </p:txBody>
      </p:sp>
      <p:sp>
        <p:nvSpPr>
          <p:cNvPr id="15363" name="Rectangle 1037"/>
          <p:cNvSpPr>
            <a:spLocks noChangeArrowheads="1"/>
          </p:cNvSpPr>
          <p:nvPr/>
        </p:nvSpPr>
        <p:spPr bwMode="auto">
          <a:xfrm>
            <a:off x="3138488" y="2492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4" name="Rectangle 1039"/>
          <p:cNvSpPr>
            <a:spLocks noChangeArrowheads="1"/>
          </p:cNvSpPr>
          <p:nvPr/>
        </p:nvSpPr>
        <p:spPr bwMode="auto">
          <a:xfrm>
            <a:off x="3206750" y="26447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1371600" y="4675188"/>
            <a:ext cx="7772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charset="0"/>
              </a:defRPr>
            </a:lvl9pPr>
          </a:lstStyle>
          <a:p>
            <a:pPr algn="r">
              <a:defRPr/>
            </a:pPr>
            <a:r>
              <a:rPr lang="en-US" sz="2000" dirty="0" err="1">
                <a:solidFill>
                  <a:srgbClr val="CCFFCC"/>
                </a:solidFill>
                <a:effectLst>
                  <a:glow rad="495300">
                    <a:srgbClr val="003800">
                      <a:alpha val="75000"/>
                    </a:srgbClr>
                  </a:glow>
                </a:effectLst>
                <a:latin typeface="Calibri"/>
                <a:cs typeface="Calibri"/>
              </a:rPr>
              <a:t>Asep</a:t>
            </a:r>
            <a:r>
              <a:rPr lang="en-US" sz="2000" dirty="0">
                <a:solidFill>
                  <a:srgbClr val="CCFFCC"/>
                </a:solidFill>
                <a:effectLst>
                  <a:glow rad="495300">
                    <a:srgbClr val="003800">
                      <a:alpha val="75000"/>
                    </a:srgbClr>
                  </a:glow>
                </a:effectLst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CCFFCC"/>
                </a:solidFill>
                <a:effectLst>
                  <a:glow rad="495300">
                    <a:srgbClr val="003800">
                      <a:alpha val="75000"/>
                    </a:srgbClr>
                  </a:glow>
                </a:effectLst>
                <a:latin typeface="Calibri"/>
                <a:cs typeface="Calibri"/>
              </a:rPr>
              <a:t>Komarudin</a:t>
            </a:r>
            <a:endParaRPr lang="en-US" sz="2000" dirty="0">
              <a:solidFill>
                <a:srgbClr val="CCFFCC"/>
              </a:solidFill>
              <a:effectLst>
                <a:glow rad="495300">
                  <a:srgbClr val="003800">
                    <a:alpha val="75000"/>
                  </a:srgbClr>
                </a:glow>
              </a:effectLst>
              <a:latin typeface="Calibri"/>
              <a:cs typeface="Calibri"/>
            </a:endParaRPr>
          </a:p>
          <a:p>
            <a:pPr algn="r">
              <a:defRPr/>
            </a:pPr>
            <a:r>
              <a:rPr lang="en-US" sz="2000" b="0" dirty="0">
                <a:solidFill>
                  <a:srgbClr val="CCFFCC"/>
                </a:solidFill>
                <a:effectLst>
                  <a:glow rad="495300">
                    <a:srgbClr val="003800">
                      <a:alpha val="75000"/>
                    </a:srgbClr>
                  </a:glow>
                </a:effectLst>
                <a:latin typeface="Calibri"/>
                <a:cs typeface="Calibri"/>
              </a:rPr>
              <a:t>Senior Forest Campaigner</a:t>
            </a:r>
          </a:p>
          <a:p>
            <a:pPr algn="r">
              <a:defRPr/>
            </a:pPr>
            <a:r>
              <a:rPr lang="en-US" sz="2000" b="0" dirty="0">
                <a:solidFill>
                  <a:srgbClr val="CCFFCC"/>
                </a:solidFill>
                <a:effectLst>
                  <a:glow rad="495300">
                    <a:srgbClr val="003800">
                      <a:alpha val="75000"/>
                    </a:srgbClr>
                  </a:glow>
                </a:effectLst>
                <a:latin typeface="Calibri"/>
                <a:cs typeface="Calibri"/>
              </a:rPr>
              <a:t>Greenpeace Southeast Asia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41879" y="381001"/>
            <a:ext cx="801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00"/>
                </a:solidFill>
                <a:latin typeface="Helvetica" pitchFamily="34" charset="0"/>
              </a:defRPr>
            </a:lvl9pPr>
          </a:lstStyle>
          <a:p>
            <a:pPr algn="ctr">
              <a:defRPr/>
            </a:pPr>
            <a:r>
              <a:rPr lang="en-GB" dirty="0">
                <a:solidFill>
                  <a:srgbClr val="CCFFCC"/>
                </a:solidFill>
                <a:effectLst>
                  <a:glow rad="469900">
                    <a:srgbClr val="006600">
                      <a:alpha val="75000"/>
                    </a:srgbClr>
                  </a:glow>
                </a:effectLst>
                <a:latin typeface="Helvetica" charset="0"/>
              </a:rPr>
              <a:t>     </a:t>
            </a:r>
            <a:r>
              <a:rPr lang="en-GB" dirty="0">
                <a:solidFill>
                  <a:srgbClr val="CCFFCC"/>
                </a:solidFill>
                <a:effectLst>
                  <a:glow rad="469900">
                    <a:srgbClr val="003400">
                      <a:alpha val="75000"/>
                    </a:srgbClr>
                  </a:glow>
                </a:effectLst>
                <a:latin typeface="Calibri"/>
                <a:cs typeface="Calibri"/>
              </a:rPr>
              <a:t>Using the Law to Advance Forest Campaigns</a:t>
            </a:r>
          </a:p>
        </p:txBody>
      </p:sp>
      <p:pic>
        <p:nvPicPr>
          <p:cNvPr id="10" name="Picture 4" descr="pp_header-i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5153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075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8013700" cy="114300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solidFill>
                  <a:srgbClr val="CCFFCC"/>
                </a:solidFill>
                <a:effectLst>
                  <a:glow rad="469900">
                    <a:srgbClr val="006600">
                      <a:alpha val="75000"/>
                    </a:srgbClr>
                  </a:glow>
                </a:effectLst>
                <a:latin typeface="Calibri"/>
                <a:cs typeface="Calibri"/>
              </a:rPr>
              <a:t>            </a:t>
            </a:r>
            <a:r>
              <a:rPr lang="en-GB" dirty="0">
                <a:solidFill>
                  <a:srgbClr val="CCFFCC"/>
                </a:solidFill>
                <a:effectLst>
                  <a:glow rad="469900">
                    <a:srgbClr val="003400">
                      <a:alpha val="75000"/>
                    </a:srgbClr>
                  </a:glow>
                </a:effectLst>
                <a:latin typeface="Calibri"/>
                <a:cs typeface="Calibri"/>
              </a:rPr>
              <a:t>Examples of Past Legal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1" y="1522556"/>
            <a:ext cx="8229600" cy="4896544"/>
          </a:xfrm>
          <a:extLst/>
        </p:spPr>
        <p:txBody>
          <a:bodyPr>
            <a:normAutofit/>
          </a:bodyPr>
          <a:lstStyle/>
          <a:p>
            <a:pPr marL="2743200" lvl="6" indent="0">
              <a:buFontTx/>
              <a:buNone/>
              <a:defRPr/>
            </a:pPr>
            <a:endParaRPr lang="en-GB" sz="2400" dirty="0">
              <a:solidFill>
                <a:srgbClr val="CCFFCC"/>
              </a:solidFill>
              <a:effectLst>
                <a:glow rad="596900">
                  <a:srgbClr val="003200"/>
                </a:glow>
              </a:effectLst>
              <a:latin typeface="Calibri"/>
              <a:cs typeface="Calibri"/>
            </a:endParaRPr>
          </a:p>
          <a:p>
            <a:pPr marL="2743200" lvl="6" indent="0">
              <a:buFontTx/>
              <a:buNone/>
              <a:defRPr/>
            </a:pPr>
            <a:endParaRPr lang="en-GB" sz="2400" dirty="0">
              <a:solidFill>
                <a:srgbClr val="CCFFCC"/>
              </a:solidFill>
              <a:effectLst>
                <a:glow rad="596900">
                  <a:srgbClr val="003200"/>
                </a:glow>
              </a:effectLst>
              <a:latin typeface="Calibri"/>
              <a:cs typeface="Calibri"/>
            </a:endParaRPr>
          </a:p>
          <a:p>
            <a:pPr marL="2743200" lvl="6" indent="0" algn="ctr">
              <a:buFontTx/>
              <a:buNone/>
              <a:defRPr/>
            </a:pPr>
            <a:r>
              <a:rPr lang="en-GB" sz="2400" dirty="0">
                <a:solidFill>
                  <a:srgbClr val="CCFFCC"/>
                </a:solidFill>
                <a:effectLst>
                  <a:glow rad="596900">
                    <a:srgbClr val="003200">
                      <a:alpha val="75000"/>
                    </a:srgbClr>
                  </a:glow>
                </a:effectLst>
                <a:latin typeface="Calibri"/>
                <a:cs typeface="Calibri"/>
              </a:rPr>
              <a:t>Court cases can be a great campaign opportunity for forests campaigns –</a:t>
            </a:r>
          </a:p>
          <a:p>
            <a:pPr marL="2743200" lvl="6" indent="0" algn="ctr">
              <a:buFontTx/>
              <a:buNone/>
              <a:defRPr/>
            </a:pPr>
            <a:r>
              <a:rPr lang="en-GB" sz="2400" dirty="0">
                <a:solidFill>
                  <a:srgbClr val="CCFFCC"/>
                </a:solidFill>
                <a:effectLst>
                  <a:glow rad="596900">
                    <a:srgbClr val="003200">
                      <a:alpha val="75000"/>
                    </a:srgbClr>
                  </a:glow>
                </a:effectLst>
                <a:latin typeface="Calibri"/>
                <a:cs typeface="Calibri"/>
              </a:rPr>
              <a:t> What does this look like?</a:t>
            </a:r>
            <a:endParaRPr lang="en-GB" sz="2400" dirty="0">
              <a:effectLst>
                <a:glow rad="596900">
                  <a:srgbClr val="003200">
                    <a:alpha val="75000"/>
                  </a:srgbClr>
                </a:glow>
              </a:effectLst>
              <a:latin typeface="Calibri"/>
              <a:cs typeface="Calibri"/>
            </a:endParaRPr>
          </a:p>
        </p:txBody>
      </p:sp>
      <p:sp>
        <p:nvSpPr>
          <p:cNvPr id="23556" name="Title 1"/>
          <p:cNvSpPr txBox="1">
            <a:spLocks/>
          </p:cNvSpPr>
          <p:nvPr/>
        </p:nvSpPr>
        <p:spPr bwMode="auto">
          <a:xfrm>
            <a:off x="3498850" y="0"/>
            <a:ext cx="8013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endParaRPr lang="en-GB" sz="3600" b="1">
              <a:solidFill>
                <a:srgbClr val="006600"/>
              </a:solidFill>
              <a:latin typeface="Helvetica" charset="0"/>
            </a:endParaRPr>
          </a:p>
        </p:txBody>
      </p:sp>
      <p:pic>
        <p:nvPicPr>
          <p:cNvPr id="7" name="Picture 4" descr="pp_header-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153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820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>
                <a:solidFill>
                  <a:srgbClr val="FF0000"/>
                </a:solidFill>
              </a:rPr>
              <a:t>Administrative Court : Revoking </a:t>
            </a:r>
            <a:r>
              <a:rPr lang="en-US" sz="3900" dirty="0" err="1">
                <a:solidFill>
                  <a:srgbClr val="FF0000"/>
                </a:solidFill>
              </a:rPr>
              <a:t>Enviromental</a:t>
            </a:r>
            <a:r>
              <a:rPr lang="en-US" sz="3900" dirty="0">
                <a:solidFill>
                  <a:srgbClr val="FF0000"/>
                </a:solidFill>
              </a:rPr>
              <a:t> </a:t>
            </a:r>
            <a:r>
              <a:rPr lang="en-US" sz="3900" dirty="0" err="1">
                <a:solidFill>
                  <a:srgbClr val="FF0000"/>
                </a:solidFill>
              </a:rPr>
              <a:t>Lisence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9734" y="1477277"/>
            <a:ext cx="4250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They claim the existing plant has had negative health impacts due to air pollution and has already harmed the livelihoods of fisherman, farmers and salt-makers in the area. Since the 600-megawatt plant opened five years ago, life in Cirebon has become increasingly precarious, 70-year old </a:t>
            </a:r>
            <a:r>
              <a:rPr lang="en-ID" dirty="0" err="1"/>
              <a:t>Astanajapura</a:t>
            </a:r>
            <a:r>
              <a:rPr lang="en-ID" dirty="0"/>
              <a:t> sub-district resident said. Fish are more difficult to find, rice crops suffer from air pollution, and fishponds don’t always produce fish, said </a:t>
            </a:r>
            <a:r>
              <a:rPr lang="en-ID" dirty="0" err="1"/>
              <a:t>Jusmadi</a:t>
            </a:r>
            <a:r>
              <a:rPr lang="en-ID" dirty="0"/>
              <a:t>, who like many Indonesians goes by one name.</a:t>
            </a:r>
          </a:p>
          <a:p>
            <a:r>
              <a:rPr lang="en-ID" sz="1200" dirty="0">
                <a:hlinkClick r:id="rId2"/>
              </a:rPr>
              <a:t>https://news.mongabay.com/2017/04/indonesian-court-revokes-environmental-license-for-the-cirebon-coal-plant-expansion/</a:t>
            </a:r>
            <a:r>
              <a:rPr lang="en-ID" sz="1200" dirty="0"/>
              <a:t> </a:t>
            </a:r>
          </a:p>
        </p:txBody>
      </p:sp>
      <p:pic>
        <p:nvPicPr>
          <p:cNvPr id="6" name="Picture 4" descr="pp_header-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153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4F4D73-3C93-C940-956E-61FEFD55C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417638"/>
            <a:ext cx="2696617" cy="4271443"/>
          </a:xfrm>
        </p:spPr>
      </p:pic>
    </p:spTree>
    <p:extLst>
      <p:ext uri="{BB962C8B-B14F-4D97-AF65-F5344CB8AC3E}">
        <p14:creationId xmlns:p14="http://schemas.microsoft.com/office/powerpoint/2010/main" val="23833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311"/>
            <a:ext cx="7772400" cy="1363196"/>
          </a:xfrm>
        </p:spPr>
        <p:txBody>
          <a:bodyPr>
            <a:normAutofit/>
          </a:bodyPr>
          <a:lstStyle/>
          <a:p>
            <a:r>
              <a:rPr lang="en-US" b="1" dirty="0"/>
              <a:t>Citizen Law Suit: </a:t>
            </a:r>
            <a:br>
              <a:rPr lang="en-US" b="1" dirty="0"/>
            </a:br>
            <a:r>
              <a:rPr lang="en-US" sz="3100" b="1" dirty="0"/>
              <a:t>Indonesia Forest Fire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8152" y="1774023"/>
            <a:ext cx="3454969" cy="4668481"/>
          </a:xfrm>
        </p:spPr>
        <p:txBody>
          <a:bodyPr>
            <a:normAutofit/>
          </a:bodyPr>
          <a:lstStyle/>
          <a:p>
            <a:r>
              <a:rPr lang="en-ID" sz="2000" dirty="0"/>
              <a:t>JAKARTA — Indonesia’s highest court has upheld a ruling holding the government, including the president, liable for the disastrous forest fires and resultant haze that blanketed large swaths of the country in 2015.</a:t>
            </a:r>
            <a:endParaRPr lang="en-US" sz="2000" dirty="0"/>
          </a:p>
        </p:txBody>
      </p:sp>
      <p:pic>
        <p:nvPicPr>
          <p:cNvPr id="7" name="Picture 4" descr="pp_header-i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153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4C137-9C42-A942-B62C-9824D0C04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91" y="1662591"/>
            <a:ext cx="3041007" cy="421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6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Freedom Of Information Cases</a:t>
            </a:r>
          </a:p>
        </p:txBody>
      </p:sp>
      <p:pic>
        <p:nvPicPr>
          <p:cNvPr id="5" name="Picture 4" descr="pp_header-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153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09CD48-97F9-1747-9BEA-0F4E2766D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915" y="1203767"/>
            <a:ext cx="4015549" cy="400484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A46CCE-09C2-DB43-A49E-9629ED560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231" y="1161709"/>
            <a:ext cx="3414802" cy="47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1702"/>
            <a:ext cx="8178800" cy="11255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/>
              <a:t>Transboundary Cases ?  </a:t>
            </a:r>
          </a:p>
        </p:txBody>
      </p:sp>
      <p:pic>
        <p:nvPicPr>
          <p:cNvPr id="7" name="Picture 4" descr="pp_header-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5153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5BE6C5-B3AE-0F4B-9B62-3A17B7C55F68}"/>
              </a:ext>
            </a:extLst>
          </p:cNvPr>
          <p:cNvSpPr txBox="1"/>
          <p:nvPr/>
        </p:nvSpPr>
        <p:spPr>
          <a:xfrm>
            <a:off x="601884" y="5305207"/>
            <a:ext cx="8021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https://www.greenpeace.org/southeastasia/press/3221/asean-haze-2019-the-battle-of-liability/</a:t>
            </a:r>
            <a:r>
              <a:rPr lang="en-US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AFA368-E1B1-9C41-8FD8-26BD47DBC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84" y="1448258"/>
            <a:ext cx="2558005" cy="3744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C5B9DB-217A-D84C-9F29-40AB85414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7129" y="1544472"/>
            <a:ext cx="2180051" cy="376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1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216</Words>
  <Application>Microsoft Macintosh PowerPoint</Application>
  <PresentationFormat>On-screen Show (4:3)</PresentationFormat>
  <Paragraphs>19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Helvetica</vt:lpstr>
      <vt:lpstr>Times New Roman</vt:lpstr>
      <vt:lpstr>Office Theme</vt:lpstr>
      <vt:lpstr>PowerPoint Presentation</vt:lpstr>
      <vt:lpstr>            Examples of Past Legal Action</vt:lpstr>
      <vt:lpstr>PowerPoint Presentation</vt:lpstr>
      <vt:lpstr>Citizen Law Suit:  Indonesia Forest Fire 2015</vt:lpstr>
      <vt:lpstr>Freedom Of Information Cases</vt:lpstr>
      <vt:lpstr>Transboundary Cases ?  </vt:lpstr>
    </vt:vector>
  </TitlesOfParts>
  <Company>GPI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Harvey</dc:creator>
  <cp:lastModifiedBy>Microsoft Office User</cp:lastModifiedBy>
  <cp:revision>10</cp:revision>
  <dcterms:created xsi:type="dcterms:W3CDTF">2018-08-16T11:20:10Z</dcterms:created>
  <dcterms:modified xsi:type="dcterms:W3CDTF">2020-09-25T01:58:11Z</dcterms:modified>
</cp:coreProperties>
</file>