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handoutMasterIdLst>
    <p:handoutMasterId r:id="rId11"/>
  </p:handoutMasterIdLst>
  <p:sldIdLst>
    <p:sldId id="257" r:id="rId6"/>
    <p:sldId id="262" r:id="rId7"/>
    <p:sldId id="264" r:id="rId8"/>
    <p:sldId id="256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C8E"/>
    <a:srgbClr val="8345DD"/>
    <a:srgbClr val="D4A467"/>
    <a:srgbClr val="78AB90"/>
    <a:srgbClr val="B3725B"/>
    <a:srgbClr val="B55B87"/>
    <a:srgbClr val="FA483B"/>
    <a:srgbClr val="8B63AE"/>
    <a:srgbClr val="5B7DC3"/>
    <a:srgbClr val="8CA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573BB-7827-4370-A50F-B5CE2C7CFA0F}" v="28" dt="2020-09-23T03:06:4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6"/>
  </p:normalViewPr>
  <p:slideViewPr>
    <p:cSldViewPr snapToGrid="0" snapToObjects="1">
      <p:cViewPr varScale="1">
        <p:scale>
          <a:sx n="83" d="100"/>
          <a:sy n="83" d="100"/>
        </p:scale>
        <p:origin x="57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91562E-BE51-4A0F-8F60-E7209B075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F1B45-6E2C-40B3-9FB8-22F686013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B2F5-6071-425B-A045-1840531CF8E3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A4BD9-3C75-43B7-9883-1FC1215A47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917C-A139-4DD1-974E-6CDA7B305E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98F10-50B5-493A-93EC-3B7A4851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66C0-9C85-4A41-B193-1EF5A33DF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387FE-0B5C-4399-A9F1-AE70112AA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A984-E524-4EC0-A5F0-771EF66B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A4D9-880A-4402-8A68-9D68B796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FD315-E062-4019-9A3A-E0EF0FB2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B4A5-D93A-4DA1-A480-6FB04D17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32D1A-46F7-4BDB-B290-82A15C169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39CC-9975-48A0-8C62-EA788480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B0B56-C842-441C-A817-2748D302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B2FEE-2452-4A7F-BB1C-9D764F39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14B79-9755-4FCA-9220-95CCC8E74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D1200-8E9B-4BA5-9F91-DFE79BD7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FFCB4-9547-4BB4-91FB-4F95D434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546D-80F9-45AF-BE21-3C8F9B64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92B83-623E-441A-AA03-D8F55919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DF84-5DAE-0D46-B648-09E4C32A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6B30D-A76C-4841-9177-BE5E68673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4869-EAE8-CB4D-A6A4-C9DF5B6F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A5B37-F4EE-FF45-8462-A614B0A0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42130-5FDA-E64A-A0BC-DFAD7C56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8A5C-758C-D44C-BD0D-D9A512C2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2C11-B561-9140-A7DE-6BBB3E325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3E649-BCB0-3646-8B74-1570D628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7FEF5-0D81-9A4F-B236-A577BA74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A0F9C-59E5-6F4D-B607-FFF60F07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FFC-D9EF-C944-95E1-4DFCDB6A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D21C-154B-3E4E-9169-0E6FF71C4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D896-EF23-CC4C-870D-7D36D458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C55F4-00E0-F249-B4B0-BB36247A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1223-3DDC-6440-B434-D880C130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05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64A2-87B5-654D-A31C-05838B4A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90CAB-13A0-5648-BB72-380FC46ED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4FD1-1040-2F4F-A78D-4B12CDF74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E5AA3-FDD1-A644-8561-3267BA8B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DDEBE-2F98-FB48-95DE-2B4AC92C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D0E27-1E2E-FE4A-BEEF-10F4FFA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413D-A18B-524A-90CA-41494763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01D8B-4DD9-B949-B754-C3766AA24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30D40-CC5B-EE42-AD04-9CB0DC311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92DDD-6C7E-4640-911C-9C2142FFF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D19E3-667A-C745-8805-71F29FB54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C73D5-9E31-514E-8D06-343AD03E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24298-E871-9341-9621-743375A1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EB1FE-0239-C741-9687-27F3EADF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DB6E-BA54-724E-B004-1CF1241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F4A4A-A550-2E49-AA92-2EBFA310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B08D4-6B1D-6F43-97A3-6FA3975A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A9EC8-6866-7447-A7AB-83210418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3A3F5-9E48-8C41-8B33-1883DD2B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CBA1-FA94-2949-AE7C-E34E7855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FC008-ADBF-644E-AB04-89B792D6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BEBF-A379-084D-ABBA-28F50753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51CF-3D73-FC44-805A-DC7B2FA6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6496-A1DC-9249-A5A7-DC59547F7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C63C-4F96-E44C-80E9-AC96E40E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B59F7-E219-BC4B-BC10-C77D4691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3C6AC-3A0A-1D47-A7E4-FF865827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7004-118D-4922-B9C9-C934F133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9EAD-0D0D-4FFD-B220-0F50B6006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FBAD3-BB2E-4423-BCBD-EF7BD9CD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0C2C-80E1-4DE0-B5D4-F85E8696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A1E6-D5DD-4020-AD33-30EFADBB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CE9C-9549-A842-A8E4-447710F5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87DD5-DA62-564A-8370-B66304339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18A97-30F6-7345-BE14-979516007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8DC9E-35A7-2E48-99A9-C8877460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0D770-E8CD-254C-ABFA-D625559B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F1AB7-EAC5-9A49-BADC-2A376206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6112-AB83-8D4E-A431-038E6498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25064-96E1-754F-BE47-8FB440A92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E6D09-259D-0441-ADE5-D64BBFB3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ED567-EE90-634A-A254-43947851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098C3-4136-4B41-941E-516AFF7B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CADF2-CA8E-5F40-B2E9-515738E99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96B7C-1162-2E4D-AB24-00E3EB9D3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2116-479D-AC4A-8C07-AED09B6F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9238F-2ACE-7446-95D5-08BC50C11948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F245-CCAD-F44A-B5E0-E39F6E8A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298A-2FBE-7E42-A799-653DB66A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C967C9-CFE1-814C-B367-C1BD65FF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AA5C-E00B-4BD9-A8E8-7DB3C0EF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7F8D-A25A-4693-944D-C268BD3CC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526F1-A277-4696-86C5-EC64CED8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77F51-C738-4225-9604-D7AF2C0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8A95-7B1E-4AC7-BB13-FBCC0DE4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E9A6-5FC1-4697-BA9C-ED463782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E8A0-4BF7-4C8D-9C32-427787FD3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DB158-1B11-4FA6-B107-755E4A0C2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47DCB-FFBE-4481-BB4D-12BCF2FB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AD800-2274-4F68-B499-33AEF592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6E290-2F86-4AB2-B61E-675254A0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0F72-09C5-43E0-9C1D-60548F43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163C-C3DE-4917-AC06-5B98CE248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480C7-9BAD-4A92-B19D-D3F50AAE3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FE6CA-A09E-43E2-BBDE-1A72AC37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64C33-70BC-4D47-ACC0-D87385DAC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6AFDE-519F-4F19-A434-EF25532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2AC57-1BA3-452E-A2A0-794DE351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1F6CB-654A-4808-827C-2CFE4D89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1C79-C207-4857-9744-D8E4278B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7B28F-A23F-42B8-BA3F-1536F0D7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6F373-BF0E-4213-9D18-D11EE889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85F8-C516-4F49-B366-24CF286F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8980-AA7C-46C4-960D-D9DAE9A2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F0C0F-C14C-4792-8232-37ABEE2A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2E4C4-4E28-42A6-AD61-D5143D0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44B1-71B9-4921-BA1F-6D61FB52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3D19-24B0-441D-B25B-F9BE48E5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FB824-17D0-4D55-9D89-9A6208937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D2C5D-2748-44CC-84C5-9596A6E8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962F-0078-4640-A418-8A9E89C9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41C3-4AEC-40CA-A909-B949C2C0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0695-4931-4CC5-985D-0F264532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13F0B-03E9-4640-A539-6449248FF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CB96F-F6F4-497E-88B6-98053B8A4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68E91-63E1-4923-9AD5-71450B10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184D2-4997-46CC-B0B5-BA29B1ED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50704-DA7F-4D2C-A7DE-B133FD97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4B477-876B-4F1D-A687-A058D595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D61F-59B9-46DA-A3AB-81D0A170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604D-D9B8-474C-8EFD-55051B5F1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F937-00C8-4E5F-BBAC-D9CE0C38683D}" type="datetimeFigureOut">
              <a:rPr lang="en-US" smtClean="0"/>
              <a:t>25/9/2020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1C724-0217-4096-BCC6-F465A3817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06C8-C78A-45D9-8DCE-CB2259CDB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CA08-C442-467B-A765-28526FD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BBC7F-CB37-074F-9454-B8A73DCB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6120-A918-024C-B32A-9BC79EDF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52CF8404-22AA-4B75-92C5-EAB9F4818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5925" y="6217444"/>
            <a:ext cx="3317875" cy="550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57CC293-2303-4BC1-935E-7934AC3050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0183" y="6375737"/>
            <a:ext cx="1229359" cy="272571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D0FF77C-457C-4567-8866-2BC31A299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1126" y="6217444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inbow Wallpaper Gradient">
            <a:extLst>
              <a:ext uri="{FF2B5EF4-FFF2-40B4-BE49-F238E27FC236}">
                <a16:creationId xmlns:a16="http://schemas.microsoft.com/office/drawing/2014/main" id="{D92C628A-77FC-4F4E-90FC-D520F470E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"/>
          <a:stretch/>
        </p:blipFill>
        <p:spPr bwMode="auto">
          <a:xfrm flipH="1" flipV="1">
            <a:off x="528381" y="297212"/>
            <a:ext cx="11135237" cy="62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72E2650-5FEF-BE4F-9D56-9D1AFE45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60" y="5222958"/>
            <a:ext cx="1998962" cy="14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87E4E-C781-0945-BF65-38C98885AEE2}"/>
              </a:ext>
            </a:extLst>
          </p:cNvPr>
          <p:cNvSpPr txBox="1"/>
          <p:nvPr/>
        </p:nvSpPr>
        <p:spPr>
          <a:xfrm>
            <a:off x="1014413" y="1605923"/>
            <a:ext cx="104647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for </a:t>
            </a:r>
            <a:br>
              <a:rPr lang="en-US" sz="4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Justice on </a:t>
            </a:r>
          </a:p>
          <a:p>
            <a:r>
              <a:rPr lang="en-US" sz="4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and Human Rights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29F40-E35A-4846-BA49-3C46D6C98550}"/>
              </a:ext>
            </a:extLst>
          </p:cNvPr>
          <p:cNvSpPr txBox="1"/>
          <p:nvPr/>
        </p:nvSpPr>
        <p:spPr>
          <a:xfrm>
            <a:off x="1014413" y="3914247"/>
            <a:ext cx="7243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Rule of Law in Southeast Asia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Gaythri Raman</a:t>
            </a:r>
          </a:p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Director, Southeast Asia</a:t>
            </a:r>
          </a:p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[e] gaythri.raman@lexisnexis.com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8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9ECC99-1C87-7448-BCE9-69229052ADE7}"/>
              </a:ext>
            </a:extLst>
          </p:cNvPr>
          <p:cNvSpPr/>
          <p:nvPr/>
        </p:nvSpPr>
        <p:spPr>
          <a:xfrm>
            <a:off x="7156423" y="4037792"/>
            <a:ext cx="944589" cy="944589"/>
          </a:xfrm>
          <a:prstGeom prst="rect">
            <a:avLst/>
          </a:prstGeom>
          <a:gradFill>
            <a:gsLst>
              <a:gs pos="41000">
                <a:srgbClr val="8CA963"/>
              </a:gs>
              <a:gs pos="5000">
                <a:srgbClr val="776EB7"/>
              </a:gs>
              <a:gs pos="71000">
                <a:srgbClr val="5B7DC3"/>
              </a:gs>
              <a:gs pos="100000">
                <a:srgbClr val="8B63AE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C4D27-C83F-1A45-A9ED-ADF8C26860FC}"/>
              </a:ext>
            </a:extLst>
          </p:cNvPr>
          <p:cNvSpPr/>
          <p:nvPr/>
        </p:nvSpPr>
        <p:spPr>
          <a:xfrm>
            <a:off x="7156423" y="2966292"/>
            <a:ext cx="944589" cy="944589"/>
          </a:xfrm>
          <a:prstGeom prst="rect">
            <a:avLst/>
          </a:prstGeom>
          <a:gradFill>
            <a:gsLst>
              <a:gs pos="93000">
                <a:srgbClr val="D7787A"/>
              </a:gs>
              <a:gs pos="62000">
                <a:srgbClr val="D4A467"/>
              </a:gs>
              <a:gs pos="25012">
                <a:srgbClr val="D2826E"/>
              </a:gs>
              <a:gs pos="0">
                <a:srgbClr val="D9738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hite laptop">
            <a:extLst>
              <a:ext uri="{FF2B5EF4-FFF2-40B4-BE49-F238E27FC236}">
                <a16:creationId xmlns:a16="http://schemas.microsoft.com/office/drawing/2014/main" id="{E6CBCDBE-6E4B-194A-BEC1-5A6CA3A5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01" y="514350"/>
            <a:ext cx="38862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B9EC4-7716-6343-B6B0-C66C1081C410}"/>
              </a:ext>
            </a:extLst>
          </p:cNvPr>
          <p:cNvSpPr txBox="1"/>
          <p:nvPr/>
        </p:nvSpPr>
        <p:spPr>
          <a:xfrm>
            <a:off x="799351" y="3429000"/>
            <a:ext cx="4200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600" dirty="0">
                <a:latin typeface="Arial" panose="020B0604020202020204" pitchFamily="34" charset="0"/>
                <a:cs typeface="Arial" panose="020B0604020202020204" pitchFamily="34" charset="0"/>
              </a:rPr>
              <a:t>Networking… </a:t>
            </a:r>
          </a:p>
          <a:p>
            <a:r>
              <a:rPr lang="en-US" sz="4400" b="1" spc="600" dirty="0">
                <a:latin typeface="Arial" panose="020B0604020202020204" pitchFamily="34" charset="0"/>
                <a:cs typeface="Arial" panose="020B0604020202020204" pitchFamily="34" charset="0"/>
              </a:rPr>
              <a:t>for good?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0C280-9F6A-DD42-875C-F4FA1DC1D88E}"/>
              </a:ext>
            </a:extLst>
          </p:cNvPr>
          <p:cNvSpPr txBox="1"/>
          <p:nvPr/>
        </p:nvSpPr>
        <p:spPr>
          <a:xfrm>
            <a:off x="7156424" y="718806"/>
            <a:ext cx="427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FA48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is good for business and </a:t>
            </a:r>
            <a:r>
              <a:rPr lang="en-US" spc="300" dirty="0" err="1">
                <a:solidFill>
                  <a:srgbClr val="FA48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pc="300" dirty="0">
              <a:solidFill>
                <a:srgbClr val="FA48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certainly be a force for good in this world.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74AC5-EDCD-3448-9529-2D06E0C1413F}"/>
              </a:ext>
            </a:extLst>
          </p:cNvPr>
          <p:cNvSpPr/>
          <p:nvPr/>
        </p:nvSpPr>
        <p:spPr>
          <a:xfrm>
            <a:off x="7156423" y="5198117"/>
            <a:ext cx="944589" cy="944589"/>
          </a:xfrm>
          <a:prstGeom prst="rect">
            <a:avLst/>
          </a:prstGeom>
          <a:gradFill>
            <a:gsLst>
              <a:gs pos="74000">
                <a:srgbClr val="84A086"/>
              </a:gs>
              <a:gs pos="58000">
                <a:srgbClr val="78AB90"/>
              </a:gs>
              <a:gs pos="37000">
                <a:srgbClr val="B3725B"/>
              </a:gs>
              <a:gs pos="99000">
                <a:srgbClr val="B55B87"/>
              </a:gs>
              <a:gs pos="17000">
                <a:srgbClr val="B55B87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B451D8-DF89-0347-A349-D622CEF759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767" y="4152275"/>
            <a:ext cx="723900" cy="72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35503C-E166-FC41-A4AF-FE6F7BB0240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767" y="5308461"/>
            <a:ext cx="723900" cy="723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17A350-587A-5A47-8A3B-E2CDB982A11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471" y="3104752"/>
            <a:ext cx="648494" cy="6484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C3F8D3-1F97-4243-8901-89A631396CC7}"/>
              </a:ext>
            </a:extLst>
          </p:cNvPr>
          <p:cNvSpPr txBox="1"/>
          <p:nvPr/>
        </p:nvSpPr>
        <p:spPr>
          <a:xfrm>
            <a:off x="8249056" y="3259722"/>
            <a:ext cx="3509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fresh ideas and perspectives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525D0-7023-3441-9F7E-7AC09576DE63}"/>
              </a:ext>
            </a:extLst>
          </p:cNvPr>
          <p:cNvSpPr txBox="1"/>
          <p:nvPr/>
        </p:nvSpPr>
        <p:spPr>
          <a:xfrm>
            <a:off x="8249060" y="4349315"/>
            <a:ext cx="3509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access to opportunities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AE214B-1CEB-CD41-BBFA-3E55A07C6EC1}"/>
              </a:ext>
            </a:extLst>
          </p:cNvPr>
          <p:cNvSpPr txBox="1"/>
          <p:nvPr/>
        </p:nvSpPr>
        <p:spPr>
          <a:xfrm>
            <a:off x="8249060" y="5383381"/>
            <a:ext cx="3509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teams to get things done </a:t>
            </a:r>
          </a:p>
        </p:txBody>
      </p:sp>
    </p:spTree>
    <p:extLst>
      <p:ext uri="{BB962C8B-B14F-4D97-AF65-F5344CB8AC3E}">
        <p14:creationId xmlns:p14="http://schemas.microsoft.com/office/powerpoint/2010/main" val="340873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52D416-8819-4EFB-859E-1B47AC8EE2A5}"/>
              </a:ext>
            </a:extLst>
          </p:cNvPr>
          <p:cNvSpPr/>
          <p:nvPr/>
        </p:nvSpPr>
        <p:spPr>
          <a:xfrm>
            <a:off x="5129213" y="1"/>
            <a:ext cx="706278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F5790-197A-2B47-B0DD-9C5E269C3942}"/>
              </a:ext>
            </a:extLst>
          </p:cNvPr>
          <p:cNvSpPr txBox="1"/>
          <p:nvPr/>
        </p:nvSpPr>
        <p:spPr>
          <a:xfrm>
            <a:off x="513602" y="4036341"/>
            <a:ext cx="4200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600" dirty="0">
                <a:latin typeface="Arial" panose="020B0604020202020204" pitchFamily="34" charset="0"/>
                <a:cs typeface="Arial" panose="020B0604020202020204" pitchFamily="34" charset="0"/>
              </a:rPr>
              <a:t>Where we’ve succeeded!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0320B3-B078-3C4E-B451-B89180952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2903" r="20988"/>
          <a:stretch/>
        </p:blipFill>
        <p:spPr bwMode="auto">
          <a:xfrm>
            <a:off x="5472212" y="1115026"/>
            <a:ext cx="2046638" cy="33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1F7E353-DC9F-674A-97E7-8DC87A0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5715" r="8452" b="600"/>
          <a:stretch/>
        </p:blipFill>
        <p:spPr bwMode="auto">
          <a:xfrm>
            <a:off x="7637288" y="1115026"/>
            <a:ext cx="2046638" cy="33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7FA41DA-0E22-0F48-B55A-79CED25F0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2235" r="36823"/>
          <a:stretch/>
        </p:blipFill>
        <p:spPr bwMode="auto">
          <a:xfrm>
            <a:off x="9802361" y="1115025"/>
            <a:ext cx="2046639" cy="33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F1342C-5EE4-6548-8EB3-FEC0ECFAABCA}"/>
              </a:ext>
            </a:extLst>
          </p:cNvPr>
          <p:cNvSpPr txBox="1"/>
          <p:nvPr/>
        </p:nvSpPr>
        <p:spPr>
          <a:xfrm>
            <a:off x="7761000" y="4775004"/>
            <a:ext cx="1799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ourselves supporting the Sabah Mobile Courts, thanks to our strong relationship with the Malaysian judiciary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8AF03-7026-0743-8271-9904E70AE3D2}"/>
              </a:ext>
            </a:extLst>
          </p:cNvPr>
          <p:cNvSpPr txBox="1"/>
          <p:nvPr/>
        </p:nvSpPr>
        <p:spPr>
          <a:xfrm>
            <a:off x="5595925" y="4775004"/>
            <a:ext cx="17992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the Philippine Group of Law Librarians to help with Law Libraries in Myanmar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608AE5-B331-314C-AEE6-C072D80B1BB9}"/>
              </a:ext>
            </a:extLst>
          </p:cNvPr>
          <p:cNvSpPr txBox="1"/>
          <p:nvPr/>
        </p:nvSpPr>
        <p:spPr>
          <a:xfrm>
            <a:off x="9926075" y="4775004"/>
            <a:ext cx="1799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together legal professionals working on statelessness in Malaysia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80A0B-E1F7-E548-8D4A-AF850E30497A}"/>
              </a:ext>
            </a:extLst>
          </p:cNvPr>
          <p:cNvSpPr txBox="1"/>
          <p:nvPr/>
        </p:nvSpPr>
        <p:spPr>
          <a:xfrm>
            <a:off x="513602" y="1782438"/>
            <a:ext cx="427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FA48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networking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enable and inspire small groups of people to move the needle where possible.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13CECC-6394-4ADC-BBA3-CB20939C3185}"/>
              </a:ext>
            </a:extLst>
          </p:cNvPr>
          <p:cNvSpPr/>
          <p:nvPr/>
        </p:nvSpPr>
        <p:spPr>
          <a:xfrm>
            <a:off x="6135961" y="755456"/>
            <a:ext cx="719138" cy="719138"/>
          </a:xfrm>
          <a:prstGeom prst="ellipse">
            <a:avLst/>
          </a:prstGeom>
          <a:gradFill>
            <a:gsLst>
              <a:gs pos="93000">
                <a:srgbClr val="D7787A"/>
              </a:gs>
              <a:gs pos="62000">
                <a:srgbClr val="D4A467"/>
              </a:gs>
              <a:gs pos="25012">
                <a:srgbClr val="D2826E"/>
              </a:gs>
              <a:gs pos="0">
                <a:srgbClr val="D97380"/>
              </a:gs>
            </a:gsLst>
            <a:path path="circle">
              <a:fillToRect t="100000" r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3CCA58-0501-425E-AE21-477E8A327217}"/>
              </a:ext>
            </a:extLst>
          </p:cNvPr>
          <p:cNvSpPr/>
          <p:nvPr/>
        </p:nvSpPr>
        <p:spPr>
          <a:xfrm>
            <a:off x="8295976" y="755456"/>
            <a:ext cx="719138" cy="719138"/>
          </a:xfrm>
          <a:prstGeom prst="ellipse">
            <a:avLst/>
          </a:prstGeom>
          <a:gradFill>
            <a:gsLst>
              <a:gs pos="41000">
                <a:srgbClr val="8CA963"/>
              </a:gs>
              <a:gs pos="5000">
                <a:srgbClr val="776EB7"/>
              </a:gs>
              <a:gs pos="71000">
                <a:srgbClr val="5B7DC3"/>
              </a:gs>
              <a:gs pos="100000">
                <a:srgbClr val="8B63AE"/>
              </a:gs>
            </a:gsLst>
            <a:path path="circle">
              <a:fillToRect t="100000" r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5AB85C-C6DA-4B09-91DD-41539A47CC27}"/>
              </a:ext>
            </a:extLst>
          </p:cNvPr>
          <p:cNvSpPr/>
          <p:nvPr/>
        </p:nvSpPr>
        <p:spPr>
          <a:xfrm>
            <a:off x="10471173" y="755457"/>
            <a:ext cx="719138" cy="719138"/>
          </a:xfrm>
          <a:prstGeom prst="ellipse">
            <a:avLst/>
          </a:prstGeom>
          <a:gradFill>
            <a:gsLst>
              <a:gs pos="74000">
                <a:srgbClr val="84A086"/>
              </a:gs>
              <a:gs pos="58000">
                <a:srgbClr val="78AB90"/>
              </a:gs>
              <a:gs pos="37000">
                <a:srgbClr val="B3725B"/>
              </a:gs>
              <a:gs pos="99000">
                <a:srgbClr val="B55B87"/>
              </a:gs>
              <a:gs pos="17000">
                <a:srgbClr val="B55B87"/>
              </a:gs>
            </a:gsLst>
            <a:path path="circle">
              <a:fillToRect t="100000" r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484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uman hand holding plasma ball">
            <a:extLst>
              <a:ext uri="{FF2B5EF4-FFF2-40B4-BE49-F238E27FC236}">
                <a16:creationId xmlns:a16="http://schemas.microsoft.com/office/drawing/2014/main" id="{B1EBD2A2-EB93-6D41-95A4-328CC563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437" r="8895" b="-437"/>
          <a:stretch/>
        </p:blipFill>
        <p:spPr bwMode="auto">
          <a:xfrm>
            <a:off x="4485523" y="439153"/>
            <a:ext cx="7356968" cy="59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89ABC-CF38-754F-B92B-D4E2F2A6ABF6}"/>
              </a:ext>
            </a:extLst>
          </p:cNvPr>
          <p:cNvSpPr/>
          <p:nvPr/>
        </p:nvSpPr>
        <p:spPr>
          <a:xfrm>
            <a:off x="6643688" y="2894557"/>
            <a:ext cx="4800600" cy="25547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Rainbow Wallpaper Gradient">
            <a:extLst>
              <a:ext uri="{FF2B5EF4-FFF2-40B4-BE49-F238E27FC236}">
                <a16:creationId xmlns:a16="http://schemas.microsoft.com/office/drawing/2014/main" id="{760DD2A0-E2BD-7244-B997-7B332EB48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"/>
          <a:stretch/>
        </p:blipFill>
        <p:spPr bwMode="auto">
          <a:xfrm flipH="1" flipV="1">
            <a:off x="884663" y="2894552"/>
            <a:ext cx="5501850" cy="25547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7B89F2-9B6A-CF43-855A-613E86C788EF}"/>
              </a:ext>
            </a:extLst>
          </p:cNvPr>
          <p:cNvSpPr txBox="1"/>
          <p:nvPr/>
        </p:nvSpPr>
        <p:spPr>
          <a:xfrm>
            <a:off x="1370850" y="3110117"/>
            <a:ext cx="4200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pressure can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69F64-03B5-074E-85BB-31AD984DB069}"/>
              </a:ext>
            </a:extLst>
          </p:cNvPr>
          <p:cNvSpPr txBox="1"/>
          <p:nvPr/>
        </p:nvSpPr>
        <p:spPr>
          <a:xfrm>
            <a:off x="6872700" y="3147681"/>
            <a:ext cx="427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leaders are human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the profile of other ethical and justice-minded can influence their perspectives and the perspectives of their employees.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5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rson holding black phone">
            <a:extLst>
              <a:ext uri="{FF2B5EF4-FFF2-40B4-BE49-F238E27FC236}">
                <a16:creationId xmlns:a16="http://schemas.microsoft.com/office/drawing/2014/main" id="{96993CA2-7F1E-F844-B41E-5848D92D0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7033"/>
          <a:stretch/>
        </p:blipFill>
        <p:spPr bwMode="auto">
          <a:xfrm>
            <a:off x="4499811" y="439153"/>
            <a:ext cx="7327231" cy="59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05B133-7A19-A440-81B2-9F597F139EE0}"/>
              </a:ext>
            </a:extLst>
          </p:cNvPr>
          <p:cNvSpPr/>
          <p:nvPr/>
        </p:nvSpPr>
        <p:spPr>
          <a:xfrm>
            <a:off x="892013" y="2894552"/>
            <a:ext cx="5501849" cy="25547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89ABC-CF38-754F-B92B-D4E2F2A6ABF6}"/>
              </a:ext>
            </a:extLst>
          </p:cNvPr>
          <p:cNvSpPr/>
          <p:nvPr/>
        </p:nvSpPr>
        <p:spPr>
          <a:xfrm>
            <a:off x="6643688" y="2894557"/>
            <a:ext cx="4800600" cy="25547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B89F2-9B6A-CF43-855A-613E86C788EF}"/>
              </a:ext>
            </a:extLst>
          </p:cNvPr>
          <p:cNvSpPr txBox="1"/>
          <p:nvPr/>
        </p:nvSpPr>
        <p:spPr>
          <a:xfrm>
            <a:off x="1370850" y="3448671"/>
            <a:ext cx="4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69F64-03B5-074E-85BB-31AD984DB069}"/>
              </a:ext>
            </a:extLst>
          </p:cNvPr>
          <p:cNvSpPr txBox="1"/>
          <p:nvPr/>
        </p:nvSpPr>
        <p:spPr>
          <a:xfrm>
            <a:off x="6872700" y="3147681"/>
            <a:ext cx="427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Gaythri Raman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LexisNexis Southeast Asia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[e] gaythri.raman@lexisnexis.com</a:t>
            </a:r>
          </a:p>
        </p:txBody>
      </p:sp>
    </p:spTree>
    <p:extLst>
      <p:ext uri="{BB962C8B-B14F-4D97-AF65-F5344CB8AC3E}">
        <p14:creationId xmlns:p14="http://schemas.microsoft.com/office/powerpoint/2010/main" val="27082296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237D253EF0F42AA62F72DF5A66A9F" ma:contentTypeVersion="13" ma:contentTypeDescription="Create a new document." ma:contentTypeScope="" ma:versionID="e98a337243814e72a77e7c1219ce69e7">
  <xsd:schema xmlns:xsd="http://www.w3.org/2001/XMLSchema" xmlns:xs="http://www.w3.org/2001/XMLSchema" xmlns:p="http://schemas.microsoft.com/office/2006/metadata/properties" xmlns:ns3="2235864a-6221-4112-aa78-160ac9894ef9" xmlns:ns4="f17de8fd-295b-4464-90f3-45025c2cbf96" targetNamespace="http://schemas.microsoft.com/office/2006/metadata/properties" ma:root="true" ma:fieldsID="1a4805da5c29576ae7faaa6d22b4817b" ns3:_="" ns4:_="">
    <xsd:import namespace="2235864a-6221-4112-aa78-160ac9894ef9"/>
    <xsd:import namespace="f17de8fd-295b-4464-90f3-45025c2cbf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5864a-6221-4112-aa78-160ac9894e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de8fd-295b-4464-90f3-45025c2cb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2A509E-8222-4017-9662-5C84096E00AA}">
  <ds:schemaRefs>
    <ds:schemaRef ds:uri="http://purl.org/dc/elements/1.1/"/>
    <ds:schemaRef ds:uri="2235864a-6221-4112-aa78-160ac9894ef9"/>
    <ds:schemaRef ds:uri="http://www.w3.org/XML/1998/namespace"/>
    <ds:schemaRef ds:uri="http://schemas.microsoft.com/office/2006/documentManagement/types"/>
    <ds:schemaRef ds:uri="f17de8fd-295b-4464-90f3-45025c2cbf9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359734-E05C-4BE6-9CC7-9ED35D7DB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5864a-6221-4112-aa78-160ac9894ef9"/>
    <ds:schemaRef ds:uri="f17de8fd-295b-4464-90f3-45025c2cb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1A253C-4DAC-4514-A1B3-0AEA16CABF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189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Raman, Gaythri (LNG-KUL)</cp:lastModifiedBy>
  <cp:revision>16</cp:revision>
  <dcterms:created xsi:type="dcterms:W3CDTF">2020-09-04T01:42:26Z</dcterms:created>
  <dcterms:modified xsi:type="dcterms:W3CDTF">2020-09-25T00:27:45Z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0x010100298237D253EF0F42AA62F72DF5A66A9F</vt:lpwstr>
  </property>
</Properties>
</file>