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57" r:id="rId4"/>
    <p:sldId id="261" r:id="rId5"/>
    <p:sldId id="260" r:id="rId6"/>
    <p:sldId id="259" r:id="rId7"/>
    <p:sldId id="268" r:id="rId8"/>
    <p:sldId id="262" r:id="rId9"/>
    <p:sldId id="263" r:id="rId10"/>
    <p:sldId id="267"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75796"/>
  </p:normalViewPr>
  <p:slideViewPr>
    <p:cSldViewPr snapToGrid="0" snapToObjects="1" showGuides="1">
      <p:cViewPr varScale="1">
        <p:scale>
          <a:sx n="83" d="100"/>
          <a:sy n="83" d="100"/>
        </p:scale>
        <p:origin x="381" y="5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D7D4D-3079-984A-A182-0661AAFD9897}" type="datetimeFigureOut">
              <a:rPr lang="en-US" smtClean="0"/>
              <a:t>9/24/2020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12B9F-6A74-3347-9A2C-65E2BAF2A031}" type="slidenum">
              <a:rPr lang="en-US" smtClean="0"/>
              <a:t>‹#›</a:t>
            </a:fld>
            <a:endParaRPr lang="en-US"/>
          </a:p>
        </p:txBody>
      </p:sp>
    </p:spTree>
    <p:extLst>
      <p:ext uri="{BB962C8B-B14F-4D97-AF65-F5344CB8AC3E}">
        <p14:creationId xmlns:p14="http://schemas.microsoft.com/office/powerpoint/2010/main" val="298259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 Welcome and introducing the presentation  (2 minutes)</a:t>
            </a:r>
          </a:p>
        </p:txBody>
      </p:sp>
      <p:sp>
        <p:nvSpPr>
          <p:cNvPr id="4" name="Slide Number Placeholder 3"/>
          <p:cNvSpPr>
            <a:spLocks noGrp="1"/>
          </p:cNvSpPr>
          <p:nvPr>
            <p:ph type="sldNum" sz="quarter" idx="5"/>
          </p:nvPr>
        </p:nvSpPr>
        <p:spPr/>
        <p:txBody>
          <a:bodyPr/>
          <a:lstStyle/>
          <a:p>
            <a:fld id="{6C112B9F-6A74-3347-9A2C-65E2BAF2A031}" type="slidenum">
              <a:rPr lang="en-US" smtClean="0"/>
              <a:t>1</a:t>
            </a:fld>
            <a:endParaRPr lang="en-US"/>
          </a:p>
        </p:txBody>
      </p:sp>
    </p:spTree>
    <p:extLst>
      <p:ext uri="{BB962C8B-B14F-4D97-AF65-F5344CB8AC3E}">
        <p14:creationId xmlns:p14="http://schemas.microsoft.com/office/powerpoint/2010/main" val="3001745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- 10 minutes</a:t>
            </a:r>
          </a:p>
        </p:txBody>
      </p:sp>
      <p:sp>
        <p:nvSpPr>
          <p:cNvPr id="4" name="Slide Number Placeholder 3"/>
          <p:cNvSpPr>
            <a:spLocks noGrp="1"/>
          </p:cNvSpPr>
          <p:nvPr>
            <p:ph type="sldNum" sz="quarter" idx="5"/>
          </p:nvPr>
        </p:nvSpPr>
        <p:spPr/>
        <p:txBody>
          <a:bodyPr/>
          <a:lstStyle/>
          <a:p>
            <a:fld id="{6C112B9F-6A74-3347-9A2C-65E2BAF2A031}" type="slidenum">
              <a:rPr lang="en-US" smtClean="0"/>
              <a:t>10</a:t>
            </a:fld>
            <a:endParaRPr lang="en-US"/>
          </a:p>
        </p:txBody>
      </p:sp>
    </p:spTree>
    <p:extLst>
      <p:ext uri="{BB962C8B-B14F-4D97-AF65-F5344CB8AC3E}">
        <p14:creationId xmlns:p14="http://schemas.microsoft.com/office/powerpoint/2010/main" val="2583096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 &amp; Chris 5 minutes </a:t>
            </a:r>
          </a:p>
        </p:txBody>
      </p:sp>
      <p:sp>
        <p:nvSpPr>
          <p:cNvPr id="4" name="Slide Number Placeholder 3"/>
          <p:cNvSpPr>
            <a:spLocks noGrp="1"/>
          </p:cNvSpPr>
          <p:nvPr>
            <p:ph type="sldNum" sz="quarter" idx="5"/>
          </p:nvPr>
        </p:nvSpPr>
        <p:spPr/>
        <p:txBody>
          <a:bodyPr/>
          <a:lstStyle/>
          <a:p>
            <a:fld id="{6C112B9F-6A74-3347-9A2C-65E2BAF2A031}" type="slidenum">
              <a:rPr lang="en-US" smtClean="0"/>
              <a:t>11</a:t>
            </a:fld>
            <a:endParaRPr lang="en-US"/>
          </a:p>
        </p:txBody>
      </p:sp>
    </p:spTree>
    <p:extLst>
      <p:ext uri="{BB962C8B-B14F-4D97-AF65-F5344CB8AC3E}">
        <p14:creationId xmlns:p14="http://schemas.microsoft.com/office/powerpoint/2010/main" val="928331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 Welcome and introducing the presentation </a:t>
            </a:r>
          </a:p>
        </p:txBody>
      </p:sp>
      <p:sp>
        <p:nvSpPr>
          <p:cNvPr id="4" name="Slide Number Placeholder 3"/>
          <p:cNvSpPr>
            <a:spLocks noGrp="1"/>
          </p:cNvSpPr>
          <p:nvPr>
            <p:ph type="sldNum" sz="quarter" idx="5"/>
          </p:nvPr>
        </p:nvSpPr>
        <p:spPr/>
        <p:txBody>
          <a:bodyPr/>
          <a:lstStyle/>
          <a:p>
            <a:fld id="{6C112B9F-6A74-3347-9A2C-65E2BAF2A031}" type="slidenum">
              <a:rPr lang="en-US" smtClean="0"/>
              <a:t>12</a:t>
            </a:fld>
            <a:endParaRPr lang="en-US"/>
          </a:p>
        </p:txBody>
      </p:sp>
    </p:spTree>
    <p:extLst>
      <p:ext uri="{BB962C8B-B14F-4D97-AF65-F5344CB8AC3E}">
        <p14:creationId xmlns:p14="http://schemas.microsoft.com/office/powerpoint/2010/main" val="184849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 – 5 minutes </a:t>
            </a:r>
          </a:p>
          <a:p>
            <a:r>
              <a:rPr lang="en-US" dirty="0"/>
              <a:t>2 minutes introduce the </a:t>
            </a:r>
            <a:r>
              <a:rPr lang="en-US" dirty="0" err="1"/>
              <a:t>activty</a:t>
            </a:r>
            <a:r>
              <a:rPr lang="en-US" dirty="0"/>
              <a:t> </a:t>
            </a:r>
          </a:p>
          <a:p>
            <a:r>
              <a:rPr lang="en-US" dirty="0"/>
              <a:t>1 minute back to whole group</a:t>
            </a:r>
          </a:p>
        </p:txBody>
      </p:sp>
      <p:sp>
        <p:nvSpPr>
          <p:cNvPr id="4" name="Slide Number Placeholder 3"/>
          <p:cNvSpPr>
            <a:spLocks noGrp="1"/>
          </p:cNvSpPr>
          <p:nvPr>
            <p:ph type="sldNum" sz="quarter" idx="5"/>
          </p:nvPr>
        </p:nvSpPr>
        <p:spPr/>
        <p:txBody>
          <a:bodyPr/>
          <a:lstStyle/>
          <a:p>
            <a:fld id="{6C112B9F-6A74-3347-9A2C-65E2BAF2A031}" type="slidenum">
              <a:rPr lang="en-US" smtClean="0"/>
              <a:t>2</a:t>
            </a:fld>
            <a:endParaRPr lang="en-US"/>
          </a:p>
        </p:txBody>
      </p:sp>
    </p:spTree>
    <p:extLst>
      <p:ext uri="{BB962C8B-B14F-4D97-AF65-F5344CB8AC3E}">
        <p14:creationId xmlns:p14="http://schemas.microsoft.com/office/powerpoint/2010/main" val="62168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 (5 minutes)</a:t>
            </a:r>
          </a:p>
        </p:txBody>
      </p:sp>
      <p:sp>
        <p:nvSpPr>
          <p:cNvPr id="4" name="Slide Number Placeholder 3"/>
          <p:cNvSpPr>
            <a:spLocks noGrp="1"/>
          </p:cNvSpPr>
          <p:nvPr>
            <p:ph type="sldNum" sz="quarter" idx="5"/>
          </p:nvPr>
        </p:nvSpPr>
        <p:spPr/>
        <p:txBody>
          <a:bodyPr/>
          <a:lstStyle/>
          <a:p>
            <a:fld id="{6C112B9F-6A74-3347-9A2C-65E2BAF2A031}" type="slidenum">
              <a:rPr lang="en-US" smtClean="0"/>
              <a:t>3</a:t>
            </a:fld>
            <a:endParaRPr lang="en-US"/>
          </a:p>
        </p:txBody>
      </p:sp>
    </p:spTree>
    <p:extLst>
      <p:ext uri="{BB962C8B-B14F-4D97-AF65-F5344CB8AC3E}">
        <p14:creationId xmlns:p14="http://schemas.microsoft.com/office/powerpoint/2010/main" val="90664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(5 minutes)</a:t>
            </a:r>
          </a:p>
          <a:p>
            <a:endParaRPr lang="en-US" dirty="0"/>
          </a:p>
          <a:p>
            <a:r>
              <a:rPr lang="en-US" dirty="0"/>
              <a:t>- Some surveys are very broad, and ask about any and all kinds of needs. Others are narrow, and limit themselves to learning more about one or two. Both kinds of surveys are common and helpful. Which to choose depends on what you want to find out.</a:t>
            </a:r>
          </a:p>
        </p:txBody>
      </p:sp>
      <p:sp>
        <p:nvSpPr>
          <p:cNvPr id="4" name="Slide Number Placeholder 3"/>
          <p:cNvSpPr>
            <a:spLocks noGrp="1"/>
          </p:cNvSpPr>
          <p:nvPr>
            <p:ph type="sldNum" sz="quarter" idx="5"/>
          </p:nvPr>
        </p:nvSpPr>
        <p:spPr/>
        <p:txBody>
          <a:bodyPr/>
          <a:lstStyle/>
          <a:p>
            <a:fld id="{6C112B9F-6A74-3347-9A2C-65E2BAF2A031}" type="slidenum">
              <a:rPr lang="en-US" smtClean="0"/>
              <a:t>4</a:t>
            </a:fld>
            <a:endParaRPr lang="en-US"/>
          </a:p>
        </p:txBody>
      </p:sp>
    </p:spTree>
    <p:extLst>
      <p:ext uri="{BB962C8B-B14F-4D97-AF65-F5344CB8AC3E}">
        <p14:creationId xmlns:p14="http://schemas.microsoft.com/office/powerpoint/2010/main" val="2387295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(5 minutes)</a:t>
            </a:r>
          </a:p>
        </p:txBody>
      </p:sp>
      <p:sp>
        <p:nvSpPr>
          <p:cNvPr id="4" name="Slide Number Placeholder 3"/>
          <p:cNvSpPr>
            <a:spLocks noGrp="1"/>
          </p:cNvSpPr>
          <p:nvPr>
            <p:ph type="sldNum" sz="quarter" idx="5"/>
          </p:nvPr>
        </p:nvSpPr>
        <p:spPr/>
        <p:txBody>
          <a:bodyPr/>
          <a:lstStyle/>
          <a:p>
            <a:fld id="{6C112B9F-6A74-3347-9A2C-65E2BAF2A031}" type="slidenum">
              <a:rPr lang="en-US" smtClean="0"/>
              <a:t>5</a:t>
            </a:fld>
            <a:endParaRPr lang="en-US"/>
          </a:p>
        </p:txBody>
      </p:sp>
    </p:spTree>
    <p:extLst>
      <p:ext uri="{BB962C8B-B14F-4D97-AF65-F5344CB8AC3E}">
        <p14:creationId xmlns:p14="http://schemas.microsoft.com/office/powerpoint/2010/main" val="3855634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(5 minutes)</a:t>
            </a:r>
          </a:p>
        </p:txBody>
      </p:sp>
      <p:sp>
        <p:nvSpPr>
          <p:cNvPr id="4" name="Slide Number Placeholder 3"/>
          <p:cNvSpPr>
            <a:spLocks noGrp="1"/>
          </p:cNvSpPr>
          <p:nvPr>
            <p:ph type="sldNum" sz="quarter" idx="5"/>
          </p:nvPr>
        </p:nvSpPr>
        <p:spPr/>
        <p:txBody>
          <a:bodyPr/>
          <a:lstStyle/>
          <a:p>
            <a:fld id="{6C112B9F-6A74-3347-9A2C-65E2BAF2A031}" type="slidenum">
              <a:rPr lang="en-US" smtClean="0"/>
              <a:t>6</a:t>
            </a:fld>
            <a:endParaRPr lang="en-US"/>
          </a:p>
        </p:txBody>
      </p:sp>
    </p:spTree>
    <p:extLst>
      <p:ext uri="{BB962C8B-B14F-4D97-AF65-F5344CB8AC3E}">
        <p14:creationId xmlns:p14="http://schemas.microsoft.com/office/powerpoint/2010/main" val="241439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 5 minutes</a:t>
            </a:r>
          </a:p>
        </p:txBody>
      </p:sp>
      <p:sp>
        <p:nvSpPr>
          <p:cNvPr id="4" name="Slide Number Placeholder 3"/>
          <p:cNvSpPr>
            <a:spLocks noGrp="1"/>
          </p:cNvSpPr>
          <p:nvPr>
            <p:ph type="sldNum" sz="quarter" idx="5"/>
          </p:nvPr>
        </p:nvSpPr>
        <p:spPr/>
        <p:txBody>
          <a:bodyPr/>
          <a:lstStyle/>
          <a:p>
            <a:fld id="{6C112B9F-6A74-3347-9A2C-65E2BAF2A031}" type="slidenum">
              <a:rPr lang="en-US" smtClean="0"/>
              <a:t>7</a:t>
            </a:fld>
            <a:endParaRPr lang="en-US"/>
          </a:p>
        </p:txBody>
      </p:sp>
    </p:spTree>
    <p:extLst>
      <p:ext uri="{BB962C8B-B14F-4D97-AF65-F5344CB8AC3E}">
        <p14:creationId xmlns:p14="http://schemas.microsoft.com/office/powerpoint/2010/main" val="393436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 (25 minutes)</a:t>
            </a:r>
          </a:p>
          <a:p>
            <a:r>
              <a:rPr lang="en-US" dirty="0"/>
              <a:t>2 minutes explain the activity + provide a scenario </a:t>
            </a:r>
          </a:p>
          <a:p>
            <a:r>
              <a:rPr lang="en-US" dirty="0"/>
              <a:t>15  minutes breakout room collaborative activity</a:t>
            </a:r>
          </a:p>
          <a:p>
            <a:r>
              <a:rPr lang="en-US" dirty="0"/>
              <a:t>10 minute share and reflection</a:t>
            </a:r>
          </a:p>
          <a:p>
            <a:endParaRPr lang="en-US" dirty="0"/>
          </a:p>
        </p:txBody>
      </p:sp>
      <p:sp>
        <p:nvSpPr>
          <p:cNvPr id="4" name="Slide Number Placeholder 3"/>
          <p:cNvSpPr>
            <a:spLocks noGrp="1"/>
          </p:cNvSpPr>
          <p:nvPr>
            <p:ph type="sldNum" sz="quarter" idx="5"/>
          </p:nvPr>
        </p:nvSpPr>
        <p:spPr/>
        <p:txBody>
          <a:bodyPr/>
          <a:lstStyle/>
          <a:p>
            <a:fld id="{6C112B9F-6A74-3347-9A2C-65E2BAF2A031}" type="slidenum">
              <a:rPr lang="en-US" smtClean="0"/>
              <a:t>8</a:t>
            </a:fld>
            <a:endParaRPr lang="en-US"/>
          </a:p>
        </p:txBody>
      </p:sp>
    </p:spTree>
    <p:extLst>
      <p:ext uri="{BB962C8B-B14F-4D97-AF65-F5344CB8AC3E}">
        <p14:creationId xmlns:p14="http://schemas.microsoft.com/office/powerpoint/2010/main" val="1276310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 – (10 minutes) –share the BABSEACLE survey and some of the questions plus why using Google forms is a good idea for tabulation </a:t>
            </a:r>
          </a:p>
          <a:p>
            <a:endParaRPr lang="en-US" dirty="0"/>
          </a:p>
        </p:txBody>
      </p:sp>
      <p:sp>
        <p:nvSpPr>
          <p:cNvPr id="4" name="Slide Number Placeholder 3"/>
          <p:cNvSpPr>
            <a:spLocks noGrp="1"/>
          </p:cNvSpPr>
          <p:nvPr>
            <p:ph type="sldNum" sz="quarter" idx="5"/>
          </p:nvPr>
        </p:nvSpPr>
        <p:spPr/>
        <p:txBody>
          <a:bodyPr/>
          <a:lstStyle/>
          <a:p>
            <a:fld id="{6C112B9F-6A74-3347-9A2C-65E2BAF2A031}" type="slidenum">
              <a:rPr lang="en-US" smtClean="0"/>
              <a:t>9</a:t>
            </a:fld>
            <a:endParaRPr lang="en-US"/>
          </a:p>
        </p:txBody>
      </p:sp>
    </p:spTree>
    <p:extLst>
      <p:ext uri="{BB962C8B-B14F-4D97-AF65-F5344CB8AC3E}">
        <p14:creationId xmlns:p14="http://schemas.microsoft.com/office/powerpoint/2010/main" val="363746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AAE7-7474-7F46-B989-619976184A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26FCD1-27F4-6C4F-BF53-36DD675AE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349071-15E9-1145-95EC-C31C730B95C4}"/>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5" name="Footer Placeholder 4">
            <a:extLst>
              <a:ext uri="{FF2B5EF4-FFF2-40B4-BE49-F238E27FC236}">
                <a16:creationId xmlns:a16="http://schemas.microsoft.com/office/drawing/2014/main" id="{4F2363F9-07A4-9F40-AFBD-2B6B07BA8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F77A2-5B15-3E42-AE27-E58DEEFA78E9}"/>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3907081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2B01A-A995-5046-8331-8DE7A682C4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E126F8-4F39-8345-BF2C-AE46B4CFCEA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C16BA-454E-464A-8476-DC9EBE041823}"/>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5" name="Footer Placeholder 4">
            <a:extLst>
              <a:ext uri="{FF2B5EF4-FFF2-40B4-BE49-F238E27FC236}">
                <a16:creationId xmlns:a16="http://schemas.microsoft.com/office/drawing/2014/main" id="{321BCB0B-EA50-784D-82BA-7AB4A81322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34F1F-7713-1E4D-A2A2-0DC7E5BD8CC4}"/>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208345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D12926-A748-384A-A20C-A0E08806BE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887B39-EBB0-564A-8FEC-9FB8B30847A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78532A-A783-6A4B-8FB9-C56F85BC0AE3}"/>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5" name="Footer Placeholder 4">
            <a:extLst>
              <a:ext uri="{FF2B5EF4-FFF2-40B4-BE49-F238E27FC236}">
                <a16:creationId xmlns:a16="http://schemas.microsoft.com/office/drawing/2014/main" id="{3C0600D8-782A-B247-907D-411557840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265ED-E751-0844-A6A4-59CB4FAFFB1F}"/>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146213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37F0-E383-CB4B-A3CB-241C7EBD1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C19B8F-1E57-5B41-AF0F-8AF4B255A8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6FE76C-BF8A-864B-9ECE-9C1A3A7E41C2}"/>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5" name="Footer Placeholder 4">
            <a:extLst>
              <a:ext uri="{FF2B5EF4-FFF2-40B4-BE49-F238E27FC236}">
                <a16:creationId xmlns:a16="http://schemas.microsoft.com/office/drawing/2014/main" id="{BEA15844-9FED-2D45-A668-D05B5A8A4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BEA6E7-279D-7743-BE2F-8AAE4E3287F8}"/>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3010345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C9FF-E2A9-144D-9DE7-578D426D89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E60A13-9155-BD4A-95EB-7DD2816D97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EE62CA-3EBC-E14C-B4FD-57692ED3F963}"/>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5" name="Footer Placeholder 4">
            <a:extLst>
              <a:ext uri="{FF2B5EF4-FFF2-40B4-BE49-F238E27FC236}">
                <a16:creationId xmlns:a16="http://schemas.microsoft.com/office/drawing/2014/main" id="{7892CF82-CFDE-3846-AE88-310DFA49AC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87D48-D981-B440-A41F-9EEB8729423C}"/>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15648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5489-D000-B14B-938D-00141442C4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F48BA3-53EA-804D-92D1-00569F5AFA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44A132-149B-D649-9803-835CD219F57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0A3F61-4E61-2742-9A4E-46DAF5A0BA17}"/>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6" name="Footer Placeholder 5">
            <a:extLst>
              <a:ext uri="{FF2B5EF4-FFF2-40B4-BE49-F238E27FC236}">
                <a16:creationId xmlns:a16="http://schemas.microsoft.com/office/drawing/2014/main" id="{6FB30D84-309E-B84C-92C2-A9E7821D69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9034BB-6FD5-0043-B956-48F0FC4AB91E}"/>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72231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27E5-02FC-524E-92CD-281151142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03288F-C506-8140-A1B4-9AC21E4A0B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6F5446-45DF-9B4D-A98B-9309E56783F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C6A2C4-2069-8F4B-9B83-A47D0D56B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C9CC05-29B1-734F-9BED-63A780289D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24A91-AD90-794D-8DAE-BEA78D389F80}"/>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8" name="Footer Placeholder 7">
            <a:extLst>
              <a:ext uri="{FF2B5EF4-FFF2-40B4-BE49-F238E27FC236}">
                <a16:creationId xmlns:a16="http://schemas.microsoft.com/office/drawing/2014/main" id="{D2A8EF7F-2AC5-9B4F-8165-A7E70CFCF9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958472-F73E-4044-B66C-24F7593CB134}"/>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2429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4BD8-346B-C845-99CA-8C6D095D0D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B11C52-9D8B-2743-957A-9D89B949FF64}"/>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4" name="Footer Placeholder 3">
            <a:extLst>
              <a:ext uri="{FF2B5EF4-FFF2-40B4-BE49-F238E27FC236}">
                <a16:creationId xmlns:a16="http://schemas.microsoft.com/office/drawing/2014/main" id="{4623AD83-92FD-3F4D-BD6E-38A469FA32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695359-4BE1-1B48-ABCB-0FECDD442F90}"/>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3405494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861467-3735-6A42-A522-80B484BBF23A}"/>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3" name="Footer Placeholder 2">
            <a:extLst>
              <a:ext uri="{FF2B5EF4-FFF2-40B4-BE49-F238E27FC236}">
                <a16:creationId xmlns:a16="http://schemas.microsoft.com/office/drawing/2014/main" id="{D3E72445-CCE8-0843-8C5A-113FD7B5E0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49037-9133-D843-A8EE-F19BEB362414}"/>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265737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4331C-031F-2049-80A6-7EE8967AF4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8C46F-AE10-5742-9485-B1C94EB9B9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44B862-4E3C-9D49-A2F3-4FA4BC2A6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5525C4-C9A1-EF41-9939-701B5F962F14}"/>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6" name="Footer Placeholder 5">
            <a:extLst>
              <a:ext uri="{FF2B5EF4-FFF2-40B4-BE49-F238E27FC236}">
                <a16:creationId xmlns:a16="http://schemas.microsoft.com/office/drawing/2014/main" id="{7C05230C-15FA-F24D-AC4C-6F211894A5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8204C-1141-8046-B87D-D73F733AE2B2}"/>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2668100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5F3C-7200-D34F-82F7-C0638B93A0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2245C8-8B87-614D-9A1B-A994909F5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20A42D-3984-D64D-8CC5-3D61B3784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3EB28F-03E9-1846-A874-F2DB853DB7DE}"/>
              </a:ext>
            </a:extLst>
          </p:cNvPr>
          <p:cNvSpPr>
            <a:spLocks noGrp="1"/>
          </p:cNvSpPr>
          <p:nvPr>
            <p:ph type="dt" sz="half" idx="10"/>
          </p:nvPr>
        </p:nvSpPr>
        <p:spPr/>
        <p:txBody>
          <a:bodyPr/>
          <a:lstStyle/>
          <a:p>
            <a:fld id="{BA4CF5C2-92AE-5D49-B541-6E7C3B6DEFF1}" type="datetimeFigureOut">
              <a:rPr lang="en-US" smtClean="0"/>
              <a:t>9/24/2020</a:t>
            </a:fld>
            <a:endParaRPr lang="en-US"/>
          </a:p>
        </p:txBody>
      </p:sp>
      <p:sp>
        <p:nvSpPr>
          <p:cNvPr id="6" name="Footer Placeholder 5">
            <a:extLst>
              <a:ext uri="{FF2B5EF4-FFF2-40B4-BE49-F238E27FC236}">
                <a16:creationId xmlns:a16="http://schemas.microsoft.com/office/drawing/2014/main" id="{59E81C25-3898-3A4F-ACEB-273FA51F4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8A738-E35B-D942-AF7F-2C84132DCE7A}"/>
              </a:ext>
            </a:extLst>
          </p:cNvPr>
          <p:cNvSpPr>
            <a:spLocks noGrp="1"/>
          </p:cNvSpPr>
          <p:nvPr>
            <p:ph type="sldNum" sz="quarter" idx="12"/>
          </p:nvPr>
        </p:nvSpPr>
        <p:spPr/>
        <p:txBody>
          <a:bodyPr/>
          <a:lstStyle/>
          <a:p>
            <a:fld id="{ED0925D8-1B57-9246-9E49-94E184FCDD8E}" type="slidenum">
              <a:rPr lang="en-US" smtClean="0"/>
              <a:t>‹#›</a:t>
            </a:fld>
            <a:endParaRPr lang="en-US"/>
          </a:p>
        </p:txBody>
      </p:sp>
    </p:spTree>
    <p:extLst>
      <p:ext uri="{BB962C8B-B14F-4D97-AF65-F5344CB8AC3E}">
        <p14:creationId xmlns:p14="http://schemas.microsoft.com/office/powerpoint/2010/main" val="332188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438158-E987-F241-BA3F-0357F7F5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72F6B6-ED89-2D4D-B83F-C113A97AA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9BCA4-A68F-2F40-9B1E-D33BE7A1DC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CF5C2-92AE-5D49-B541-6E7C3B6DEFF1}" type="datetimeFigureOut">
              <a:rPr lang="en-US" smtClean="0"/>
              <a:t>9/24/2020</a:t>
            </a:fld>
            <a:endParaRPr lang="en-US"/>
          </a:p>
        </p:txBody>
      </p:sp>
      <p:sp>
        <p:nvSpPr>
          <p:cNvPr id="5" name="Footer Placeholder 4">
            <a:extLst>
              <a:ext uri="{FF2B5EF4-FFF2-40B4-BE49-F238E27FC236}">
                <a16:creationId xmlns:a16="http://schemas.microsoft.com/office/drawing/2014/main" id="{AC5BB040-4939-1F41-840A-DBB27AC6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C1F345-167A-E848-B002-E37956EDED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925D8-1B57-9246-9E49-94E184FCDD8E}" type="slidenum">
              <a:rPr lang="en-US" smtClean="0"/>
              <a:t>‹#›</a:t>
            </a:fld>
            <a:endParaRPr lang="en-US"/>
          </a:p>
        </p:txBody>
      </p:sp>
    </p:spTree>
    <p:extLst>
      <p:ext uri="{BB962C8B-B14F-4D97-AF65-F5344CB8AC3E}">
        <p14:creationId xmlns:p14="http://schemas.microsoft.com/office/powerpoint/2010/main" val="83327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viphaphanh@babseacle.org" TargetMode="External"/><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mailto:c.s.walsh@babseacl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forms/d/1QlJwMJhhAa3m-8MpXP0PKYh6bWLo8kWiHHJDxt_vxt8/edi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778A-6567-1F4A-B9F4-2C5F6B3B7C08}"/>
              </a:ext>
            </a:extLst>
          </p:cNvPr>
          <p:cNvSpPr>
            <a:spLocks noGrp="1"/>
          </p:cNvSpPr>
          <p:nvPr>
            <p:ph type="ctrTitle"/>
          </p:nvPr>
        </p:nvSpPr>
        <p:spPr>
          <a:xfrm>
            <a:off x="500743" y="2235200"/>
            <a:ext cx="10968446" cy="2387600"/>
          </a:xfrm>
        </p:spPr>
        <p:txBody>
          <a:bodyPr>
            <a:normAutofit/>
          </a:bodyPr>
          <a:lstStyle/>
          <a:p>
            <a:pPr algn="l"/>
            <a:r>
              <a:rPr lang="en-US" sz="4400" b="1" dirty="0">
                <a:solidFill>
                  <a:schemeClr val="accent1">
                    <a:lumMod val="75000"/>
                  </a:schemeClr>
                </a:solidFill>
              </a:rPr>
              <a:t>How to set up a community legal needs survey</a:t>
            </a:r>
          </a:p>
        </p:txBody>
      </p:sp>
      <p:sp>
        <p:nvSpPr>
          <p:cNvPr id="3" name="Subtitle 2">
            <a:extLst>
              <a:ext uri="{FF2B5EF4-FFF2-40B4-BE49-F238E27FC236}">
                <a16:creationId xmlns:a16="http://schemas.microsoft.com/office/drawing/2014/main" id="{E8E12624-2DE3-0744-9249-7FD899184203}"/>
              </a:ext>
            </a:extLst>
          </p:cNvPr>
          <p:cNvSpPr>
            <a:spLocks noGrp="1"/>
          </p:cNvSpPr>
          <p:nvPr>
            <p:ph type="subTitle" idx="1"/>
          </p:nvPr>
        </p:nvSpPr>
        <p:spPr>
          <a:xfrm>
            <a:off x="674914" y="4622800"/>
            <a:ext cx="9144000" cy="1889034"/>
          </a:xfrm>
        </p:spPr>
        <p:txBody>
          <a:bodyPr>
            <a:normAutofit/>
          </a:bodyPr>
          <a:lstStyle/>
          <a:p>
            <a:pPr algn="l"/>
            <a:r>
              <a:rPr lang="en-US" dirty="0"/>
              <a:t>Vi </a:t>
            </a:r>
            <a:r>
              <a:rPr lang="en-US" dirty="0" err="1"/>
              <a:t>Sengchanh</a:t>
            </a:r>
            <a:r>
              <a:rPr lang="en-US" dirty="0"/>
              <a:t> </a:t>
            </a:r>
            <a:r>
              <a:rPr lang="en-US" b="1" dirty="0"/>
              <a:t>BABSEACLE </a:t>
            </a:r>
            <a:r>
              <a:rPr lang="en-US" dirty="0"/>
              <a:t>| Laos</a:t>
            </a:r>
          </a:p>
          <a:p>
            <a:pPr algn="l"/>
            <a:r>
              <a:rPr lang="en-US" dirty="0"/>
              <a:t>Chris Walsh </a:t>
            </a:r>
            <a:r>
              <a:rPr lang="en-US" b="1" dirty="0"/>
              <a:t>BABSEACLE</a:t>
            </a:r>
            <a:r>
              <a:rPr lang="en-US" dirty="0"/>
              <a:t> | Australia </a:t>
            </a:r>
          </a:p>
          <a:p>
            <a:pPr algn="l"/>
            <a:endParaRPr lang="en-US" dirty="0"/>
          </a:p>
          <a:p>
            <a:pPr algn="l"/>
            <a:r>
              <a:rPr lang="en-US" b="1" dirty="0"/>
              <a:t>27 September 2020 10:00 – 11:30 (GMT + 7)</a:t>
            </a:r>
          </a:p>
        </p:txBody>
      </p:sp>
      <p:pic>
        <p:nvPicPr>
          <p:cNvPr id="5" name="Picture 4">
            <a:extLst>
              <a:ext uri="{FF2B5EF4-FFF2-40B4-BE49-F238E27FC236}">
                <a16:creationId xmlns:a16="http://schemas.microsoft.com/office/drawing/2014/main" id="{579AE194-EECC-2641-8B1D-F0C83E83C2AE}"/>
              </a:ext>
            </a:extLst>
          </p:cNvPr>
          <p:cNvPicPr>
            <a:picLocks noChangeAspect="1"/>
          </p:cNvPicPr>
          <p:nvPr/>
        </p:nvPicPr>
        <p:blipFill>
          <a:blip r:embed="rId3"/>
          <a:stretch>
            <a:fillRect/>
          </a:stretch>
        </p:blipFill>
        <p:spPr>
          <a:xfrm>
            <a:off x="1898467" y="1739537"/>
            <a:ext cx="1689463" cy="1689463"/>
          </a:xfrm>
          <a:prstGeom prst="rect">
            <a:avLst/>
          </a:prstGeom>
        </p:spPr>
      </p:pic>
      <p:pic>
        <p:nvPicPr>
          <p:cNvPr id="7" name="Picture 6">
            <a:extLst>
              <a:ext uri="{FF2B5EF4-FFF2-40B4-BE49-F238E27FC236}">
                <a16:creationId xmlns:a16="http://schemas.microsoft.com/office/drawing/2014/main" id="{C206E2C3-9382-344B-8C80-750040AF640B}"/>
              </a:ext>
            </a:extLst>
          </p:cNvPr>
          <p:cNvPicPr>
            <a:picLocks noChangeAspect="1"/>
          </p:cNvPicPr>
          <p:nvPr/>
        </p:nvPicPr>
        <p:blipFill>
          <a:blip r:embed="rId4"/>
          <a:stretch>
            <a:fillRect/>
          </a:stretch>
        </p:blipFill>
        <p:spPr>
          <a:xfrm>
            <a:off x="143691" y="346166"/>
            <a:ext cx="5199017" cy="963984"/>
          </a:xfrm>
          <a:prstGeom prst="rect">
            <a:avLst/>
          </a:prstGeom>
        </p:spPr>
      </p:pic>
      <p:pic>
        <p:nvPicPr>
          <p:cNvPr id="10" name="Picture 9">
            <a:extLst>
              <a:ext uri="{FF2B5EF4-FFF2-40B4-BE49-F238E27FC236}">
                <a16:creationId xmlns:a16="http://schemas.microsoft.com/office/drawing/2014/main" id="{795CFE7B-238D-AA4A-8E1E-6994B79CF77C}"/>
              </a:ext>
            </a:extLst>
          </p:cNvPr>
          <p:cNvPicPr>
            <a:picLocks noChangeAspect="1"/>
          </p:cNvPicPr>
          <p:nvPr/>
        </p:nvPicPr>
        <p:blipFill rotWithShape="1">
          <a:blip r:embed="rId5"/>
          <a:srcRect t="3976"/>
          <a:stretch/>
        </p:blipFill>
        <p:spPr>
          <a:xfrm>
            <a:off x="9298984" y="104466"/>
            <a:ext cx="2775666" cy="3270142"/>
          </a:xfrm>
          <a:prstGeom prst="rect">
            <a:avLst/>
          </a:prstGeom>
        </p:spPr>
      </p:pic>
    </p:spTree>
    <p:extLst>
      <p:ext uri="{BB962C8B-B14F-4D97-AF65-F5344CB8AC3E}">
        <p14:creationId xmlns:p14="http://schemas.microsoft.com/office/powerpoint/2010/main" val="1492288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0BC8-D701-974F-B3CD-7476BFF771CF}"/>
              </a:ext>
            </a:extLst>
          </p:cNvPr>
          <p:cNvSpPr>
            <a:spLocks noGrp="1"/>
          </p:cNvSpPr>
          <p:nvPr>
            <p:ph type="title"/>
          </p:nvPr>
        </p:nvSpPr>
        <p:spPr/>
        <p:txBody>
          <a:bodyPr/>
          <a:lstStyle/>
          <a:p>
            <a:r>
              <a:rPr lang="en-US" b="1" dirty="0">
                <a:solidFill>
                  <a:schemeClr val="accent1">
                    <a:lumMod val="75000"/>
                  </a:schemeClr>
                </a:solidFill>
              </a:rPr>
              <a:t>A step by step approach to carrying out a needs assessment </a:t>
            </a:r>
          </a:p>
        </p:txBody>
      </p:sp>
      <p:sp>
        <p:nvSpPr>
          <p:cNvPr id="3" name="Content Placeholder 2">
            <a:extLst>
              <a:ext uri="{FF2B5EF4-FFF2-40B4-BE49-F238E27FC236}">
                <a16:creationId xmlns:a16="http://schemas.microsoft.com/office/drawing/2014/main" id="{6057FEDD-2A58-D147-B556-28795D71A88C}"/>
              </a:ext>
            </a:extLst>
          </p:cNvPr>
          <p:cNvSpPr>
            <a:spLocks noGrp="1"/>
          </p:cNvSpPr>
          <p:nvPr>
            <p:ph idx="1"/>
          </p:nvPr>
        </p:nvSpPr>
        <p:spPr>
          <a:xfrm>
            <a:off x="419100" y="1690688"/>
            <a:ext cx="11500184" cy="4982828"/>
          </a:xfrm>
        </p:spPr>
        <p:txBody>
          <a:bodyPr>
            <a:normAutofit fontScale="92500" lnSpcReduction="20000"/>
          </a:bodyPr>
          <a:lstStyle/>
          <a:p>
            <a:pPr marL="0" indent="0">
              <a:buNone/>
            </a:pPr>
            <a:r>
              <a:rPr lang="en-US" dirty="0"/>
              <a:t>Questions your organisation needs to answer before designing a needs assessment survey:</a:t>
            </a:r>
          </a:p>
          <a:p>
            <a:pPr marL="514350" indent="-514350">
              <a:buFont typeface="+mj-lt"/>
              <a:buAutoNum type="arabicPeriod"/>
            </a:pPr>
            <a:r>
              <a:rPr lang="en-US" sz="2400" dirty="0"/>
              <a:t>What are our reasons for choosing to do this survey?</a:t>
            </a:r>
          </a:p>
          <a:p>
            <a:pPr marL="514350" indent="-514350">
              <a:buFont typeface="+mj-lt"/>
              <a:buAutoNum type="arabicPeriod"/>
            </a:pPr>
            <a:r>
              <a:rPr lang="en-US" sz="2400" dirty="0"/>
              <a:t>Are we ready to conduct this survey?</a:t>
            </a:r>
          </a:p>
          <a:p>
            <a:pPr marL="514350" indent="-514350">
              <a:buFont typeface="+mj-lt"/>
              <a:buAutoNum type="arabicPeriod"/>
            </a:pPr>
            <a:r>
              <a:rPr lang="en-US" sz="2400" dirty="0"/>
              <a:t>Decide how many people are going to be asked.</a:t>
            </a:r>
          </a:p>
          <a:p>
            <a:pPr marL="514350" indent="-514350">
              <a:buFont typeface="+mj-lt"/>
              <a:buAutoNum type="arabicPeriod"/>
            </a:pPr>
            <a:r>
              <a:rPr lang="en-US" sz="2400" dirty="0"/>
              <a:t>Decide what questions will be asked.</a:t>
            </a:r>
          </a:p>
          <a:p>
            <a:pPr marL="514350" indent="-514350">
              <a:buFont typeface="+mj-lt"/>
              <a:buAutoNum type="arabicPeriod"/>
            </a:pPr>
            <a:r>
              <a:rPr lang="en-US" sz="2400" dirty="0"/>
              <a:t>Decide who or what will ask the questions. (a person or a paper/digital survey).</a:t>
            </a:r>
          </a:p>
          <a:p>
            <a:pPr marL="514350" indent="-514350">
              <a:buFont typeface="+mj-lt"/>
              <a:buAutoNum type="arabicPeriod"/>
            </a:pPr>
            <a:r>
              <a:rPr lang="en-US" sz="2400" dirty="0"/>
              <a:t>Create a draft of the full survey.</a:t>
            </a:r>
          </a:p>
          <a:p>
            <a:pPr marL="514350" indent="-514350">
              <a:buFont typeface="+mj-lt"/>
              <a:buAutoNum type="arabicPeriod"/>
            </a:pPr>
            <a:r>
              <a:rPr lang="en-US" sz="2400" dirty="0"/>
              <a:t>Try out the survey on a test group.</a:t>
            </a:r>
          </a:p>
          <a:p>
            <a:pPr marL="514350" indent="-514350">
              <a:buFont typeface="+mj-lt"/>
              <a:buAutoNum type="arabicPeriod"/>
            </a:pPr>
            <a:r>
              <a:rPr lang="en-US" sz="2400" dirty="0"/>
              <a:t>Revise the survey on the basis of your test group feedback.</a:t>
            </a:r>
          </a:p>
          <a:p>
            <a:pPr marL="514350" indent="-514350">
              <a:buFont typeface="+mj-lt"/>
              <a:buAutoNum type="arabicPeriod"/>
            </a:pPr>
            <a:r>
              <a:rPr lang="en-US" sz="2400" dirty="0"/>
              <a:t>Revise the survey on the basis of your test group feedback. (e.g. Excel or Google Forms)</a:t>
            </a:r>
          </a:p>
          <a:p>
            <a:pPr marL="514350" indent="-514350">
              <a:buFont typeface="+mj-lt"/>
              <a:buAutoNum type="arabicPeriod"/>
            </a:pPr>
            <a:r>
              <a:rPr lang="en-US" sz="2400" dirty="0"/>
              <a:t>Revise the survey on the basis of your test group feedback.</a:t>
            </a:r>
          </a:p>
          <a:p>
            <a:pPr marL="514350" indent="-514350">
              <a:buFont typeface="+mj-lt"/>
              <a:buAutoNum type="arabicPeriod"/>
            </a:pPr>
            <a:r>
              <a:rPr lang="en-US" sz="2400" dirty="0"/>
              <a:t>Plan your intervention, project or education program.</a:t>
            </a:r>
          </a:p>
          <a:p>
            <a:pPr marL="514350" indent="-514350">
              <a:buFont typeface="+mj-lt"/>
              <a:buAutoNum type="arabicPeriod"/>
            </a:pPr>
            <a:endParaRPr lang="en-US" sz="2400" dirty="0"/>
          </a:p>
          <a:p>
            <a:pPr marL="514350" indent="-514350">
              <a:buFont typeface="+mj-lt"/>
              <a:buAutoNum type="arabicPeriod"/>
            </a:pPr>
            <a:endParaRPr lang="en-US" dirty="0"/>
          </a:p>
        </p:txBody>
      </p:sp>
      <p:pic>
        <p:nvPicPr>
          <p:cNvPr id="4" name="Picture 3">
            <a:extLst>
              <a:ext uri="{FF2B5EF4-FFF2-40B4-BE49-F238E27FC236}">
                <a16:creationId xmlns:a16="http://schemas.microsoft.com/office/drawing/2014/main" id="{519DF707-B1FE-F749-97AC-9F0E27C41E42}"/>
              </a:ext>
            </a:extLst>
          </p:cNvPr>
          <p:cNvPicPr>
            <a:picLocks noChangeAspect="1"/>
          </p:cNvPicPr>
          <p:nvPr/>
        </p:nvPicPr>
        <p:blipFill rotWithShape="1">
          <a:blip r:embed="rId3"/>
          <a:srcRect t="3976"/>
          <a:stretch/>
        </p:blipFill>
        <p:spPr>
          <a:xfrm>
            <a:off x="10758815" y="132071"/>
            <a:ext cx="1160469" cy="1367203"/>
          </a:xfrm>
          <a:prstGeom prst="rect">
            <a:avLst/>
          </a:prstGeom>
        </p:spPr>
      </p:pic>
    </p:spTree>
    <p:extLst>
      <p:ext uri="{BB962C8B-B14F-4D97-AF65-F5344CB8AC3E}">
        <p14:creationId xmlns:p14="http://schemas.microsoft.com/office/powerpoint/2010/main" val="795893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6114-DC27-4144-8334-73CD73DCD5E3}"/>
              </a:ext>
            </a:extLst>
          </p:cNvPr>
          <p:cNvSpPr>
            <a:spLocks noGrp="1"/>
          </p:cNvSpPr>
          <p:nvPr>
            <p:ph type="title"/>
          </p:nvPr>
        </p:nvSpPr>
        <p:spPr/>
        <p:txBody>
          <a:bodyPr/>
          <a:lstStyle/>
          <a:p>
            <a:r>
              <a:rPr lang="en-US" b="1" dirty="0">
                <a:solidFill>
                  <a:schemeClr val="accent1">
                    <a:lumMod val="75000"/>
                  </a:schemeClr>
                </a:solidFill>
              </a:rPr>
              <a:t>Q&amp;A</a:t>
            </a:r>
          </a:p>
        </p:txBody>
      </p:sp>
      <p:sp>
        <p:nvSpPr>
          <p:cNvPr id="3" name="Content Placeholder 2">
            <a:extLst>
              <a:ext uri="{FF2B5EF4-FFF2-40B4-BE49-F238E27FC236}">
                <a16:creationId xmlns:a16="http://schemas.microsoft.com/office/drawing/2014/main" id="{9651C75A-02BE-D344-95E2-16E575F099B6}"/>
              </a:ext>
            </a:extLst>
          </p:cNvPr>
          <p:cNvSpPr>
            <a:spLocks noGrp="1"/>
          </p:cNvSpPr>
          <p:nvPr>
            <p:ph idx="1"/>
          </p:nvPr>
        </p:nvSpPr>
        <p:spPr/>
        <p:txBody>
          <a:bodyPr/>
          <a:lstStyle/>
          <a:p>
            <a:r>
              <a:rPr lang="en-US" dirty="0"/>
              <a:t>Ask us anything!</a:t>
            </a:r>
          </a:p>
        </p:txBody>
      </p:sp>
      <p:pic>
        <p:nvPicPr>
          <p:cNvPr id="5" name="Picture 4">
            <a:extLst>
              <a:ext uri="{FF2B5EF4-FFF2-40B4-BE49-F238E27FC236}">
                <a16:creationId xmlns:a16="http://schemas.microsoft.com/office/drawing/2014/main" id="{C1945232-3FC5-6048-A0DA-57000BF34E21}"/>
              </a:ext>
            </a:extLst>
          </p:cNvPr>
          <p:cNvPicPr>
            <a:picLocks noChangeAspect="1"/>
          </p:cNvPicPr>
          <p:nvPr/>
        </p:nvPicPr>
        <p:blipFill>
          <a:blip r:embed="rId3"/>
          <a:stretch>
            <a:fillRect/>
          </a:stretch>
        </p:blipFill>
        <p:spPr>
          <a:xfrm>
            <a:off x="6223333" y="1326481"/>
            <a:ext cx="3951371" cy="3951371"/>
          </a:xfrm>
          <a:prstGeom prst="rect">
            <a:avLst/>
          </a:prstGeom>
        </p:spPr>
      </p:pic>
    </p:spTree>
    <p:extLst>
      <p:ext uri="{BB962C8B-B14F-4D97-AF65-F5344CB8AC3E}">
        <p14:creationId xmlns:p14="http://schemas.microsoft.com/office/powerpoint/2010/main" val="98802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778A-6567-1F4A-B9F4-2C5F6B3B7C08}"/>
              </a:ext>
            </a:extLst>
          </p:cNvPr>
          <p:cNvSpPr>
            <a:spLocks noGrp="1"/>
          </p:cNvSpPr>
          <p:nvPr>
            <p:ph type="ctrTitle"/>
          </p:nvPr>
        </p:nvSpPr>
        <p:spPr>
          <a:xfrm>
            <a:off x="500743" y="2235200"/>
            <a:ext cx="10968446" cy="2387600"/>
          </a:xfrm>
        </p:spPr>
        <p:txBody>
          <a:bodyPr>
            <a:normAutofit/>
          </a:bodyPr>
          <a:lstStyle/>
          <a:p>
            <a:pPr algn="l"/>
            <a:r>
              <a:rPr lang="en-US" sz="4400" b="1" dirty="0">
                <a:solidFill>
                  <a:schemeClr val="accent1">
                    <a:lumMod val="75000"/>
                  </a:schemeClr>
                </a:solidFill>
              </a:rPr>
              <a:t>Thank you!</a:t>
            </a:r>
          </a:p>
        </p:txBody>
      </p:sp>
      <p:sp>
        <p:nvSpPr>
          <p:cNvPr id="3" name="Subtitle 2">
            <a:extLst>
              <a:ext uri="{FF2B5EF4-FFF2-40B4-BE49-F238E27FC236}">
                <a16:creationId xmlns:a16="http://schemas.microsoft.com/office/drawing/2014/main" id="{E8E12624-2DE3-0744-9249-7FD899184203}"/>
              </a:ext>
            </a:extLst>
          </p:cNvPr>
          <p:cNvSpPr>
            <a:spLocks noGrp="1"/>
          </p:cNvSpPr>
          <p:nvPr>
            <p:ph type="subTitle" idx="1"/>
          </p:nvPr>
        </p:nvSpPr>
        <p:spPr>
          <a:xfrm>
            <a:off x="674914" y="4622800"/>
            <a:ext cx="9144000" cy="1889034"/>
          </a:xfrm>
        </p:spPr>
        <p:txBody>
          <a:bodyPr>
            <a:normAutofit/>
          </a:bodyPr>
          <a:lstStyle/>
          <a:p>
            <a:pPr algn="l"/>
            <a:r>
              <a:rPr lang="en-US" dirty="0"/>
              <a:t>Vi </a:t>
            </a:r>
            <a:r>
              <a:rPr lang="en-US" dirty="0" err="1"/>
              <a:t>Sengchanh</a:t>
            </a:r>
            <a:r>
              <a:rPr lang="en-US" dirty="0"/>
              <a:t> </a:t>
            </a:r>
            <a:r>
              <a:rPr lang="en-US" b="1" dirty="0"/>
              <a:t>BABSEACLE </a:t>
            </a:r>
            <a:r>
              <a:rPr lang="en-US" dirty="0"/>
              <a:t>| Laos</a:t>
            </a:r>
          </a:p>
          <a:p>
            <a:pPr algn="l"/>
            <a:r>
              <a:rPr lang="en-US" dirty="0">
                <a:hlinkClick r:id="rId3"/>
              </a:rPr>
              <a:t>viphaphanh@babseacle.org</a:t>
            </a:r>
            <a:r>
              <a:rPr lang="en-US" dirty="0"/>
              <a:t> </a:t>
            </a:r>
          </a:p>
          <a:p>
            <a:pPr algn="l"/>
            <a:r>
              <a:rPr lang="en-US" dirty="0"/>
              <a:t>Chris Walsh </a:t>
            </a:r>
            <a:r>
              <a:rPr lang="en-US" b="1" dirty="0"/>
              <a:t>BABSEACLE</a:t>
            </a:r>
            <a:r>
              <a:rPr lang="en-US" dirty="0"/>
              <a:t> | Australia </a:t>
            </a:r>
          </a:p>
          <a:p>
            <a:pPr algn="l"/>
            <a:r>
              <a:rPr lang="en-US" dirty="0">
                <a:hlinkClick r:id="rId4"/>
              </a:rPr>
              <a:t>c.s.walsh@babseacle.org</a:t>
            </a:r>
            <a:r>
              <a:rPr lang="en-US" dirty="0"/>
              <a:t> </a:t>
            </a:r>
          </a:p>
          <a:p>
            <a:pPr algn="l"/>
            <a:endParaRPr lang="en-US" dirty="0"/>
          </a:p>
        </p:txBody>
      </p:sp>
      <p:pic>
        <p:nvPicPr>
          <p:cNvPr id="5" name="Picture 4">
            <a:extLst>
              <a:ext uri="{FF2B5EF4-FFF2-40B4-BE49-F238E27FC236}">
                <a16:creationId xmlns:a16="http://schemas.microsoft.com/office/drawing/2014/main" id="{579AE194-EECC-2641-8B1D-F0C83E83C2AE}"/>
              </a:ext>
            </a:extLst>
          </p:cNvPr>
          <p:cNvPicPr>
            <a:picLocks noChangeAspect="1"/>
          </p:cNvPicPr>
          <p:nvPr/>
        </p:nvPicPr>
        <p:blipFill>
          <a:blip r:embed="rId5"/>
          <a:stretch>
            <a:fillRect/>
          </a:stretch>
        </p:blipFill>
        <p:spPr>
          <a:xfrm>
            <a:off x="1898467" y="1739537"/>
            <a:ext cx="1689463" cy="1689463"/>
          </a:xfrm>
          <a:prstGeom prst="rect">
            <a:avLst/>
          </a:prstGeom>
        </p:spPr>
      </p:pic>
      <p:pic>
        <p:nvPicPr>
          <p:cNvPr id="7" name="Picture 6">
            <a:extLst>
              <a:ext uri="{FF2B5EF4-FFF2-40B4-BE49-F238E27FC236}">
                <a16:creationId xmlns:a16="http://schemas.microsoft.com/office/drawing/2014/main" id="{C206E2C3-9382-344B-8C80-750040AF640B}"/>
              </a:ext>
            </a:extLst>
          </p:cNvPr>
          <p:cNvPicPr>
            <a:picLocks noChangeAspect="1"/>
          </p:cNvPicPr>
          <p:nvPr/>
        </p:nvPicPr>
        <p:blipFill>
          <a:blip r:embed="rId6"/>
          <a:stretch>
            <a:fillRect/>
          </a:stretch>
        </p:blipFill>
        <p:spPr>
          <a:xfrm>
            <a:off x="143691" y="346166"/>
            <a:ext cx="5199017" cy="963984"/>
          </a:xfrm>
          <a:prstGeom prst="rect">
            <a:avLst/>
          </a:prstGeom>
        </p:spPr>
      </p:pic>
      <p:pic>
        <p:nvPicPr>
          <p:cNvPr id="10" name="Picture 9">
            <a:extLst>
              <a:ext uri="{FF2B5EF4-FFF2-40B4-BE49-F238E27FC236}">
                <a16:creationId xmlns:a16="http://schemas.microsoft.com/office/drawing/2014/main" id="{795CFE7B-238D-AA4A-8E1E-6994B79CF77C}"/>
              </a:ext>
            </a:extLst>
          </p:cNvPr>
          <p:cNvPicPr>
            <a:picLocks noChangeAspect="1"/>
          </p:cNvPicPr>
          <p:nvPr/>
        </p:nvPicPr>
        <p:blipFill rotWithShape="1">
          <a:blip r:embed="rId7"/>
          <a:srcRect t="3976"/>
          <a:stretch/>
        </p:blipFill>
        <p:spPr>
          <a:xfrm>
            <a:off x="9298984" y="104466"/>
            <a:ext cx="2775666" cy="3270142"/>
          </a:xfrm>
          <a:prstGeom prst="rect">
            <a:avLst/>
          </a:prstGeom>
        </p:spPr>
      </p:pic>
    </p:spTree>
    <p:extLst>
      <p:ext uri="{BB962C8B-B14F-4D97-AF65-F5344CB8AC3E}">
        <p14:creationId xmlns:p14="http://schemas.microsoft.com/office/powerpoint/2010/main" val="2094828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0C8F-F911-D944-A3F1-EA53733A8E85}"/>
              </a:ext>
            </a:extLst>
          </p:cNvPr>
          <p:cNvSpPr>
            <a:spLocks noGrp="1"/>
          </p:cNvSpPr>
          <p:nvPr>
            <p:ph type="title"/>
          </p:nvPr>
        </p:nvSpPr>
        <p:spPr/>
        <p:txBody>
          <a:bodyPr/>
          <a:lstStyle/>
          <a:p>
            <a:r>
              <a:rPr lang="en-US" b="1" dirty="0">
                <a:solidFill>
                  <a:schemeClr val="accent1">
                    <a:lumMod val="75000"/>
                  </a:schemeClr>
                </a:solidFill>
              </a:rPr>
              <a:t>Icebreaker</a:t>
            </a:r>
          </a:p>
        </p:txBody>
      </p:sp>
      <p:sp>
        <p:nvSpPr>
          <p:cNvPr id="3" name="Content Placeholder 2">
            <a:extLst>
              <a:ext uri="{FF2B5EF4-FFF2-40B4-BE49-F238E27FC236}">
                <a16:creationId xmlns:a16="http://schemas.microsoft.com/office/drawing/2014/main" id="{40372972-5012-054F-9DAF-08BDE8B34588}"/>
              </a:ext>
            </a:extLst>
          </p:cNvPr>
          <p:cNvSpPr>
            <a:spLocks noGrp="1"/>
          </p:cNvSpPr>
          <p:nvPr>
            <p:ph idx="1"/>
          </p:nvPr>
        </p:nvSpPr>
        <p:spPr/>
        <p:txBody>
          <a:bodyPr/>
          <a:lstStyle/>
          <a:p>
            <a:r>
              <a:rPr lang="en-US" dirty="0"/>
              <a:t>In Breakout rooms or the whole group </a:t>
            </a:r>
          </a:p>
          <a:p>
            <a:pPr lvl="1"/>
            <a:r>
              <a:rPr lang="en-US" dirty="0"/>
              <a:t>Introduce yourself and where you are from and who you for</a:t>
            </a:r>
          </a:p>
        </p:txBody>
      </p:sp>
      <p:pic>
        <p:nvPicPr>
          <p:cNvPr id="5" name="Picture 4">
            <a:extLst>
              <a:ext uri="{FF2B5EF4-FFF2-40B4-BE49-F238E27FC236}">
                <a16:creationId xmlns:a16="http://schemas.microsoft.com/office/drawing/2014/main" id="{8EEDCDD4-EC3F-924A-9977-A509E99DB98C}"/>
              </a:ext>
            </a:extLst>
          </p:cNvPr>
          <p:cNvPicPr>
            <a:picLocks noChangeAspect="1"/>
          </p:cNvPicPr>
          <p:nvPr/>
        </p:nvPicPr>
        <p:blipFill>
          <a:blip r:embed="rId3"/>
          <a:stretch>
            <a:fillRect/>
          </a:stretch>
        </p:blipFill>
        <p:spPr>
          <a:xfrm>
            <a:off x="8012138" y="2830920"/>
            <a:ext cx="3936602" cy="3661955"/>
          </a:xfrm>
          <a:prstGeom prst="rect">
            <a:avLst/>
          </a:prstGeom>
        </p:spPr>
      </p:pic>
    </p:spTree>
    <p:extLst>
      <p:ext uri="{BB962C8B-B14F-4D97-AF65-F5344CB8AC3E}">
        <p14:creationId xmlns:p14="http://schemas.microsoft.com/office/powerpoint/2010/main" val="298689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C33E-B017-E04F-968D-46332B7B61AA}"/>
              </a:ext>
            </a:extLst>
          </p:cNvPr>
          <p:cNvSpPr>
            <a:spLocks noGrp="1"/>
          </p:cNvSpPr>
          <p:nvPr>
            <p:ph type="title"/>
          </p:nvPr>
        </p:nvSpPr>
        <p:spPr/>
        <p:txBody>
          <a:bodyPr/>
          <a:lstStyle/>
          <a:p>
            <a:r>
              <a:rPr lang="en-US" b="1" dirty="0">
                <a:solidFill>
                  <a:schemeClr val="accent1">
                    <a:lumMod val="75000"/>
                  </a:schemeClr>
                </a:solidFill>
              </a:rPr>
              <a:t>What is a needs assessment survey?</a:t>
            </a:r>
          </a:p>
        </p:txBody>
      </p:sp>
      <p:sp>
        <p:nvSpPr>
          <p:cNvPr id="3" name="Content Placeholder 2">
            <a:extLst>
              <a:ext uri="{FF2B5EF4-FFF2-40B4-BE49-F238E27FC236}">
                <a16:creationId xmlns:a16="http://schemas.microsoft.com/office/drawing/2014/main" id="{5BC4D33C-FC69-994C-A4CD-958D4CEB2658}"/>
              </a:ext>
            </a:extLst>
          </p:cNvPr>
          <p:cNvSpPr>
            <a:spLocks noGrp="1"/>
          </p:cNvSpPr>
          <p:nvPr>
            <p:ph idx="1"/>
          </p:nvPr>
        </p:nvSpPr>
        <p:spPr/>
        <p:txBody>
          <a:bodyPr/>
          <a:lstStyle/>
          <a:p>
            <a:pPr marL="0" indent="0">
              <a:buNone/>
            </a:pPr>
            <a:r>
              <a:rPr lang="en-US" b="1" dirty="0"/>
              <a:t>A needs assessment survey helps you to</a:t>
            </a:r>
            <a:r>
              <a:rPr lang="en-US" dirty="0"/>
              <a:t>:</a:t>
            </a:r>
          </a:p>
          <a:p>
            <a:r>
              <a:rPr lang="en-US" dirty="0"/>
              <a:t>understand what a group or community members believe is the most important needs of</a:t>
            </a:r>
            <a:r>
              <a:rPr lang="en-US" i="1" dirty="0"/>
              <a:t> their </a:t>
            </a:r>
            <a:r>
              <a:rPr lang="en-US" dirty="0"/>
              <a:t>community</a:t>
            </a:r>
          </a:p>
          <a:p>
            <a:pPr marL="0" indent="0">
              <a:buNone/>
            </a:pPr>
            <a:endParaRPr lang="en-US" sz="1200" dirty="0"/>
          </a:p>
          <a:p>
            <a:pPr marL="0" indent="0">
              <a:buNone/>
            </a:pPr>
            <a:r>
              <a:rPr lang="en-US" b="1" dirty="0"/>
              <a:t>A needs assessment survey can be informal (discussion groups) or formal (written survey</a:t>
            </a:r>
            <a:r>
              <a:rPr lang="en-US" dirty="0"/>
              <a:t>).</a:t>
            </a:r>
          </a:p>
          <a:p>
            <a:pPr marL="0" indent="0">
              <a:buNone/>
            </a:pPr>
            <a:endParaRPr lang="en-US" dirty="0"/>
          </a:p>
        </p:txBody>
      </p:sp>
      <p:pic>
        <p:nvPicPr>
          <p:cNvPr id="6" name="Picture 5">
            <a:extLst>
              <a:ext uri="{FF2B5EF4-FFF2-40B4-BE49-F238E27FC236}">
                <a16:creationId xmlns:a16="http://schemas.microsoft.com/office/drawing/2014/main" id="{D39F0F0A-A260-5F40-BC1C-F867DB007E6E}"/>
              </a:ext>
            </a:extLst>
          </p:cNvPr>
          <p:cNvPicPr>
            <a:picLocks noChangeAspect="1"/>
          </p:cNvPicPr>
          <p:nvPr/>
        </p:nvPicPr>
        <p:blipFill>
          <a:blip r:embed="rId3"/>
          <a:stretch>
            <a:fillRect/>
          </a:stretch>
        </p:blipFill>
        <p:spPr>
          <a:xfrm>
            <a:off x="9554170" y="4001294"/>
            <a:ext cx="2080733" cy="2665708"/>
          </a:xfrm>
          <a:prstGeom prst="rect">
            <a:avLst/>
          </a:prstGeom>
        </p:spPr>
      </p:pic>
    </p:spTree>
    <p:extLst>
      <p:ext uri="{BB962C8B-B14F-4D97-AF65-F5344CB8AC3E}">
        <p14:creationId xmlns:p14="http://schemas.microsoft.com/office/powerpoint/2010/main" val="1533975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C0B6-B890-D044-A0DF-4DF00997DB4D}"/>
              </a:ext>
            </a:extLst>
          </p:cNvPr>
          <p:cNvSpPr>
            <a:spLocks noGrp="1"/>
          </p:cNvSpPr>
          <p:nvPr>
            <p:ph type="title"/>
          </p:nvPr>
        </p:nvSpPr>
        <p:spPr/>
        <p:txBody>
          <a:bodyPr/>
          <a:lstStyle/>
          <a:p>
            <a:r>
              <a:rPr lang="en-US" b="1" dirty="0">
                <a:solidFill>
                  <a:schemeClr val="accent1">
                    <a:lumMod val="75000"/>
                  </a:schemeClr>
                </a:solidFill>
              </a:rPr>
              <a:t>What is a need?</a:t>
            </a:r>
          </a:p>
        </p:txBody>
      </p:sp>
      <p:sp>
        <p:nvSpPr>
          <p:cNvPr id="3" name="Content Placeholder 2">
            <a:extLst>
              <a:ext uri="{FF2B5EF4-FFF2-40B4-BE49-F238E27FC236}">
                <a16:creationId xmlns:a16="http://schemas.microsoft.com/office/drawing/2014/main" id="{02BE9DB6-6977-3B4F-A4B9-F5F7D37022BF}"/>
              </a:ext>
            </a:extLst>
          </p:cNvPr>
          <p:cNvSpPr>
            <a:spLocks noGrp="1"/>
          </p:cNvSpPr>
          <p:nvPr>
            <p:ph idx="1"/>
          </p:nvPr>
        </p:nvSpPr>
        <p:spPr>
          <a:xfrm>
            <a:off x="838200" y="1552909"/>
            <a:ext cx="10515600" cy="4351338"/>
          </a:xfrm>
        </p:spPr>
        <p:txBody>
          <a:bodyPr>
            <a:normAutofit fontScale="92500" lnSpcReduction="10000"/>
          </a:bodyPr>
          <a:lstStyle/>
          <a:p>
            <a:r>
              <a:rPr lang="en-US" dirty="0"/>
              <a:t>In most needs assessment surveys, a </a:t>
            </a:r>
            <a:r>
              <a:rPr lang="en-US" b="1" dirty="0"/>
              <a:t>need means something that specifically relates to a particular group or community</a:t>
            </a:r>
            <a:r>
              <a:rPr lang="en-US" dirty="0"/>
              <a:t>. It's not usually a universal need, such as (food, love, etc.). </a:t>
            </a:r>
          </a:p>
          <a:p>
            <a:r>
              <a:rPr lang="en-US" dirty="0"/>
              <a:t>Critically, </a:t>
            </a:r>
            <a:r>
              <a:rPr lang="en-US" b="1" dirty="0"/>
              <a:t>it's more than an individual need</a:t>
            </a:r>
            <a:r>
              <a:rPr lang="en-US" dirty="0"/>
              <a:t>, as in I need a new mobile phone. Those may truly be needs, but they are not generally the types of needs that are assessed in needs assessment surveys.</a:t>
            </a:r>
          </a:p>
          <a:p>
            <a:pPr marL="0" indent="0">
              <a:buNone/>
            </a:pPr>
            <a:endParaRPr lang="en-US" dirty="0"/>
          </a:p>
          <a:p>
            <a:pPr marL="0" indent="0">
              <a:buNone/>
            </a:pPr>
            <a:r>
              <a:rPr lang="en-US" dirty="0"/>
              <a:t>Examples: </a:t>
            </a:r>
          </a:p>
          <a:p>
            <a:r>
              <a:rPr lang="en-US" dirty="0"/>
              <a:t>knowing how to deal with a legal issue</a:t>
            </a:r>
          </a:p>
          <a:p>
            <a:r>
              <a:rPr lang="en-US" dirty="0"/>
              <a:t>lack of community legal education </a:t>
            </a:r>
          </a:p>
          <a:p>
            <a:r>
              <a:rPr lang="en-US" dirty="0"/>
              <a:t>lack of access to legal advice or assistance </a:t>
            </a:r>
          </a:p>
        </p:txBody>
      </p:sp>
      <p:pic>
        <p:nvPicPr>
          <p:cNvPr id="5" name="Picture 4">
            <a:extLst>
              <a:ext uri="{FF2B5EF4-FFF2-40B4-BE49-F238E27FC236}">
                <a16:creationId xmlns:a16="http://schemas.microsoft.com/office/drawing/2014/main" id="{A9F4F25E-FA64-A049-9258-24523DF140A7}"/>
              </a:ext>
            </a:extLst>
          </p:cNvPr>
          <p:cNvPicPr>
            <a:picLocks noChangeAspect="1"/>
          </p:cNvPicPr>
          <p:nvPr/>
        </p:nvPicPr>
        <p:blipFill>
          <a:blip r:embed="rId3"/>
          <a:stretch>
            <a:fillRect/>
          </a:stretch>
        </p:blipFill>
        <p:spPr>
          <a:xfrm>
            <a:off x="10789819" y="339976"/>
            <a:ext cx="1127961" cy="1127961"/>
          </a:xfrm>
          <a:prstGeom prst="rect">
            <a:avLst/>
          </a:prstGeom>
        </p:spPr>
      </p:pic>
    </p:spTree>
    <p:extLst>
      <p:ext uri="{BB962C8B-B14F-4D97-AF65-F5344CB8AC3E}">
        <p14:creationId xmlns:p14="http://schemas.microsoft.com/office/powerpoint/2010/main" val="185759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7D593-5701-D84A-93B8-E26287B62975}"/>
              </a:ext>
            </a:extLst>
          </p:cNvPr>
          <p:cNvSpPr>
            <a:spLocks noGrp="1"/>
          </p:cNvSpPr>
          <p:nvPr>
            <p:ph type="title"/>
          </p:nvPr>
        </p:nvSpPr>
        <p:spPr/>
        <p:txBody>
          <a:bodyPr/>
          <a:lstStyle/>
          <a:p>
            <a:r>
              <a:rPr lang="en-US" b="1" dirty="0">
                <a:solidFill>
                  <a:schemeClr val="accent1">
                    <a:lumMod val="75000"/>
                  </a:schemeClr>
                </a:solidFill>
              </a:rPr>
              <a:t>Characteristics of a community needs assessment survey</a:t>
            </a:r>
          </a:p>
        </p:txBody>
      </p:sp>
      <p:sp>
        <p:nvSpPr>
          <p:cNvPr id="3" name="Content Placeholder 2">
            <a:extLst>
              <a:ext uri="{FF2B5EF4-FFF2-40B4-BE49-F238E27FC236}">
                <a16:creationId xmlns:a16="http://schemas.microsoft.com/office/drawing/2014/main" id="{D0F757DD-1E93-0143-ACF6-3E7A5F8BE37A}"/>
              </a:ext>
            </a:extLst>
          </p:cNvPr>
          <p:cNvSpPr>
            <a:spLocks noGrp="1"/>
          </p:cNvSpPr>
          <p:nvPr>
            <p:ph idx="1"/>
          </p:nvPr>
        </p:nvSpPr>
        <p:spPr>
          <a:xfrm>
            <a:off x="838200" y="1825625"/>
            <a:ext cx="7577380" cy="4351338"/>
          </a:xfrm>
        </p:spPr>
        <p:txBody>
          <a:bodyPr>
            <a:normAutofit lnSpcReduction="10000"/>
          </a:bodyPr>
          <a:lstStyle/>
          <a:p>
            <a:r>
              <a:rPr lang="en-US" dirty="0"/>
              <a:t>They have a pre-set list of questions to be answered</a:t>
            </a:r>
          </a:p>
          <a:p>
            <a:r>
              <a:rPr lang="en-US" dirty="0"/>
              <a:t>They have a pre-determined sample of the number and types of people to answer these questions chosen in advance</a:t>
            </a:r>
          </a:p>
          <a:p>
            <a:r>
              <a:rPr lang="en-US" dirty="0"/>
              <a:t>They are done by personal interview, phone, or by written response (e.g., a mail-in survey)</a:t>
            </a:r>
          </a:p>
          <a:p>
            <a:r>
              <a:rPr lang="en-US" dirty="0"/>
              <a:t>The results of the survey are tabulated, summarized, distributed, discussed, and (last, but not least) often used to plan an intervention or training.</a:t>
            </a:r>
          </a:p>
        </p:txBody>
      </p:sp>
      <p:pic>
        <p:nvPicPr>
          <p:cNvPr id="5" name="Picture 4">
            <a:extLst>
              <a:ext uri="{FF2B5EF4-FFF2-40B4-BE49-F238E27FC236}">
                <a16:creationId xmlns:a16="http://schemas.microsoft.com/office/drawing/2014/main" id="{82B2C339-F193-E84E-B149-D393BB7CEA56}"/>
              </a:ext>
            </a:extLst>
          </p:cNvPr>
          <p:cNvPicPr>
            <a:picLocks noChangeAspect="1"/>
          </p:cNvPicPr>
          <p:nvPr/>
        </p:nvPicPr>
        <p:blipFill>
          <a:blip r:embed="rId3"/>
          <a:stretch>
            <a:fillRect/>
          </a:stretch>
        </p:blipFill>
        <p:spPr>
          <a:xfrm>
            <a:off x="8415580" y="1690688"/>
            <a:ext cx="3721030" cy="4818600"/>
          </a:xfrm>
          <a:prstGeom prst="rect">
            <a:avLst/>
          </a:prstGeom>
        </p:spPr>
      </p:pic>
    </p:spTree>
    <p:extLst>
      <p:ext uri="{BB962C8B-B14F-4D97-AF65-F5344CB8AC3E}">
        <p14:creationId xmlns:p14="http://schemas.microsoft.com/office/powerpoint/2010/main" val="3160261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BC23D-ECAA-E64C-AD19-838FCFF602FC}"/>
              </a:ext>
            </a:extLst>
          </p:cNvPr>
          <p:cNvSpPr>
            <a:spLocks noGrp="1"/>
          </p:cNvSpPr>
          <p:nvPr>
            <p:ph type="title"/>
          </p:nvPr>
        </p:nvSpPr>
        <p:spPr/>
        <p:txBody>
          <a:bodyPr/>
          <a:lstStyle/>
          <a:p>
            <a:r>
              <a:rPr lang="en-US" b="1" dirty="0">
                <a:solidFill>
                  <a:schemeClr val="accent1">
                    <a:lumMod val="75000"/>
                  </a:schemeClr>
                </a:solidFill>
              </a:rPr>
              <a:t>Why should you do a needs assessment survey?</a:t>
            </a:r>
          </a:p>
        </p:txBody>
      </p:sp>
      <p:sp>
        <p:nvSpPr>
          <p:cNvPr id="3" name="Content Placeholder 2">
            <a:extLst>
              <a:ext uri="{FF2B5EF4-FFF2-40B4-BE49-F238E27FC236}">
                <a16:creationId xmlns:a16="http://schemas.microsoft.com/office/drawing/2014/main" id="{23471B63-EB61-B34C-9B76-60C5DA35BDE2}"/>
              </a:ext>
            </a:extLst>
          </p:cNvPr>
          <p:cNvSpPr>
            <a:spLocks noGrp="1"/>
          </p:cNvSpPr>
          <p:nvPr>
            <p:ph idx="1"/>
          </p:nvPr>
        </p:nvSpPr>
        <p:spPr/>
        <p:txBody>
          <a:bodyPr/>
          <a:lstStyle/>
          <a:p>
            <a:r>
              <a:rPr lang="en-US" dirty="0"/>
              <a:t>To learn more about what a community believe their needs are.</a:t>
            </a:r>
          </a:p>
          <a:p>
            <a:r>
              <a:rPr lang="en-US" dirty="0"/>
              <a:t>Anonymous surveys may help you better understand what the community needs are when community members are shy or even scared to tell you something publicly. </a:t>
            </a:r>
          </a:p>
          <a:p>
            <a:r>
              <a:rPr lang="en-US" dirty="0"/>
              <a:t>To learn about community needs you may not know even exist. </a:t>
            </a:r>
          </a:p>
          <a:p>
            <a:r>
              <a:rPr lang="en-US" dirty="0"/>
              <a:t>To make sure any community teaching, training or workshops are actually relevant to what the community actually needs. </a:t>
            </a:r>
          </a:p>
          <a:p>
            <a:pPr marL="0" indent="0">
              <a:buNone/>
            </a:pPr>
            <a:endParaRPr lang="en-US" dirty="0"/>
          </a:p>
        </p:txBody>
      </p:sp>
      <p:pic>
        <p:nvPicPr>
          <p:cNvPr id="4" name="Picture 3">
            <a:extLst>
              <a:ext uri="{FF2B5EF4-FFF2-40B4-BE49-F238E27FC236}">
                <a16:creationId xmlns:a16="http://schemas.microsoft.com/office/drawing/2014/main" id="{951E89DE-B306-E74A-A268-0F39B7CC8B68}"/>
              </a:ext>
            </a:extLst>
          </p:cNvPr>
          <p:cNvPicPr>
            <a:picLocks noChangeAspect="1"/>
          </p:cNvPicPr>
          <p:nvPr/>
        </p:nvPicPr>
        <p:blipFill>
          <a:blip r:embed="rId3"/>
          <a:stretch>
            <a:fillRect/>
          </a:stretch>
        </p:blipFill>
        <p:spPr>
          <a:xfrm>
            <a:off x="10789819" y="339976"/>
            <a:ext cx="1127961" cy="1127961"/>
          </a:xfrm>
          <a:prstGeom prst="rect">
            <a:avLst/>
          </a:prstGeom>
        </p:spPr>
      </p:pic>
    </p:spTree>
    <p:extLst>
      <p:ext uri="{BB962C8B-B14F-4D97-AF65-F5344CB8AC3E}">
        <p14:creationId xmlns:p14="http://schemas.microsoft.com/office/powerpoint/2010/main" val="336916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F793AD-B765-614F-817D-41493A1DB81A}"/>
              </a:ext>
            </a:extLst>
          </p:cNvPr>
          <p:cNvSpPr>
            <a:spLocks noGrp="1"/>
          </p:cNvSpPr>
          <p:nvPr>
            <p:ph idx="1"/>
          </p:nvPr>
        </p:nvSpPr>
        <p:spPr/>
        <p:txBody>
          <a:bodyPr/>
          <a:lstStyle/>
          <a:p>
            <a:pPr marL="514350" indent="-514350">
              <a:buAutoNum type="alphaUcPeriod"/>
            </a:pPr>
            <a:r>
              <a:rPr lang="en-US" dirty="0"/>
              <a:t>Demographic questions</a:t>
            </a:r>
          </a:p>
          <a:p>
            <a:pPr marL="514350" indent="-514350">
              <a:buAutoNum type="alphaUcPeriod"/>
            </a:pPr>
            <a:r>
              <a:rPr lang="en-US" dirty="0"/>
              <a:t>Awareness of legal support or other services (where to go, whom to address the problem to)</a:t>
            </a:r>
          </a:p>
          <a:p>
            <a:pPr marL="514350" indent="-514350">
              <a:buAutoNum type="alphaUcPeriod"/>
            </a:pPr>
            <a:r>
              <a:rPr lang="en-US" dirty="0"/>
              <a:t>Problems or disputes (e.g. questions about whether community members have face problems or disputes in the last 2 years)</a:t>
            </a:r>
          </a:p>
          <a:p>
            <a:pPr marL="514350" indent="-514350">
              <a:buAutoNum type="alphaUcPeriod"/>
            </a:pPr>
            <a:r>
              <a:rPr lang="en-US" dirty="0"/>
              <a:t>Awareness of legal support</a:t>
            </a:r>
          </a:p>
          <a:p>
            <a:pPr marL="514350" indent="-514350">
              <a:buAutoNum type="alphaUcPeriod"/>
            </a:pPr>
            <a:endParaRPr lang="en-US" dirty="0"/>
          </a:p>
        </p:txBody>
      </p:sp>
      <p:sp>
        <p:nvSpPr>
          <p:cNvPr id="4" name="Title 1">
            <a:extLst>
              <a:ext uri="{FF2B5EF4-FFF2-40B4-BE49-F238E27FC236}">
                <a16:creationId xmlns:a16="http://schemas.microsoft.com/office/drawing/2014/main" id="{9228F2F9-1CDA-5443-A5AC-A9B1A3C0092D}"/>
              </a:ext>
            </a:extLst>
          </p:cNvPr>
          <p:cNvSpPr>
            <a:spLocks noGrp="1"/>
          </p:cNvSpPr>
          <p:nvPr>
            <p:ph type="title"/>
          </p:nvPr>
        </p:nvSpPr>
        <p:spPr>
          <a:xfrm>
            <a:off x="838200" y="365125"/>
            <a:ext cx="10515600" cy="1325563"/>
          </a:xfrm>
        </p:spPr>
        <p:txBody>
          <a:bodyPr/>
          <a:lstStyle/>
          <a:p>
            <a:r>
              <a:rPr lang="en-US" b="1" dirty="0">
                <a:solidFill>
                  <a:schemeClr val="accent1">
                    <a:lumMod val="75000"/>
                  </a:schemeClr>
                </a:solidFill>
              </a:rPr>
              <a:t>Legal needs assessment survey outline</a:t>
            </a:r>
          </a:p>
        </p:txBody>
      </p:sp>
      <p:pic>
        <p:nvPicPr>
          <p:cNvPr id="5" name="Picture 4">
            <a:extLst>
              <a:ext uri="{FF2B5EF4-FFF2-40B4-BE49-F238E27FC236}">
                <a16:creationId xmlns:a16="http://schemas.microsoft.com/office/drawing/2014/main" id="{22CC9692-FE02-3D4D-A90C-306E15882C89}"/>
              </a:ext>
            </a:extLst>
          </p:cNvPr>
          <p:cNvPicPr>
            <a:picLocks noChangeAspect="1"/>
          </p:cNvPicPr>
          <p:nvPr/>
        </p:nvPicPr>
        <p:blipFill rotWithShape="1">
          <a:blip r:embed="rId3"/>
          <a:srcRect t="3976"/>
          <a:stretch/>
        </p:blipFill>
        <p:spPr>
          <a:xfrm>
            <a:off x="10389847" y="164155"/>
            <a:ext cx="1352974" cy="1594002"/>
          </a:xfrm>
          <a:prstGeom prst="rect">
            <a:avLst/>
          </a:prstGeom>
        </p:spPr>
      </p:pic>
    </p:spTree>
    <p:extLst>
      <p:ext uri="{BB962C8B-B14F-4D97-AF65-F5344CB8AC3E}">
        <p14:creationId xmlns:p14="http://schemas.microsoft.com/office/powerpoint/2010/main" val="49004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58535-0C85-F947-AFC8-A634543B5BB5}"/>
              </a:ext>
            </a:extLst>
          </p:cNvPr>
          <p:cNvSpPr>
            <a:spLocks noGrp="1"/>
          </p:cNvSpPr>
          <p:nvPr>
            <p:ph type="title"/>
          </p:nvPr>
        </p:nvSpPr>
        <p:spPr>
          <a:xfrm>
            <a:off x="719889" y="169110"/>
            <a:ext cx="10515600" cy="1325563"/>
          </a:xfrm>
        </p:spPr>
        <p:txBody>
          <a:bodyPr>
            <a:normAutofit fontScale="90000"/>
          </a:bodyPr>
          <a:lstStyle/>
          <a:p>
            <a:r>
              <a:rPr lang="en-US" b="1" dirty="0">
                <a:solidFill>
                  <a:schemeClr val="accent1">
                    <a:lumMod val="75000"/>
                  </a:schemeClr>
                </a:solidFill>
              </a:rPr>
              <a:t>Activity: What questions do you think you should ask in a community legal needs survey?</a:t>
            </a:r>
          </a:p>
        </p:txBody>
      </p:sp>
      <p:sp>
        <p:nvSpPr>
          <p:cNvPr id="3" name="Content Placeholder 2">
            <a:extLst>
              <a:ext uri="{FF2B5EF4-FFF2-40B4-BE49-F238E27FC236}">
                <a16:creationId xmlns:a16="http://schemas.microsoft.com/office/drawing/2014/main" id="{86E0FA5D-A2F5-2145-847C-92AD61153A19}"/>
              </a:ext>
            </a:extLst>
          </p:cNvPr>
          <p:cNvSpPr>
            <a:spLocks noGrp="1"/>
          </p:cNvSpPr>
          <p:nvPr>
            <p:ph idx="1"/>
          </p:nvPr>
        </p:nvSpPr>
        <p:spPr>
          <a:xfrm>
            <a:off x="719889" y="3664869"/>
            <a:ext cx="10515600" cy="3193131"/>
          </a:xfrm>
        </p:spPr>
        <p:txBody>
          <a:bodyPr>
            <a:normAutofit fontScale="92500" lnSpcReduction="10000"/>
          </a:bodyPr>
          <a:lstStyle/>
          <a:p>
            <a:r>
              <a:rPr lang="en-US" dirty="0"/>
              <a:t>Breakout groups or on a piece of paper (15 minutes)</a:t>
            </a:r>
            <a:endParaRPr lang="en-US" sz="1200" dirty="0"/>
          </a:p>
          <a:p>
            <a:pPr marL="914400" lvl="1" indent="-457200">
              <a:buFont typeface="+mj-lt"/>
              <a:buAutoNum type="arabicPeriod"/>
            </a:pPr>
            <a:r>
              <a:rPr lang="en-US" dirty="0"/>
              <a:t>Demographic questions</a:t>
            </a:r>
          </a:p>
          <a:p>
            <a:pPr lvl="2"/>
            <a:r>
              <a:rPr lang="en-US" dirty="0"/>
              <a:t>Question 1_______________________________</a:t>
            </a:r>
          </a:p>
          <a:p>
            <a:pPr lvl="2"/>
            <a:r>
              <a:rPr lang="en-US" dirty="0"/>
              <a:t>Question 2_______________________________</a:t>
            </a:r>
          </a:p>
          <a:p>
            <a:pPr marL="914400" lvl="1" indent="-457200">
              <a:buFont typeface="+mj-lt"/>
              <a:buAutoNum type="arabicPeriod"/>
            </a:pPr>
            <a:r>
              <a:rPr lang="en-US" dirty="0"/>
              <a:t>Awareness of legal support or other services (where to go, whom to address the problem to)</a:t>
            </a:r>
          </a:p>
          <a:p>
            <a:pPr lvl="2"/>
            <a:r>
              <a:rPr lang="en-US" dirty="0"/>
              <a:t>Question 1_______________________________</a:t>
            </a:r>
          </a:p>
          <a:p>
            <a:pPr lvl="2"/>
            <a:r>
              <a:rPr lang="en-US" dirty="0"/>
              <a:t>Question 2_______________________________</a:t>
            </a:r>
          </a:p>
          <a:p>
            <a:r>
              <a:rPr lang="en-US" dirty="0"/>
              <a:t>Whole group share (10 minutes) </a:t>
            </a:r>
          </a:p>
        </p:txBody>
      </p:sp>
      <p:sp>
        <p:nvSpPr>
          <p:cNvPr id="4" name="TextBox 3">
            <a:extLst>
              <a:ext uri="{FF2B5EF4-FFF2-40B4-BE49-F238E27FC236}">
                <a16:creationId xmlns:a16="http://schemas.microsoft.com/office/drawing/2014/main" id="{749392BB-5635-3F45-80DE-06FE0157303A}"/>
              </a:ext>
            </a:extLst>
          </p:cNvPr>
          <p:cNvSpPr txBox="1"/>
          <p:nvPr/>
        </p:nvSpPr>
        <p:spPr>
          <a:xfrm>
            <a:off x="838199" y="1688707"/>
            <a:ext cx="10278979" cy="1477328"/>
          </a:xfrm>
          <a:prstGeom prst="rect">
            <a:avLst/>
          </a:prstGeom>
          <a:noFill/>
        </p:spPr>
        <p:txBody>
          <a:bodyPr wrap="square" rtlCol="0">
            <a:spAutoFit/>
          </a:bodyPr>
          <a:lstStyle/>
          <a:p>
            <a:r>
              <a:rPr lang="en-US" b="1" dirty="0"/>
              <a:t>We are conducting a survey to better understand current legal awareness understanding throughout Laos PDR. The survey is for The National Institute of Justice (NIJ). I will not ask you your name and all the information you provide will be treated in the strictest confidence and you and your responses will remain anonymous. The survey takes 5 to 10 minutes of your time. Do you agree to participate in the research project entitled, Access to Legal Support, conducted by The Institute of Justice (NIJ)?</a:t>
            </a:r>
          </a:p>
        </p:txBody>
      </p:sp>
      <p:pic>
        <p:nvPicPr>
          <p:cNvPr id="5" name="Picture 4">
            <a:extLst>
              <a:ext uri="{FF2B5EF4-FFF2-40B4-BE49-F238E27FC236}">
                <a16:creationId xmlns:a16="http://schemas.microsoft.com/office/drawing/2014/main" id="{3D7014E7-B7F2-EC43-BBC6-DB69355FFEF2}"/>
              </a:ext>
            </a:extLst>
          </p:cNvPr>
          <p:cNvPicPr>
            <a:picLocks noChangeAspect="1"/>
          </p:cNvPicPr>
          <p:nvPr/>
        </p:nvPicPr>
        <p:blipFill rotWithShape="1">
          <a:blip r:embed="rId3"/>
          <a:srcRect t="3976"/>
          <a:stretch/>
        </p:blipFill>
        <p:spPr>
          <a:xfrm>
            <a:off x="10839026" y="4912618"/>
            <a:ext cx="1352974" cy="1594002"/>
          </a:xfrm>
          <a:prstGeom prst="rect">
            <a:avLst/>
          </a:prstGeom>
        </p:spPr>
      </p:pic>
    </p:spTree>
    <p:extLst>
      <p:ext uri="{BB962C8B-B14F-4D97-AF65-F5344CB8AC3E}">
        <p14:creationId xmlns:p14="http://schemas.microsoft.com/office/powerpoint/2010/main" val="318370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86757-38B4-0F4A-A2AC-4B16F9EDBBCD}"/>
              </a:ext>
            </a:extLst>
          </p:cNvPr>
          <p:cNvSpPr>
            <a:spLocks noGrp="1"/>
          </p:cNvSpPr>
          <p:nvPr>
            <p:ph type="title"/>
          </p:nvPr>
        </p:nvSpPr>
        <p:spPr/>
        <p:txBody>
          <a:bodyPr/>
          <a:lstStyle/>
          <a:p>
            <a:r>
              <a:rPr lang="en-US" b="1" dirty="0">
                <a:solidFill>
                  <a:schemeClr val="accent1">
                    <a:lumMod val="75000"/>
                  </a:schemeClr>
                </a:solidFill>
              </a:rPr>
              <a:t>Case study example: BABSEACLE</a:t>
            </a:r>
          </a:p>
        </p:txBody>
      </p:sp>
      <p:sp>
        <p:nvSpPr>
          <p:cNvPr id="3" name="Content Placeholder 2">
            <a:extLst>
              <a:ext uri="{FF2B5EF4-FFF2-40B4-BE49-F238E27FC236}">
                <a16:creationId xmlns:a16="http://schemas.microsoft.com/office/drawing/2014/main" id="{D6F7CD58-C025-4C4C-8570-31A8B26700A4}"/>
              </a:ext>
            </a:extLst>
          </p:cNvPr>
          <p:cNvSpPr>
            <a:spLocks noGrp="1"/>
          </p:cNvSpPr>
          <p:nvPr>
            <p:ph idx="1"/>
          </p:nvPr>
        </p:nvSpPr>
        <p:spPr/>
        <p:txBody>
          <a:bodyPr>
            <a:normAutofit fontScale="92500"/>
          </a:bodyPr>
          <a:lstStyle/>
          <a:p>
            <a:r>
              <a:rPr lang="en-US" dirty="0"/>
              <a:t>Access to Legal Support Survey - Laos</a:t>
            </a:r>
            <a:r>
              <a:rPr lang="en-AU" dirty="0">
                <a:effectLst/>
              </a:rPr>
              <a:t> </a:t>
            </a:r>
          </a:p>
          <a:p>
            <a:pPr lvl="1"/>
            <a:r>
              <a:rPr lang="en-AU" dirty="0"/>
              <a:t>Overview</a:t>
            </a:r>
          </a:p>
          <a:p>
            <a:pPr lvl="1"/>
            <a:r>
              <a:rPr lang="en-AU" dirty="0"/>
              <a:t>Sections</a:t>
            </a:r>
          </a:p>
          <a:p>
            <a:pPr lvl="2"/>
            <a:r>
              <a:rPr lang="en-AU" dirty="0"/>
              <a:t>Informed consent</a:t>
            </a:r>
          </a:p>
          <a:p>
            <a:pPr lvl="2"/>
            <a:r>
              <a:rPr lang="en-AU" dirty="0"/>
              <a:t>Demographic Questions</a:t>
            </a:r>
          </a:p>
          <a:p>
            <a:pPr lvl="2"/>
            <a:r>
              <a:rPr lang="en-AU" dirty="0"/>
              <a:t>Awareness of legal or support other services (where to go, whom to address the problem to)</a:t>
            </a:r>
          </a:p>
          <a:p>
            <a:pPr lvl="2"/>
            <a:r>
              <a:rPr lang="en-AU" dirty="0"/>
              <a:t>Problems or disputes</a:t>
            </a:r>
          </a:p>
          <a:p>
            <a:pPr lvl="2"/>
            <a:r>
              <a:rPr lang="en-AU" dirty="0"/>
              <a:t>Awareness of Legal Support</a:t>
            </a:r>
          </a:p>
          <a:p>
            <a:pPr lvl="1"/>
            <a:r>
              <a:rPr lang="en-AU" dirty="0"/>
              <a:t>Using Google Forms or Survey Monkey (e.g. making tabulation easier!)</a:t>
            </a:r>
          </a:p>
          <a:p>
            <a:r>
              <a:rPr lang="en-AU" dirty="0"/>
              <a:t>Walkthrough</a:t>
            </a:r>
          </a:p>
          <a:p>
            <a:pPr lvl="1"/>
            <a:r>
              <a:rPr lang="en-AU" dirty="0">
                <a:hlinkClick r:id="rId3"/>
              </a:rPr>
              <a:t>https://docs.google.com/forms/d/1QlJwMJhhAa3m-8MpXP0PKYh6bWLo8kWiHHJDxt_vxt8/edit</a:t>
            </a:r>
            <a:r>
              <a:rPr lang="en-AU" dirty="0"/>
              <a:t> </a:t>
            </a:r>
          </a:p>
          <a:p>
            <a:pPr lvl="2"/>
            <a:endParaRPr lang="en-US" dirty="0"/>
          </a:p>
        </p:txBody>
      </p:sp>
      <p:pic>
        <p:nvPicPr>
          <p:cNvPr id="4" name="Picture 3">
            <a:extLst>
              <a:ext uri="{FF2B5EF4-FFF2-40B4-BE49-F238E27FC236}">
                <a16:creationId xmlns:a16="http://schemas.microsoft.com/office/drawing/2014/main" id="{FE0F2F35-AC64-2E42-9A67-78C452423F1E}"/>
              </a:ext>
            </a:extLst>
          </p:cNvPr>
          <p:cNvPicPr>
            <a:picLocks noChangeAspect="1"/>
          </p:cNvPicPr>
          <p:nvPr/>
        </p:nvPicPr>
        <p:blipFill rotWithShape="1">
          <a:blip r:embed="rId4"/>
          <a:srcRect t="3976"/>
          <a:stretch/>
        </p:blipFill>
        <p:spPr>
          <a:xfrm>
            <a:off x="10389847" y="164155"/>
            <a:ext cx="1352974" cy="1594002"/>
          </a:xfrm>
          <a:prstGeom prst="rect">
            <a:avLst/>
          </a:prstGeom>
        </p:spPr>
      </p:pic>
    </p:spTree>
    <p:extLst>
      <p:ext uri="{BB962C8B-B14F-4D97-AF65-F5344CB8AC3E}">
        <p14:creationId xmlns:p14="http://schemas.microsoft.com/office/powerpoint/2010/main" val="926905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1031</Words>
  <Application>Microsoft Office PowerPoint</Application>
  <PresentationFormat>Widescreen</PresentationFormat>
  <Paragraphs>109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How to set up a community legal needs survey</vt:lpstr>
      <vt:lpstr>Icebreaker</vt:lpstr>
      <vt:lpstr>What is a needs assessment survey?</vt:lpstr>
      <vt:lpstr>What is a need?</vt:lpstr>
      <vt:lpstr>Characteristics of a community needs assessment survey</vt:lpstr>
      <vt:lpstr>Why should you do a needs assessment survey?</vt:lpstr>
      <vt:lpstr>Legal needs assessment survey outline</vt:lpstr>
      <vt:lpstr>Activity: What questions do you think you should ask in a community legal needs survey?</vt:lpstr>
      <vt:lpstr>Case study example: BABSEACLE</vt:lpstr>
      <vt:lpstr>A step by step approach to carrying out a needs assessment </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set up a community legal needs survey</dc:title>
  <dc:creator>Chris Walsh</dc:creator>
  <cp:lastModifiedBy>Andrew Chong</cp:lastModifiedBy>
  <cp:revision>16</cp:revision>
  <dcterms:created xsi:type="dcterms:W3CDTF">2020-09-09T01:08:25Z</dcterms:created>
  <dcterms:modified xsi:type="dcterms:W3CDTF">2020-09-24T06:17:53Z</dcterms:modified>
</cp:coreProperties>
</file>