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6858000" cx="12192000"/>
  <p:notesSz cx="6858000" cy="9144000"/>
  <p:embeddedFontLst>
    <p:embeddedFont>
      <p:font typeface="Vollkorn"/>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9" roundtripDataSignature="AMtx7mg3PB09JYsM4BZ//8FWdV3W0vRuh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Vollkorn-bold.fntdata"/><Relationship Id="rId25" Type="http://schemas.openxmlformats.org/officeDocument/2006/relationships/font" Target="fonts/Vollkorn-regular.fntdata"/><Relationship Id="rId28" Type="http://schemas.openxmlformats.org/officeDocument/2006/relationships/font" Target="fonts/Vollkorn-boldItalic.fntdata"/><Relationship Id="rId27" Type="http://schemas.openxmlformats.org/officeDocument/2006/relationships/font" Target="fonts/Vollkorn-italic.fntdata"/><Relationship Id="rId5" Type="http://schemas.openxmlformats.org/officeDocument/2006/relationships/slide" Target="slides/slide1.xml"/><Relationship Id="rId6" Type="http://schemas.openxmlformats.org/officeDocument/2006/relationships/slide" Target="slides/slide2.xml"/><Relationship Id="rId29"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9b5bf92bd3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9b5bf92bd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993d8f418b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993d8f418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9b5bf92bd3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9b5bf92bd3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993d8f418b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993d8f418b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1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2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2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2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2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2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6"/>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2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1.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0.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www.facebook.com/DMT127/" TargetMode="External"/><Relationship Id="rId4" Type="http://schemas.openxmlformats.org/officeDocument/2006/relationships/hyperlink" Target="https://lbhmasyarakat.org/" TargetMode="External"/><Relationship Id="rId5" Type="http://schemas.openxmlformats.org/officeDocument/2006/relationships/hyperlink" Target="https://www.facebook.com/IDUCAREHomeOfHope" TargetMode="External"/><Relationship Id="rId6" Type="http://schemas.openxmlformats.org/officeDocument/2006/relationships/hyperlink" Target="https://twitter.com/streetlawp?lang=en" TargetMode="External"/><Relationship Id="rId7" Type="http://schemas.openxmlformats.org/officeDocument/2006/relationships/hyperlink" Target="https://nobox.ph/" TargetMode="External"/><Relationship Id="rId8" Type="http://schemas.openxmlformats.org/officeDocument/2006/relationships/hyperlink" Target="http://idpc.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g9b5bf92bd3_0_0"/>
          <p:cNvPicPr preferRelativeResize="0"/>
          <p:nvPr/>
        </p:nvPicPr>
        <p:blipFill>
          <a:blip r:embed="rId3">
            <a:alphaModFix/>
          </a:blip>
          <a:stretch>
            <a:fillRect/>
          </a:stretch>
        </p:blipFill>
        <p:spPr>
          <a:xfrm>
            <a:off x="1197025" y="0"/>
            <a:ext cx="9725901" cy="685799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8"/>
          <p:cNvSpPr txBox="1"/>
          <p:nvPr/>
        </p:nvSpPr>
        <p:spPr>
          <a:xfrm>
            <a:off x="1451295" y="2945093"/>
            <a:ext cx="9848676"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4400"/>
              <a:buFont typeface="Vollkorn"/>
              <a:buNone/>
            </a:pPr>
            <a:r>
              <a:rPr b="0" i="0" lang="en-US" sz="4400" u="none" cap="none" strike="noStrike">
                <a:solidFill>
                  <a:schemeClr val="dk1"/>
                </a:solidFill>
                <a:latin typeface="Vollkorn"/>
                <a:ea typeface="Vollkorn"/>
                <a:cs typeface="Vollkorn"/>
                <a:sym typeface="Vollkorn"/>
              </a:rPr>
              <a:t>You say you don’t want to be involved</a:t>
            </a:r>
            <a:endParaRPr/>
          </a:p>
        </p:txBody>
      </p:sp>
      <p:sp>
        <p:nvSpPr>
          <p:cNvPr id="146" name="Google Shape;146;p8"/>
          <p:cNvSpPr/>
          <p:nvPr/>
        </p:nvSpPr>
        <p:spPr>
          <a:xfrm>
            <a:off x="5031059" y="1889994"/>
            <a:ext cx="1593908" cy="1055099"/>
          </a:xfrm>
          <a:prstGeom prst="rect">
            <a:avLst/>
          </a:prstGeom>
          <a:solidFill>
            <a:srgbClr val="DF450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800" u="none" cap="none" strike="noStrike">
                <a:solidFill>
                  <a:schemeClr val="lt1"/>
                </a:solidFill>
                <a:latin typeface="Calibri"/>
                <a:ea typeface="Calibri"/>
                <a:cs typeface="Calibri"/>
                <a:sym typeface="Calibri"/>
              </a:rPr>
              <a:t>N</a:t>
            </a:r>
            <a:r>
              <a:rPr lang="en-US" sz="3800">
                <a:solidFill>
                  <a:schemeClr val="lt1"/>
                </a:solidFill>
                <a:latin typeface="Calibri"/>
                <a:ea typeface="Calibri"/>
                <a:cs typeface="Calibri"/>
                <a:sym typeface="Calibri"/>
              </a:rPr>
              <a:t>O</a:t>
            </a:r>
            <a:endParaRPr sz="3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9"/>
          <p:cNvSpPr txBox="1"/>
          <p:nvPr>
            <p:ph idx="1" type="body"/>
          </p:nvPr>
        </p:nvSpPr>
        <p:spPr>
          <a:xfrm>
            <a:off x="903676" y="746620"/>
            <a:ext cx="7527260" cy="398794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590"/>
              <a:buNone/>
            </a:pPr>
            <a:r>
              <a:rPr lang="en-US" sz="2590"/>
              <a:t>He looks disappointed but luckily doesn’t push you further.  </a:t>
            </a:r>
            <a:endParaRPr/>
          </a:p>
          <a:p>
            <a:pPr indent="0" lvl="0" marL="0" rtl="0" algn="l">
              <a:lnSpc>
                <a:spcPct val="80000"/>
              </a:lnSpc>
              <a:spcBef>
                <a:spcPts val="1000"/>
              </a:spcBef>
              <a:spcAft>
                <a:spcPts val="0"/>
              </a:spcAft>
              <a:buClr>
                <a:schemeClr val="dk1"/>
              </a:buClr>
              <a:buSzPts val="2590"/>
              <a:buNone/>
            </a:pPr>
            <a:r>
              <a:rPr lang="en-US" sz="2590"/>
              <a:t>The next day, there is a banging on the door. You open to see policemen. They have orders to search your house. You’re alone so it’s difficult to resist. </a:t>
            </a:r>
            <a:endParaRPr/>
          </a:p>
          <a:p>
            <a:pPr indent="0" lvl="0" marL="0" rtl="0" algn="l">
              <a:lnSpc>
                <a:spcPct val="80000"/>
              </a:lnSpc>
              <a:spcBef>
                <a:spcPts val="1000"/>
              </a:spcBef>
              <a:spcAft>
                <a:spcPts val="0"/>
              </a:spcAft>
              <a:buClr>
                <a:schemeClr val="dk1"/>
              </a:buClr>
              <a:buSzPts val="2590"/>
              <a:buNone/>
            </a:pPr>
            <a:r>
              <a:rPr lang="en-US" sz="2590"/>
              <a:t>They find meth hidden in one of your drawers. You don’t know anything about it. But the police don’t believe you. </a:t>
            </a:r>
            <a:endParaRPr/>
          </a:p>
          <a:p>
            <a:pPr indent="0" lvl="0" marL="0" rtl="0" algn="l">
              <a:lnSpc>
                <a:spcPct val="80000"/>
              </a:lnSpc>
              <a:spcBef>
                <a:spcPts val="1000"/>
              </a:spcBef>
              <a:spcAft>
                <a:spcPts val="0"/>
              </a:spcAft>
              <a:buClr>
                <a:schemeClr val="dk1"/>
              </a:buClr>
              <a:buSzPts val="2590"/>
              <a:buNone/>
            </a:pPr>
            <a:r>
              <a:rPr lang="en-US" sz="2590"/>
              <a:t>You can decide to confess and enter plea bargaining (e.g. to enter drug rehabilitation instead of prison) OR become an informant for the police and blame your partner for the meth. </a:t>
            </a:r>
            <a:endParaRPr/>
          </a:p>
        </p:txBody>
      </p:sp>
      <p:pic>
        <p:nvPicPr>
          <p:cNvPr descr="A close up of a logo&#10;&#10;Description automatically generated" id="152" name="Google Shape;152;p9"/>
          <p:cNvPicPr preferRelativeResize="0"/>
          <p:nvPr/>
        </p:nvPicPr>
        <p:blipFill rotWithShape="1">
          <a:blip r:embed="rId3">
            <a:alphaModFix/>
          </a:blip>
          <a:srcRect b="0" l="0" r="0" t="0"/>
          <a:stretch/>
        </p:blipFill>
        <p:spPr>
          <a:xfrm>
            <a:off x="8823693" y="1343543"/>
            <a:ext cx="2216219" cy="2216219"/>
          </a:xfrm>
          <a:prstGeom prst="rect">
            <a:avLst/>
          </a:prstGeom>
          <a:noFill/>
          <a:ln>
            <a:noFill/>
          </a:ln>
        </p:spPr>
      </p:pic>
      <p:sp>
        <p:nvSpPr>
          <p:cNvPr id="153" name="Google Shape;153;p9"/>
          <p:cNvSpPr/>
          <p:nvPr/>
        </p:nvSpPr>
        <p:spPr>
          <a:xfrm>
            <a:off x="940201" y="5090169"/>
            <a:ext cx="10311600" cy="1511700"/>
          </a:xfrm>
          <a:prstGeom prst="rect">
            <a:avLst/>
          </a:prstGeom>
          <a:solidFill>
            <a:srgbClr val="DDEAF6"/>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Why did you choose this option?</a:t>
            </a:r>
            <a:endParaRPr/>
          </a:p>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How </a:t>
            </a:r>
            <a:r>
              <a:rPr lang="en-US" sz="1800">
                <a:solidFill>
                  <a:schemeClr val="dk1"/>
                </a:solidFill>
                <a:latin typeface="Calibri"/>
                <a:ea typeface="Calibri"/>
                <a:cs typeface="Calibri"/>
                <a:sym typeface="Calibri"/>
              </a:rPr>
              <a:t>are</a:t>
            </a:r>
            <a:r>
              <a:rPr b="0" i="0" lang="en-US" sz="1800" u="none" cap="none" strike="noStrike">
                <a:solidFill>
                  <a:schemeClr val="dk1"/>
                </a:solidFill>
                <a:latin typeface="Calibri"/>
                <a:ea typeface="Calibri"/>
                <a:cs typeface="Calibri"/>
                <a:sym typeface="Calibri"/>
              </a:rPr>
              <a:t> the circumstances you face in this situation a result of your vulnerabilities as a woman? </a:t>
            </a:r>
            <a:endParaRPr/>
          </a:p>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What kind of tactics/power do law enforcement have that </a:t>
            </a:r>
            <a:r>
              <a:rPr lang="en-US" sz="1800">
                <a:solidFill>
                  <a:schemeClr val="dk1"/>
                </a:solidFill>
                <a:latin typeface="Calibri"/>
                <a:ea typeface="Calibri"/>
                <a:cs typeface="Calibri"/>
                <a:sym typeface="Calibri"/>
              </a:rPr>
              <a:t>do not consider</a:t>
            </a:r>
            <a:r>
              <a:rPr b="0" i="0" lang="en-US" sz="1800" u="none" cap="none" strike="noStrike">
                <a:solidFill>
                  <a:schemeClr val="dk1"/>
                </a:solidFill>
                <a:latin typeface="Calibri"/>
                <a:ea typeface="Calibri"/>
                <a:cs typeface="Calibri"/>
                <a:sym typeface="Calibri"/>
              </a:rPr>
              <a:t> a wom</a:t>
            </a:r>
            <a:r>
              <a:rPr lang="en-US" sz="1800">
                <a:solidFill>
                  <a:schemeClr val="dk1"/>
                </a:solidFill>
                <a:latin typeface="Calibri"/>
                <a:ea typeface="Calibri"/>
                <a:cs typeface="Calibri"/>
                <a:sym typeface="Calibri"/>
              </a:rPr>
              <a:t>a</a:t>
            </a:r>
            <a:r>
              <a:rPr b="0" i="0" lang="en-US" sz="1800" u="none" cap="none" strike="noStrike">
                <a:solidFill>
                  <a:schemeClr val="dk1"/>
                </a:solidFill>
                <a:latin typeface="Calibri"/>
                <a:ea typeface="Calibri"/>
                <a:cs typeface="Calibri"/>
                <a:sym typeface="Calibri"/>
              </a:rPr>
              <a:t>n’s circumstances?</a:t>
            </a:r>
            <a:endParaRPr/>
          </a:p>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What rights can you claim or support you can turn to, to deal with law enforcement?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0"/>
          <p:cNvSpPr/>
          <p:nvPr/>
        </p:nvSpPr>
        <p:spPr>
          <a:xfrm>
            <a:off x="2854960" y="3027832"/>
            <a:ext cx="3241040" cy="1615288"/>
          </a:xfrm>
          <a:prstGeom prst="rect">
            <a:avLst/>
          </a:prstGeom>
          <a:solidFill>
            <a:srgbClr val="9966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a:solidFill>
                  <a:schemeClr val="lt1"/>
                </a:solidFill>
                <a:latin typeface="Vollkorn"/>
                <a:ea typeface="Vollkorn"/>
                <a:cs typeface="Vollkorn"/>
                <a:sym typeface="Vollkorn"/>
              </a:rPr>
              <a:t>C</a:t>
            </a:r>
            <a:r>
              <a:rPr b="0" i="0" lang="en-US" sz="2800" u="none" cap="none" strike="noStrike">
                <a:solidFill>
                  <a:schemeClr val="lt1"/>
                </a:solidFill>
                <a:latin typeface="Vollkorn"/>
                <a:ea typeface="Vollkorn"/>
                <a:cs typeface="Vollkorn"/>
                <a:sym typeface="Vollkorn"/>
              </a:rPr>
              <a:t>onfess and plea bargain</a:t>
            </a:r>
            <a:endParaRPr/>
          </a:p>
        </p:txBody>
      </p:sp>
      <p:sp>
        <p:nvSpPr>
          <p:cNvPr id="159" name="Google Shape;159;p10"/>
          <p:cNvSpPr/>
          <p:nvPr/>
        </p:nvSpPr>
        <p:spPr>
          <a:xfrm>
            <a:off x="7466814" y="3027832"/>
            <a:ext cx="3011557" cy="1615288"/>
          </a:xfrm>
          <a:prstGeom prst="rect">
            <a:avLst/>
          </a:prstGeom>
          <a:solidFill>
            <a:srgbClr val="FF999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2800" u="none" cap="none" strike="noStrike">
                <a:solidFill>
                  <a:schemeClr val="lt1"/>
                </a:solidFill>
                <a:latin typeface="Vollkorn"/>
                <a:ea typeface="Vollkorn"/>
                <a:cs typeface="Vollkorn"/>
                <a:sym typeface="Vollkorn"/>
              </a:rPr>
              <a:t>Blame your partner</a:t>
            </a:r>
            <a:endParaRPr/>
          </a:p>
        </p:txBody>
      </p:sp>
      <p:sp>
        <p:nvSpPr>
          <p:cNvPr id="160" name="Google Shape;160;p10"/>
          <p:cNvSpPr txBox="1"/>
          <p:nvPr/>
        </p:nvSpPr>
        <p:spPr>
          <a:xfrm>
            <a:off x="1242075" y="583875"/>
            <a:ext cx="9798600" cy="2250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You can decide to confess and enter plea bargaining (</a:t>
            </a:r>
            <a:r>
              <a:rPr lang="en-US" sz="2800"/>
              <a:t>for </a:t>
            </a:r>
            <a:r>
              <a:rPr b="0" i="0" lang="en-US" sz="2800" u="none" cap="none" strike="noStrike">
                <a:solidFill>
                  <a:srgbClr val="000000"/>
                </a:solidFill>
                <a:latin typeface="Arial"/>
                <a:ea typeface="Arial"/>
                <a:cs typeface="Arial"/>
                <a:sym typeface="Arial"/>
              </a:rPr>
              <a:t>rehabilitation instead of prison) </a:t>
            </a:r>
            <a:endParaRPr b="0" i="0" sz="2800" u="none" cap="none" strike="noStrike">
              <a:solidFill>
                <a:srgbClr val="000000"/>
              </a:solidFill>
              <a:latin typeface="Arial"/>
              <a:ea typeface="Arial"/>
              <a:cs typeface="Arial"/>
              <a:sym typeface="Arial"/>
            </a:endParaRPr>
          </a:p>
          <a:p>
            <a:pPr indent="0" lvl="0" marL="0" marR="0" rtl="0" algn="ctr">
              <a:spcBef>
                <a:spcPts val="0"/>
              </a:spcBef>
              <a:spcAft>
                <a:spcPts val="0"/>
              </a:spcAft>
              <a:buClr>
                <a:srgbClr val="000000"/>
              </a:buClr>
              <a:buSzPts val="2800"/>
              <a:buFont typeface="Arial"/>
              <a:buNone/>
            </a:pPr>
            <a:r>
              <a:rPr lang="en-US" sz="2800"/>
              <a:t>OR</a:t>
            </a:r>
            <a:r>
              <a:rPr b="0" i="0" lang="en-US" sz="2800" u="none" cap="none" strike="noStrike">
                <a:solidFill>
                  <a:srgbClr val="000000"/>
                </a:solidFill>
                <a:latin typeface="Arial"/>
                <a:ea typeface="Arial"/>
                <a:cs typeface="Arial"/>
                <a:sym typeface="Arial"/>
              </a:rPr>
              <a:t> </a:t>
            </a:r>
            <a:endParaRPr b="0" i="0" sz="2800" u="none" cap="none" strike="noStrike">
              <a:solidFill>
                <a:srgbClr val="000000"/>
              </a:solidFill>
              <a:latin typeface="Arial"/>
              <a:ea typeface="Arial"/>
              <a:cs typeface="Arial"/>
              <a:sym typeface="Arial"/>
            </a:endParaRPr>
          </a:p>
          <a:p>
            <a:pPr indent="0" lvl="0" marL="0" marR="0" rtl="0" algn="ctr">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become an informant for the police and blame your partner. </a:t>
            </a:r>
            <a:endParaRPr b="0" i="0" sz="2800" u="none" cap="none" strike="noStrike">
              <a:solidFill>
                <a:schemeClr val="dk1"/>
              </a:solidFill>
              <a:latin typeface="Vollkorn"/>
              <a:ea typeface="Vollkorn"/>
              <a:cs typeface="Vollkorn"/>
              <a:sym typeface="Vollkorn"/>
            </a:endParaRPr>
          </a:p>
        </p:txBody>
      </p:sp>
      <p:pic>
        <p:nvPicPr>
          <p:cNvPr id="161" name="Google Shape;161;p10"/>
          <p:cNvPicPr preferRelativeResize="0"/>
          <p:nvPr/>
        </p:nvPicPr>
        <p:blipFill rotWithShape="1">
          <a:blip r:embed="rId3">
            <a:alphaModFix/>
          </a:blip>
          <a:srcRect b="5756" l="19644" r="66813" t="53271"/>
          <a:stretch/>
        </p:blipFill>
        <p:spPr>
          <a:xfrm>
            <a:off x="1713629" y="3027832"/>
            <a:ext cx="1059396" cy="1118813"/>
          </a:xfrm>
          <a:prstGeom prst="rect">
            <a:avLst/>
          </a:prstGeom>
          <a:noFill/>
          <a:ln>
            <a:noFill/>
          </a:ln>
        </p:spPr>
      </p:pic>
      <p:pic>
        <p:nvPicPr>
          <p:cNvPr id="162" name="Google Shape;162;p10"/>
          <p:cNvPicPr preferRelativeResize="0"/>
          <p:nvPr/>
        </p:nvPicPr>
        <p:blipFill rotWithShape="1">
          <a:blip r:embed="rId3">
            <a:alphaModFix/>
          </a:blip>
          <a:srcRect b="6395" l="35323" r="51511" t="56299"/>
          <a:stretch/>
        </p:blipFill>
        <p:spPr>
          <a:xfrm>
            <a:off x="6417709" y="3017945"/>
            <a:ext cx="1059396" cy="104777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n-US"/>
              <a:t>Stage 3</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pic>
        <p:nvPicPr>
          <p:cNvPr id="172" name="Google Shape;172;p12"/>
          <p:cNvPicPr preferRelativeResize="0"/>
          <p:nvPr>
            <p:ph idx="1" type="body"/>
          </p:nvPr>
        </p:nvPicPr>
        <p:blipFill rotWithShape="1">
          <a:blip r:embed="rId3">
            <a:alphaModFix/>
          </a:blip>
          <a:srcRect b="0" l="0" r="0" t="0"/>
          <a:stretch/>
        </p:blipFill>
        <p:spPr>
          <a:xfrm>
            <a:off x="669596" y="1771650"/>
            <a:ext cx="2145300" cy="2145300"/>
          </a:xfrm>
          <a:prstGeom prst="rect">
            <a:avLst/>
          </a:prstGeom>
          <a:noFill/>
          <a:ln>
            <a:noFill/>
          </a:ln>
        </p:spPr>
      </p:pic>
      <p:sp>
        <p:nvSpPr>
          <p:cNvPr id="173" name="Google Shape;173;p12"/>
          <p:cNvSpPr txBox="1"/>
          <p:nvPr/>
        </p:nvSpPr>
        <p:spPr>
          <a:xfrm>
            <a:off x="3153250" y="1771652"/>
            <a:ext cx="8818800" cy="86040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The paralegal helps with you</a:t>
            </a:r>
            <a:r>
              <a:rPr lang="en-US" sz="2800"/>
              <a:t>r case </a:t>
            </a:r>
            <a:r>
              <a:rPr b="0" i="0" lang="en-US" sz="2800" u="none" cap="none" strike="noStrike">
                <a:solidFill>
                  <a:srgbClr val="000000"/>
                </a:solidFill>
                <a:latin typeface="Arial"/>
                <a:ea typeface="Arial"/>
                <a:cs typeface="Arial"/>
                <a:sym typeface="Arial"/>
              </a:rPr>
              <a:t>and your sentence gets reduced.</a:t>
            </a:r>
            <a:endParaRPr b="0" i="0" sz="2800" u="none" cap="none" strike="noStrike">
              <a:solidFill>
                <a:schemeClr val="dk1"/>
              </a:solidFill>
              <a:latin typeface="Calibri"/>
              <a:ea typeface="Calibri"/>
              <a:cs typeface="Calibri"/>
              <a:sym typeface="Calibri"/>
            </a:endParaRPr>
          </a:p>
        </p:txBody>
      </p:sp>
      <p:sp>
        <p:nvSpPr>
          <p:cNvPr id="174" name="Google Shape;174;p12"/>
          <p:cNvSpPr/>
          <p:nvPr/>
        </p:nvSpPr>
        <p:spPr>
          <a:xfrm>
            <a:off x="319336" y="335280"/>
            <a:ext cx="3195460" cy="860425"/>
          </a:xfrm>
          <a:prstGeom prst="rect">
            <a:avLst/>
          </a:prstGeom>
          <a:solidFill>
            <a:srgbClr val="C55A1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2800" u="none" cap="none" strike="noStrike">
                <a:solidFill>
                  <a:schemeClr val="lt1"/>
                </a:solidFill>
                <a:latin typeface="Vollkorn"/>
                <a:ea typeface="Vollkorn"/>
                <a:cs typeface="Vollkorn"/>
                <a:sym typeface="Vollkorn"/>
              </a:rPr>
              <a:t>Call the paralegal</a:t>
            </a:r>
            <a:endParaRPr/>
          </a:p>
        </p:txBody>
      </p:sp>
      <p:sp>
        <p:nvSpPr>
          <p:cNvPr id="175" name="Google Shape;175;p12"/>
          <p:cNvSpPr/>
          <p:nvPr/>
        </p:nvSpPr>
        <p:spPr>
          <a:xfrm>
            <a:off x="3514800" y="2807425"/>
            <a:ext cx="7876500" cy="3668400"/>
          </a:xfrm>
          <a:prstGeom prst="rect">
            <a:avLst/>
          </a:prstGeom>
          <a:solidFill>
            <a:srgbClr val="DDEAF6"/>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How have the drug policies in place led to where you are now?</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What other circumstances do you think women who are involved with drug offences can face?</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What kind of processes did you have to go through from point of arrest to get here?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What could have been done for you to get the support you needed instead of having to go through the criminal justice process?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How reforms can be made to reimagine an alternative reality?</a:t>
            </a:r>
            <a:endParaRPr b="0" i="0" sz="1800" u="none" cap="none" strike="noStrike">
              <a:solidFill>
                <a:schemeClr val="accent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3"/>
          <p:cNvSpPr/>
          <p:nvPr/>
        </p:nvSpPr>
        <p:spPr>
          <a:xfrm>
            <a:off x="231489" y="355249"/>
            <a:ext cx="5102511" cy="792831"/>
          </a:xfrm>
          <a:prstGeom prst="rect">
            <a:avLst/>
          </a:prstGeom>
          <a:solidFill>
            <a:srgbClr val="BF9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2800" u="none" cap="none" strike="noStrike">
                <a:solidFill>
                  <a:schemeClr val="lt1"/>
                </a:solidFill>
                <a:latin typeface="Vollkorn"/>
                <a:ea typeface="Vollkorn"/>
                <a:cs typeface="Vollkorn"/>
                <a:sym typeface="Vollkorn"/>
              </a:rPr>
              <a:t>Ask the public defender for help</a:t>
            </a:r>
            <a:endParaRPr/>
          </a:p>
        </p:txBody>
      </p:sp>
      <p:pic>
        <p:nvPicPr>
          <p:cNvPr id="181" name="Google Shape;181;p13"/>
          <p:cNvPicPr preferRelativeResize="0"/>
          <p:nvPr>
            <p:ph idx="1" type="body"/>
          </p:nvPr>
        </p:nvPicPr>
        <p:blipFill rotWithShape="1">
          <a:blip r:embed="rId3">
            <a:alphaModFix/>
          </a:blip>
          <a:srcRect b="0" l="0" r="0" t="0"/>
          <a:stretch/>
        </p:blipFill>
        <p:spPr>
          <a:xfrm>
            <a:off x="361011" y="1357214"/>
            <a:ext cx="1698253" cy="1698253"/>
          </a:xfrm>
          <a:prstGeom prst="rect">
            <a:avLst/>
          </a:prstGeom>
          <a:noFill/>
          <a:ln>
            <a:noFill/>
          </a:ln>
        </p:spPr>
      </p:pic>
      <p:sp>
        <p:nvSpPr>
          <p:cNvPr id="182" name="Google Shape;182;p13"/>
          <p:cNvSpPr txBox="1"/>
          <p:nvPr/>
        </p:nvSpPr>
        <p:spPr>
          <a:xfrm>
            <a:off x="2505400" y="1475625"/>
            <a:ext cx="8609700" cy="169830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The public defender helps but you end up awaiting trial for a whole year. During that time, you're stuck in jail or pre</a:t>
            </a:r>
            <a:r>
              <a:rPr lang="en-US" sz="2800"/>
              <a:t>-trial detention.</a:t>
            </a:r>
            <a:r>
              <a:rPr b="0" i="0" lang="en-US" sz="2800" u="none" cap="none" strike="noStrike">
                <a:solidFill>
                  <a:srgbClr val="000000"/>
                </a:solidFill>
                <a:latin typeface="Arial"/>
                <a:ea typeface="Arial"/>
                <a:cs typeface="Arial"/>
                <a:sym typeface="Arial"/>
              </a:rPr>
              <a:t> </a:t>
            </a:r>
            <a:endParaRPr b="0" i="0" sz="2800" u="none" cap="none" strike="noStrike">
              <a:solidFill>
                <a:schemeClr val="dk1"/>
              </a:solidFill>
              <a:latin typeface="Calibri"/>
              <a:ea typeface="Calibri"/>
              <a:cs typeface="Calibri"/>
              <a:sym typeface="Calibri"/>
            </a:endParaRPr>
          </a:p>
        </p:txBody>
      </p:sp>
      <p:pic>
        <p:nvPicPr>
          <p:cNvPr descr="A picture containing fence&#10;&#10;Description automatically generated" id="183" name="Google Shape;183;p13"/>
          <p:cNvPicPr preferRelativeResize="0"/>
          <p:nvPr/>
        </p:nvPicPr>
        <p:blipFill rotWithShape="1">
          <a:blip r:embed="rId4">
            <a:alphaModFix/>
          </a:blip>
          <a:srcRect b="0" l="0" r="0" t="0"/>
          <a:stretch/>
        </p:blipFill>
        <p:spPr>
          <a:xfrm>
            <a:off x="8124124" y="3120003"/>
            <a:ext cx="3353151" cy="3353151"/>
          </a:xfrm>
          <a:prstGeom prst="rect">
            <a:avLst/>
          </a:prstGeom>
          <a:noFill/>
          <a:ln>
            <a:noFill/>
          </a:ln>
        </p:spPr>
      </p:pic>
      <p:sp>
        <p:nvSpPr>
          <p:cNvPr id="184" name="Google Shape;184;p13"/>
          <p:cNvSpPr/>
          <p:nvPr/>
        </p:nvSpPr>
        <p:spPr>
          <a:xfrm>
            <a:off x="361000" y="3173925"/>
            <a:ext cx="7477800" cy="3461100"/>
          </a:xfrm>
          <a:prstGeom prst="rect">
            <a:avLst/>
          </a:prstGeom>
          <a:solidFill>
            <a:srgbClr val="DDEAF6"/>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How have the drug policies in place led to where you are now?</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What other circumstances do you think women who are involved with drug offences and/or in prison can face?</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What kind of processes did you have to go through from point of arrest to get here?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What could have been done for you to get the support you need instead of having to go through the criminal justice process?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lang="en-US" sz="1800">
                <a:solidFill>
                  <a:schemeClr val="dk1"/>
                </a:solidFill>
                <a:latin typeface="Calibri"/>
                <a:ea typeface="Calibri"/>
                <a:cs typeface="Calibri"/>
                <a:sym typeface="Calibri"/>
              </a:rPr>
              <a:t>What</a:t>
            </a:r>
            <a:r>
              <a:rPr b="0" i="0" lang="en-US" sz="1800" u="none" cap="none" strike="noStrike">
                <a:solidFill>
                  <a:schemeClr val="dk1"/>
                </a:solidFill>
                <a:latin typeface="Calibri"/>
                <a:ea typeface="Calibri"/>
                <a:cs typeface="Calibri"/>
                <a:sym typeface="Calibri"/>
              </a:rPr>
              <a:t> reforms can be made to reimagine an alternative reality?</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4"/>
          <p:cNvSpPr/>
          <p:nvPr/>
        </p:nvSpPr>
        <p:spPr>
          <a:xfrm>
            <a:off x="486468" y="294289"/>
            <a:ext cx="2632651" cy="955391"/>
          </a:xfrm>
          <a:prstGeom prst="rect">
            <a:avLst/>
          </a:prstGeom>
          <a:solidFill>
            <a:srgbClr val="9966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2400" u="none" cap="none" strike="noStrike">
                <a:solidFill>
                  <a:schemeClr val="lt1"/>
                </a:solidFill>
                <a:latin typeface="Vollkorn"/>
                <a:ea typeface="Vollkorn"/>
                <a:cs typeface="Vollkorn"/>
                <a:sym typeface="Vollkorn"/>
              </a:rPr>
              <a:t>Decide to confess</a:t>
            </a:r>
            <a:endParaRPr/>
          </a:p>
        </p:txBody>
      </p:sp>
      <p:sp>
        <p:nvSpPr>
          <p:cNvPr id="190" name="Google Shape;190;p14"/>
          <p:cNvSpPr txBox="1"/>
          <p:nvPr/>
        </p:nvSpPr>
        <p:spPr>
          <a:xfrm>
            <a:off x="3119119" y="1721396"/>
            <a:ext cx="7731760" cy="15696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u="none" cap="none" strike="noStrike">
                <a:solidFill>
                  <a:srgbClr val="000000"/>
                </a:solidFill>
                <a:latin typeface="Arial"/>
                <a:ea typeface="Arial"/>
                <a:cs typeface="Arial"/>
                <a:sym typeface="Arial"/>
              </a:rPr>
              <a:t>You can go to a rehabilitation center but you have to pay the police. Moreover, you're surprised that it is like a prison. You start attending paralegal trainings in the detention facility.</a:t>
            </a:r>
            <a:endParaRPr sz="2400">
              <a:solidFill>
                <a:schemeClr val="dk1"/>
              </a:solidFill>
              <a:latin typeface="Calibri"/>
              <a:ea typeface="Calibri"/>
              <a:cs typeface="Calibri"/>
              <a:sym typeface="Calibri"/>
            </a:endParaRPr>
          </a:p>
        </p:txBody>
      </p:sp>
      <p:pic>
        <p:nvPicPr>
          <p:cNvPr descr="A picture containing fence&#10;&#10;Description automatically generated" id="191" name="Google Shape;191;p14"/>
          <p:cNvPicPr preferRelativeResize="0"/>
          <p:nvPr/>
        </p:nvPicPr>
        <p:blipFill rotWithShape="1">
          <a:blip r:embed="rId3">
            <a:alphaModFix/>
          </a:blip>
          <a:srcRect b="0" l="0" r="0" t="0"/>
          <a:stretch/>
        </p:blipFill>
        <p:spPr>
          <a:xfrm>
            <a:off x="8124124" y="3120003"/>
            <a:ext cx="3353151" cy="3353151"/>
          </a:xfrm>
          <a:prstGeom prst="rect">
            <a:avLst/>
          </a:prstGeom>
          <a:noFill/>
          <a:ln>
            <a:noFill/>
          </a:ln>
        </p:spPr>
      </p:pic>
      <p:pic>
        <p:nvPicPr>
          <p:cNvPr id="192" name="Google Shape;192;p14"/>
          <p:cNvPicPr preferRelativeResize="0"/>
          <p:nvPr/>
        </p:nvPicPr>
        <p:blipFill rotWithShape="1">
          <a:blip r:embed="rId4">
            <a:alphaModFix/>
          </a:blip>
          <a:srcRect b="0" l="0" r="0" t="0"/>
          <a:stretch/>
        </p:blipFill>
        <p:spPr>
          <a:xfrm>
            <a:off x="714725" y="1464356"/>
            <a:ext cx="2172307" cy="2172307"/>
          </a:xfrm>
          <a:prstGeom prst="rect">
            <a:avLst/>
          </a:prstGeom>
          <a:noFill/>
          <a:ln>
            <a:noFill/>
          </a:ln>
        </p:spPr>
      </p:pic>
      <p:sp>
        <p:nvSpPr>
          <p:cNvPr id="193" name="Google Shape;193;p14"/>
          <p:cNvSpPr/>
          <p:nvPr/>
        </p:nvSpPr>
        <p:spPr>
          <a:xfrm>
            <a:off x="844377" y="3557570"/>
            <a:ext cx="6628655" cy="2590239"/>
          </a:xfrm>
          <a:prstGeom prst="rect">
            <a:avLst/>
          </a:prstGeom>
          <a:solidFill>
            <a:srgbClr val="DDEAF6"/>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How have the drug policies in place led to where you are now?</a:t>
            </a:r>
            <a:endParaRPr/>
          </a:p>
          <a:p>
            <a:pPr indent="0" lvl="0" marL="0" marR="0" rtl="0" algn="ctr">
              <a:spcBef>
                <a:spcPts val="0"/>
              </a:spcBef>
              <a:spcAft>
                <a:spcPts val="0"/>
              </a:spcAft>
              <a:buNone/>
            </a:pPr>
            <a:r>
              <a:rPr lang="en-US" sz="1800">
                <a:solidFill>
                  <a:schemeClr val="dk1"/>
                </a:solidFill>
                <a:latin typeface="Calibri"/>
                <a:ea typeface="Calibri"/>
                <a:cs typeface="Calibri"/>
                <a:sym typeface="Calibri"/>
              </a:rPr>
              <a:t>What other circumstances do you think women who are involved with drug offences and/or in prison can face?</a:t>
            </a:r>
            <a:endParaRPr/>
          </a:p>
          <a:p>
            <a:pPr indent="0" lvl="0" marL="0" marR="0" rtl="0" algn="ctr">
              <a:spcBef>
                <a:spcPts val="0"/>
              </a:spcBef>
              <a:spcAft>
                <a:spcPts val="0"/>
              </a:spcAft>
              <a:buNone/>
            </a:pPr>
            <a:r>
              <a:rPr lang="en-US" sz="1800">
                <a:solidFill>
                  <a:schemeClr val="dk1"/>
                </a:solidFill>
                <a:latin typeface="Calibri"/>
                <a:ea typeface="Calibri"/>
                <a:cs typeface="Calibri"/>
                <a:sym typeface="Calibri"/>
              </a:rPr>
              <a:t>What kind of processes did you have to go through from point of arrest to get here? </a:t>
            </a:r>
            <a:endParaRPr/>
          </a:p>
          <a:p>
            <a:pPr indent="0" lvl="0" marL="0" marR="0" rtl="0" algn="ctr">
              <a:spcBef>
                <a:spcPts val="0"/>
              </a:spcBef>
              <a:spcAft>
                <a:spcPts val="0"/>
              </a:spcAft>
              <a:buNone/>
            </a:pPr>
            <a:r>
              <a:rPr lang="en-US" sz="1800">
                <a:solidFill>
                  <a:schemeClr val="dk1"/>
                </a:solidFill>
                <a:latin typeface="Calibri"/>
                <a:ea typeface="Calibri"/>
                <a:cs typeface="Calibri"/>
                <a:sym typeface="Calibri"/>
              </a:rPr>
              <a:t>What could have been done for you to get the support you need instead of having to go through the criminal justice process? </a:t>
            </a:r>
            <a:endParaRPr/>
          </a:p>
          <a:p>
            <a:pPr indent="0" lvl="0" marL="0" marR="0" rtl="0" algn="ctr">
              <a:spcBef>
                <a:spcPts val="0"/>
              </a:spcBef>
              <a:spcAft>
                <a:spcPts val="0"/>
              </a:spcAft>
              <a:buNone/>
            </a:pPr>
            <a:r>
              <a:rPr lang="en-US" sz="1800">
                <a:solidFill>
                  <a:schemeClr val="dk1"/>
                </a:solidFill>
                <a:latin typeface="Calibri"/>
                <a:ea typeface="Calibri"/>
                <a:cs typeface="Calibri"/>
                <a:sym typeface="Calibri"/>
              </a:rPr>
              <a:t>What</a:t>
            </a:r>
            <a:r>
              <a:rPr lang="en-US" sz="1800">
                <a:solidFill>
                  <a:schemeClr val="dk1"/>
                </a:solidFill>
                <a:latin typeface="Calibri"/>
                <a:ea typeface="Calibri"/>
                <a:cs typeface="Calibri"/>
                <a:sym typeface="Calibri"/>
              </a:rPr>
              <a:t> reforms can be made to reimagine an alternative reality?</a:t>
            </a:r>
            <a:endParaRPr sz="1800">
              <a:solidFill>
                <a:schemeClr val="accent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5"/>
          <p:cNvSpPr txBox="1"/>
          <p:nvPr>
            <p:ph idx="1" type="body"/>
          </p:nvPr>
        </p:nvSpPr>
        <p:spPr>
          <a:xfrm>
            <a:off x="4372625" y="1276350"/>
            <a:ext cx="7149600" cy="1420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00000"/>
              </a:buClr>
              <a:buSzPts val="2800"/>
              <a:buNone/>
            </a:pPr>
            <a:r>
              <a:rPr b="0" i="0" lang="en-US">
                <a:solidFill>
                  <a:srgbClr val="000000"/>
                </a:solidFill>
                <a:latin typeface="Arial"/>
                <a:ea typeface="Arial"/>
                <a:cs typeface="Arial"/>
                <a:sym typeface="Arial"/>
              </a:rPr>
              <a:t>You blame your partner. He ends up in prison. But that means, you're left with all the responsibility of caring for the family.</a:t>
            </a:r>
            <a:endParaRPr/>
          </a:p>
        </p:txBody>
      </p:sp>
      <p:sp>
        <p:nvSpPr>
          <p:cNvPr id="199" name="Google Shape;199;p15"/>
          <p:cNvSpPr/>
          <p:nvPr/>
        </p:nvSpPr>
        <p:spPr>
          <a:xfrm>
            <a:off x="4372625" y="2784725"/>
            <a:ext cx="6891000" cy="3733500"/>
          </a:xfrm>
          <a:prstGeom prst="rect">
            <a:avLst/>
          </a:prstGeom>
          <a:solidFill>
            <a:srgbClr val="DDEAF6"/>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How have the drug policies in place led to where you are now?</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lang="en-US" sz="1800">
                <a:solidFill>
                  <a:schemeClr val="dk1"/>
                </a:solidFill>
                <a:latin typeface="Calibri"/>
                <a:ea typeface="Calibri"/>
                <a:cs typeface="Calibri"/>
                <a:sym typeface="Calibri"/>
              </a:rPr>
              <a:t>What other circumstances do you think women who are involved with drug offences can face?</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lang="en-US" sz="1800">
                <a:solidFill>
                  <a:schemeClr val="dk1"/>
                </a:solidFill>
                <a:latin typeface="Calibri"/>
                <a:ea typeface="Calibri"/>
                <a:cs typeface="Calibri"/>
                <a:sym typeface="Calibri"/>
              </a:rPr>
              <a:t>What kind of processes did you have to go through from point of arrest to get here?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lang="en-US" sz="1800">
                <a:solidFill>
                  <a:schemeClr val="dk1"/>
                </a:solidFill>
                <a:latin typeface="Calibri"/>
                <a:ea typeface="Calibri"/>
                <a:cs typeface="Calibri"/>
                <a:sym typeface="Calibri"/>
              </a:rPr>
              <a:t>What could have been done for you to get the support you needed instead of having to go through the criminal justice process?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lang="en-US" sz="1800">
                <a:solidFill>
                  <a:schemeClr val="dk1"/>
                </a:solidFill>
                <a:latin typeface="Calibri"/>
                <a:ea typeface="Calibri"/>
                <a:cs typeface="Calibri"/>
                <a:sym typeface="Calibri"/>
              </a:rPr>
              <a:t>How reforms can be made to reimagine an alternative reality?</a:t>
            </a:r>
            <a:endParaRPr sz="1800">
              <a:solidFill>
                <a:schemeClr val="accent1"/>
              </a:solidFill>
              <a:latin typeface="Calibri"/>
              <a:ea typeface="Calibri"/>
              <a:cs typeface="Calibri"/>
              <a:sym typeface="Calibri"/>
            </a:endParaRPr>
          </a:p>
        </p:txBody>
      </p:sp>
      <p:sp>
        <p:nvSpPr>
          <p:cNvPr id="200" name="Google Shape;200;p15"/>
          <p:cNvSpPr/>
          <p:nvPr/>
        </p:nvSpPr>
        <p:spPr>
          <a:xfrm>
            <a:off x="375966" y="166030"/>
            <a:ext cx="3108914" cy="986893"/>
          </a:xfrm>
          <a:prstGeom prst="rect">
            <a:avLst/>
          </a:prstGeom>
          <a:solidFill>
            <a:srgbClr val="FF999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chemeClr val="lt1"/>
                </a:solidFill>
                <a:latin typeface="Vollkorn"/>
                <a:ea typeface="Vollkorn"/>
                <a:cs typeface="Vollkorn"/>
                <a:sym typeface="Vollkorn"/>
              </a:rPr>
              <a:t>Blame your partner</a:t>
            </a:r>
            <a:endParaRPr/>
          </a:p>
        </p:txBody>
      </p:sp>
      <p:pic>
        <p:nvPicPr>
          <p:cNvPr id="201" name="Google Shape;201;p15"/>
          <p:cNvPicPr preferRelativeResize="0"/>
          <p:nvPr/>
        </p:nvPicPr>
        <p:blipFill rotWithShape="1">
          <a:blip r:embed="rId3">
            <a:alphaModFix/>
          </a:blip>
          <a:srcRect b="0" l="26650" r="26312" t="0"/>
          <a:stretch/>
        </p:blipFill>
        <p:spPr>
          <a:xfrm>
            <a:off x="616405" y="3519171"/>
            <a:ext cx="2257245" cy="2561248"/>
          </a:xfrm>
          <a:prstGeom prst="rect">
            <a:avLst/>
          </a:prstGeom>
          <a:noFill/>
          <a:ln>
            <a:noFill/>
          </a:ln>
        </p:spPr>
      </p:pic>
      <p:pic>
        <p:nvPicPr>
          <p:cNvPr id="202" name="Google Shape;202;p15"/>
          <p:cNvPicPr preferRelativeResize="0"/>
          <p:nvPr/>
        </p:nvPicPr>
        <p:blipFill rotWithShape="1">
          <a:blip r:embed="rId4">
            <a:alphaModFix/>
          </a:blip>
          <a:srcRect b="0" l="0" r="0" t="0"/>
          <a:stretch/>
        </p:blipFill>
        <p:spPr>
          <a:xfrm>
            <a:off x="1745028" y="1706880"/>
            <a:ext cx="1631950" cy="1631950"/>
          </a:xfrm>
          <a:prstGeom prst="rect">
            <a:avLst/>
          </a:prstGeom>
          <a:noFill/>
          <a:ln>
            <a:noFill/>
          </a:ln>
        </p:spPr>
      </p:pic>
      <p:sp>
        <p:nvSpPr>
          <p:cNvPr id="203" name="Google Shape;203;p15"/>
          <p:cNvSpPr/>
          <p:nvPr/>
        </p:nvSpPr>
        <p:spPr>
          <a:xfrm>
            <a:off x="1586738" y="1637987"/>
            <a:ext cx="2139899" cy="1631951"/>
          </a:xfrm>
          <a:prstGeom prst="cloudCallout">
            <a:avLst>
              <a:gd fmla="val -19883" name="adj1"/>
              <a:gd fmla="val 87403" name="adj2"/>
            </a:avLst>
          </a:prstGeom>
          <a:noFill/>
          <a:ln cap="flat" cmpd="sng" w="38100">
            <a:solidFill>
              <a:srgbClr val="FF999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6"/>
          <p:cNvSpPr txBox="1"/>
          <p:nvPr>
            <p:ph type="title"/>
          </p:nvPr>
        </p:nvSpPr>
        <p:spPr>
          <a:xfrm>
            <a:off x="3096799" y="2383900"/>
            <a:ext cx="7572300" cy="1325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Any questions to ask?</a:t>
            </a:r>
            <a:endParaRPr/>
          </a:p>
          <a:p>
            <a:pPr indent="0" lvl="0" marL="0" rtl="0" algn="l">
              <a:lnSpc>
                <a:spcPct val="90000"/>
              </a:lnSpc>
              <a:spcBef>
                <a:spcPts val="0"/>
              </a:spcBef>
              <a:spcAft>
                <a:spcPts val="0"/>
              </a:spcAft>
              <a:buClr>
                <a:schemeClr val="dk1"/>
              </a:buClr>
              <a:buSzPts val="4400"/>
              <a:buFont typeface="Calibri"/>
              <a:buNone/>
            </a:pPr>
            <a:r>
              <a:t/>
            </a:r>
            <a:endParaRPr/>
          </a:p>
          <a:p>
            <a:pPr indent="0" lvl="0" marL="0" rtl="0" algn="l">
              <a:lnSpc>
                <a:spcPct val="90000"/>
              </a:lnSpc>
              <a:spcBef>
                <a:spcPts val="0"/>
              </a:spcBef>
              <a:spcAft>
                <a:spcPts val="0"/>
              </a:spcAft>
              <a:buClr>
                <a:schemeClr val="dk1"/>
              </a:buClr>
              <a:buSzPts val="4400"/>
              <a:buFont typeface="Calibri"/>
              <a:buNone/>
            </a:pPr>
            <a:r>
              <a:rPr lang="en-US"/>
              <a:t>			Comments to share?</a:t>
            </a:r>
            <a:endParaRPr/>
          </a:p>
        </p:txBody>
      </p:sp>
      <p:pic>
        <p:nvPicPr>
          <p:cNvPr id="209" name="Google Shape;209;p16"/>
          <p:cNvPicPr preferRelativeResize="0"/>
          <p:nvPr>
            <p:ph idx="1" type="body"/>
          </p:nvPr>
        </p:nvPicPr>
        <p:blipFill rotWithShape="1">
          <a:blip r:embed="rId3">
            <a:alphaModFix/>
          </a:blip>
          <a:srcRect b="0" l="0" r="0" t="0"/>
          <a:stretch/>
        </p:blipFill>
        <p:spPr>
          <a:xfrm>
            <a:off x="869048" y="1747861"/>
            <a:ext cx="1600200" cy="16002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g993d8f418b_0_0"/>
          <p:cNvSpPr txBox="1"/>
          <p:nvPr>
            <p:ph type="title"/>
          </p:nvPr>
        </p:nvSpPr>
        <p:spPr>
          <a:xfrm>
            <a:off x="838200" y="365125"/>
            <a:ext cx="10515600" cy="9087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sz="3500"/>
              <a:t>THANK YOU!</a:t>
            </a:r>
            <a:endParaRPr b="1" sz="3500"/>
          </a:p>
        </p:txBody>
      </p:sp>
      <p:sp>
        <p:nvSpPr>
          <p:cNvPr id="215" name="Google Shape;215;g993d8f418b_0_0"/>
          <p:cNvSpPr txBox="1"/>
          <p:nvPr>
            <p:ph idx="1" type="body"/>
          </p:nvPr>
        </p:nvSpPr>
        <p:spPr>
          <a:xfrm>
            <a:off x="402975" y="1273825"/>
            <a:ext cx="11253600" cy="5180700"/>
          </a:xfrm>
          <a:prstGeom prst="rect">
            <a:avLst/>
          </a:prstGeom>
        </p:spPr>
        <p:txBody>
          <a:bodyPr anchorCtr="0" anchor="t" bIns="45700" lIns="91425" spcFirstLastPara="1" rIns="91425" wrap="square" tIns="45700">
            <a:noAutofit/>
          </a:bodyPr>
          <a:lstStyle/>
          <a:p>
            <a:pPr indent="-342900" lvl="0" marL="457200" rtl="0" algn="l">
              <a:spcBef>
                <a:spcPts val="1000"/>
              </a:spcBef>
              <a:spcAft>
                <a:spcPts val="0"/>
              </a:spcAft>
              <a:buSzPts val="1800"/>
              <a:buChar char="❏"/>
            </a:pPr>
            <a:r>
              <a:rPr lang="en-US"/>
              <a:t>Indonesia Act for Justice (AKSI): </a:t>
            </a:r>
            <a:r>
              <a:rPr lang="en-US" u="sng">
                <a:solidFill>
                  <a:schemeClr val="hlink"/>
                </a:solidFill>
                <a:hlinkClick r:id="rId3"/>
              </a:rPr>
              <a:t>https://www.facebook.com/DMT127/</a:t>
            </a:r>
            <a:r>
              <a:rPr lang="en-US"/>
              <a:t> </a:t>
            </a:r>
            <a:endParaRPr/>
          </a:p>
          <a:p>
            <a:pPr indent="0" lvl="0" marL="457200" rtl="0" algn="l">
              <a:spcBef>
                <a:spcPts val="1000"/>
              </a:spcBef>
              <a:spcAft>
                <a:spcPts val="0"/>
              </a:spcAft>
              <a:buNone/>
            </a:pPr>
            <a:r>
              <a:t/>
            </a:r>
            <a:endParaRPr sz="1000"/>
          </a:p>
          <a:p>
            <a:pPr indent="-342900" lvl="0" marL="457200" rtl="0" algn="l">
              <a:spcBef>
                <a:spcPts val="1000"/>
              </a:spcBef>
              <a:spcAft>
                <a:spcPts val="0"/>
              </a:spcAft>
              <a:buSzPts val="1800"/>
              <a:buChar char="❏"/>
            </a:pPr>
            <a:r>
              <a:rPr lang="en-US"/>
              <a:t>Community Legal Aid Institute (LBHM), Indonesia: </a:t>
            </a:r>
            <a:r>
              <a:rPr lang="en-US" u="sng">
                <a:solidFill>
                  <a:schemeClr val="hlink"/>
                </a:solidFill>
                <a:hlinkClick r:id="rId4"/>
              </a:rPr>
              <a:t>https://lbhmasyarakat.org/</a:t>
            </a:r>
            <a:r>
              <a:rPr lang="en-US"/>
              <a:t> </a:t>
            </a:r>
            <a:endParaRPr/>
          </a:p>
          <a:p>
            <a:pPr indent="0" lvl="0" marL="457200" rtl="0" algn="l">
              <a:spcBef>
                <a:spcPts val="1000"/>
              </a:spcBef>
              <a:spcAft>
                <a:spcPts val="0"/>
              </a:spcAft>
              <a:buNone/>
            </a:pPr>
            <a:r>
              <a:t/>
            </a:r>
            <a:endParaRPr sz="1000"/>
          </a:p>
          <a:p>
            <a:pPr indent="-342900" lvl="0" marL="457200" rtl="0" algn="l">
              <a:spcBef>
                <a:spcPts val="1000"/>
              </a:spcBef>
              <a:spcAft>
                <a:spcPts val="0"/>
              </a:spcAft>
              <a:buSzPts val="1800"/>
              <a:buChar char="❏"/>
            </a:pPr>
            <a:r>
              <a:rPr lang="en-US"/>
              <a:t>IDUCare, Philippines: </a:t>
            </a:r>
            <a:r>
              <a:rPr lang="en-US" u="sng">
                <a:solidFill>
                  <a:schemeClr val="hlink"/>
                </a:solidFill>
                <a:hlinkClick r:id="rId5"/>
              </a:rPr>
              <a:t>https://www.facebook.com/IDUCAREHomeOfHope</a:t>
            </a:r>
            <a:r>
              <a:rPr lang="en-US"/>
              <a:t> </a:t>
            </a:r>
            <a:endParaRPr/>
          </a:p>
          <a:p>
            <a:pPr indent="0" lvl="0" marL="457200" rtl="0" algn="l">
              <a:spcBef>
                <a:spcPts val="1000"/>
              </a:spcBef>
              <a:spcAft>
                <a:spcPts val="0"/>
              </a:spcAft>
              <a:buNone/>
            </a:pPr>
            <a:r>
              <a:t/>
            </a:r>
            <a:endParaRPr sz="1000"/>
          </a:p>
          <a:p>
            <a:pPr indent="-342900" lvl="0" marL="457200" rtl="0" algn="l">
              <a:spcBef>
                <a:spcPts val="1000"/>
              </a:spcBef>
              <a:spcAft>
                <a:spcPts val="0"/>
              </a:spcAft>
              <a:buSzPts val="1800"/>
              <a:buChar char="❏"/>
            </a:pPr>
            <a:r>
              <a:rPr lang="en-US"/>
              <a:t>StreetLawPH, Philippines: </a:t>
            </a:r>
            <a:r>
              <a:rPr lang="en-US" u="sng">
                <a:solidFill>
                  <a:schemeClr val="hlink"/>
                </a:solidFill>
                <a:hlinkClick r:id="rId6"/>
              </a:rPr>
              <a:t>https://twitter.com/streetlawp?lang=en</a:t>
            </a:r>
            <a:r>
              <a:rPr lang="en-US"/>
              <a:t> </a:t>
            </a:r>
            <a:endParaRPr/>
          </a:p>
          <a:p>
            <a:pPr indent="0" lvl="0" marL="457200" rtl="0" algn="l">
              <a:spcBef>
                <a:spcPts val="1000"/>
              </a:spcBef>
              <a:spcAft>
                <a:spcPts val="0"/>
              </a:spcAft>
              <a:buNone/>
            </a:pPr>
            <a:r>
              <a:t/>
            </a:r>
            <a:endParaRPr sz="1000"/>
          </a:p>
          <a:p>
            <a:pPr indent="-342900" lvl="0" marL="457200" rtl="0" algn="l">
              <a:spcBef>
                <a:spcPts val="1000"/>
              </a:spcBef>
              <a:spcAft>
                <a:spcPts val="0"/>
              </a:spcAft>
              <a:buSzPts val="1800"/>
              <a:buChar char="❏"/>
            </a:pPr>
            <a:r>
              <a:rPr lang="en-US"/>
              <a:t>NoBox Philippines: </a:t>
            </a:r>
            <a:r>
              <a:rPr lang="en-US" u="sng">
                <a:solidFill>
                  <a:schemeClr val="hlink"/>
                </a:solidFill>
                <a:hlinkClick r:id="rId7"/>
              </a:rPr>
              <a:t>https://nobox.ph/</a:t>
            </a:r>
            <a:r>
              <a:rPr lang="en-US"/>
              <a:t> </a:t>
            </a:r>
            <a:endParaRPr/>
          </a:p>
          <a:p>
            <a:pPr indent="0" lvl="0" marL="457200" rtl="0" algn="l">
              <a:spcBef>
                <a:spcPts val="1000"/>
              </a:spcBef>
              <a:spcAft>
                <a:spcPts val="0"/>
              </a:spcAft>
              <a:buNone/>
            </a:pPr>
            <a:r>
              <a:t/>
            </a:r>
            <a:endParaRPr sz="1000"/>
          </a:p>
          <a:p>
            <a:pPr indent="-342900" lvl="0" marL="457200" rtl="0" algn="l">
              <a:spcBef>
                <a:spcPts val="1000"/>
              </a:spcBef>
              <a:spcAft>
                <a:spcPts val="0"/>
              </a:spcAft>
              <a:buSzPts val="1800"/>
              <a:buChar char="❏"/>
            </a:pPr>
            <a:r>
              <a:rPr lang="en-US"/>
              <a:t>International Drug Policy Consortium: </a:t>
            </a:r>
            <a:r>
              <a:rPr lang="en-US" u="sng">
                <a:solidFill>
                  <a:schemeClr val="hlink"/>
                </a:solidFill>
                <a:hlinkClick r:id="rId8"/>
              </a:rPr>
              <a:t>http://idpc.net/</a:t>
            </a:r>
            <a:r>
              <a:rPr lang="en-US"/>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g9b5bf92bd3_0_7"/>
          <p:cNvSpPr txBox="1"/>
          <p:nvPr>
            <p:ph type="title"/>
          </p:nvPr>
        </p:nvSpPr>
        <p:spPr>
          <a:xfrm>
            <a:off x="838200" y="365125"/>
            <a:ext cx="10515600" cy="14604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sz="5100">
                <a:solidFill>
                  <a:srgbClr val="45818E"/>
                </a:solidFill>
              </a:rPr>
              <a:t>Who are we?</a:t>
            </a:r>
            <a:endParaRPr b="1" sz="5100">
              <a:solidFill>
                <a:srgbClr val="45818E"/>
              </a:solidFill>
            </a:endParaRPr>
          </a:p>
        </p:txBody>
      </p:sp>
      <p:sp>
        <p:nvSpPr>
          <p:cNvPr id="90" name="Google Shape;90;g9b5bf92bd3_0_7"/>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a:t>Non-government and community-based organisations that:</a:t>
            </a:r>
            <a:endParaRPr/>
          </a:p>
          <a:p>
            <a:pPr indent="-342900" lvl="0" marL="457200" rtl="0" algn="l">
              <a:spcBef>
                <a:spcPts val="1000"/>
              </a:spcBef>
              <a:spcAft>
                <a:spcPts val="0"/>
              </a:spcAft>
              <a:buSzPts val="1800"/>
              <a:buChar char="❏"/>
            </a:pPr>
            <a:r>
              <a:rPr lang="en-US"/>
              <a:t>offer legal assistance</a:t>
            </a:r>
            <a:endParaRPr/>
          </a:p>
          <a:p>
            <a:pPr indent="-342900" lvl="0" marL="457200" rtl="0" algn="l">
              <a:spcBef>
                <a:spcPts val="0"/>
              </a:spcBef>
              <a:spcAft>
                <a:spcPts val="0"/>
              </a:spcAft>
              <a:buSzPts val="1800"/>
              <a:buChar char="❏"/>
            </a:pPr>
            <a:r>
              <a:rPr lang="en-US"/>
              <a:t>provide health services</a:t>
            </a:r>
            <a:endParaRPr/>
          </a:p>
          <a:p>
            <a:pPr indent="-342900" lvl="0" marL="457200" rtl="0" algn="l">
              <a:spcBef>
                <a:spcPts val="0"/>
              </a:spcBef>
              <a:spcAft>
                <a:spcPts val="0"/>
              </a:spcAft>
              <a:buSzPts val="1800"/>
              <a:buChar char="❏"/>
            </a:pPr>
            <a:r>
              <a:rPr lang="en-US"/>
              <a:t>advocate for human rights and drug policy reform</a:t>
            </a:r>
            <a:endParaRPr/>
          </a:p>
          <a:p>
            <a:pPr indent="-342900" lvl="0" marL="457200" rtl="0" algn="l">
              <a:spcBef>
                <a:spcPts val="0"/>
              </a:spcBef>
              <a:spcAft>
                <a:spcPts val="0"/>
              </a:spcAft>
              <a:buSzPts val="1800"/>
              <a:buChar char="❏"/>
            </a:pPr>
            <a:r>
              <a:rPr lang="en-US"/>
              <a:t>serve vulnerable groups, including people who use drugs, people who are in prison and on death row for drug offences, and people who face drug-related charges, especially women.</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We work in Indonesia, the Philippines, and at regional and international levels.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g993d8f418b_0_11"/>
          <p:cNvSpPr txBox="1"/>
          <p:nvPr>
            <p:ph type="title"/>
          </p:nvPr>
        </p:nvSpPr>
        <p:spPr>
          <a:xfrm>
            <a:off x="838200" y="365125"/>
            <a:ext cx="105156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g993d8f418b_0_11"/>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
          <p:cNvSpPr txBox="1"/>
          <p:nvPr>
            <p:ph type="title"/>
          </p:nvPr>
        </p:nvSpPr>
        <p:spPr>
          <a:xfrm>
            <a:off x="838200" y="365125"/>
            <a:ext cx="10515600" cy="8556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Vollkorn"/>
              <a:buNone/>
            </a:pPr>
            <a:r>
              <a:rPr lang="en-US">
                <a:latin typeface="Vollkorn"/>
                <a:ea typeface="Vollkorn"/>
                <a:cs typeface="Vollkorn"/>
                <a:sym typeface="Vollkorn"/>
              </a:rPr>
              <a:t>Instructions</a:t>
            </a:r>
            <a:endParaRPr/>
          </a:p>
        </p:txBody>
      </p:sp>
      <p:sp>
        <p:nvSpPr>
          <p:cNvPr id="96" name="Google Shape;96;p1"/>
          <p:cNvSpPr txBox="1"/>
          <p:nvPr>
            <p:ph idx="1" type="body"/>
          </p:nvPr>
        </p:nvSpPr>
        <p:spPr>
          <a:xfrm>
            <a:off x="265400" y="1358850"/>
            <a:ext cx="11773200" cy="5095800"/>
          </a:xfrm>
          <a:prstGeom prst="rect">
            <a:avLst/>
          </a:prstGeom>
          <a:noFill/>
          <a:ln>
            <a:noFill/>
          </a:ln>
        </p:spPr>
        <p:txBody>
          <a:bodyPr anchorCtr="0" anchor="t" bIns="45700" lIns="91425" spcFirstLastPara="1" rIns="91425" wrap="square" tIns="45700">
            <a:normAutofit/>
          </a:bodyPr>
          <a:lstStyle/>
          <a:p>
            <a:pPr indent="-514350" lvl="0" marL="514350" rtl="0" algn="l">
              <a:lnSpc>
                <a:spcPct val="90000"/>
              </a:lnSpc>
              <a:spcBef>
                <a:spcPts val="0"/>
              </a:spcBef>
              <a:spcAft>
                <a:spcPts val="0"/>
              </a:spcAft>
              <a:buClr>
                <a:schemeClr val="dk1"/>
              </a:buClr>
              <a:buSzPts val="2800"/>
              <a:buAutoNum type="arabicPeriod"/>
            </a:pPr>
            <a:r>
              <a:rPr lang="en-US">
                <a:latin typeface="Vollkorn"/>
                <a:ea typeface="Vollkorn"/>
                <a:cs typeface="Vollkorn"/>
                <a:sym typeface="Vollkorn"/>
              </a:rPr>
              <a:t>You will be taken through an interactive experience similar to ‘Choose your own adventure.’  There will be two stages, and you will be asked to decide between two options at each stage. </a:t>
            </a:r>
            <a:endParaRPr/>
          </a:p>
          <a:p>
            <a:pPr indent="-514350" lvl="0" marL="514350" rtl="0" algn="l">
              <a:lnSpc>
                <a:spcPct val="90000"/>
              </a:lnSpc>
              <a:spcBef>
                <a:spcPts val="1000"/>
              </a:spcBef>
              <a:spcAft>
                <a:spcPts val="0"/>
              </a:spcAft>
              <a:buClr>
                <a:schemeClr val="dk1"/>
              </a:buClr>
              <a:buSzPts val="2800"/>
              <a:buAutoNum type="arabicPeriod"/>
            </a:pPr>
            <a:r>
              <a:rPr lang="en-US">
                <a:latin typeface="Vollkorn"/>
                <a:ea typeface="Vollkorn"/>
                <a:cs typeface="Vollkorn"/>
                <a:sym typeface="Vollkorn"/>
              </a:rPr>
              <a:t>Use the symbols in the chatbox to make the decision, and select ‘yes’ or ‘no’.</a:t>
            </a:r>
            <a:endParaRPr/>
          </a:p>
          <a:p>
            <a:pPr indent="-514350" lvl="0" marL="514350" rtl="0" algn="l">
              <a:lnSpc>
                <a:spcPct val="90000"/>
              </a:lnSpc>
              <a:spcBef>
                <a:spcPts val="1000"/>
              </a:spcBef>
              <a:spcAft>
                <a:spcPts val="0"/>
              </a:spcAft>
              <a:buClr>
                <a:schemeClr val="dk1"/>
              </a:buClr>
              <a:buSzPts val="2800"/>
              <a:buAutoNum type="arabicPeriod"/>
            </a:pPr>
            <a:r>
              <a:rPr lang="en-US">
                <a:latin typeface="Vollkorn"/>
                <a:ea typeface="Vollkorn"/>
                <a:cs typeface="Vollkorn"/>
                <a:sym typeface="Vollkorn"/>
              </a:rPr>
              <a:t>Each decision will take you to a different breakout room. </a:t>
            </a:r>
            <a:endParaRPr/>
          </a:p>
          <a:p>
            <a:pPr indent="-514350" lvl="0" marL="514350" rtl="0" algn="l">
              <a:lnSpc>
                <a:spcPct val="90000"/>
              </a:lnSpc>
              <a:spcBef>
                <a:spcPts val="1000"/>
              </a:spcBef>
              <a:spcAft>
                <a:spcPts val="0"/>
              </a:spcAft>
              <a:buClr>
                <a:schemeClr val="dk1"/>
              </a:buClr>
              <a:buSzPts val="2800"/>
              <a:buAutoNum type="arabicPeriod"/>
            </a:pPr>
            <a:r>
              <a:rPr lang="en-US">
                <a:latin typeface="Vollkorn"/>
                <a:ea typeface="Vollkorn"/>
                <a:cs typeface="Vollkorn"/>
                <a:sym typeface="Vollkorn"/>
              </a:rPr>
              <a:t>In the breakout room, a facilitator will explain the consequence of your decision and ask guiding questions to discuss further.</a:t>
            </a:r>
            <a:endParaRPr/>
          </a:p>
          <a:p>
            <a:pPr indent="-514350" lvl="0" marL="514350" rtl="0" algn="l">
              <a:lnSpc>
                <a:spcPct val="90000"/>
              </a:lnSpc>
              <a:spcBef>
                <a:spcPts val="1000"/>
              </a:spcBef>
              <a:spcAft>
                <a:spcPts val="0"/>
              </a:spcAft>
              <a:buClr>
                <a:schemeClr val="dk1"/>
              </a:buClr>
              <a:buSzPts val="2800"/>
              <a:buAutoNum type="arabicPeriod"/>
            </a:pPr>
            <a:r>
              <a:rPr lang="en-US">
                <a:latin typeface="Vollkorn"/>
                <a:ea typeface="Vollkorn"/>
                <a:cs typeface="Vollkorn"/>
                <a:sym typeface="Vollkorn"/>
              </a:rPr>
              <a:t>There will be a Q&amp;A session at the end of the two stages.</a:t>
            </a:r>
            <a:endParaRPr/>
          </a:p>
          <a:p>
            <a:pPr indent="-514350" lvl="0" marL="514350" rtl="0" algn="l">
              <a:lnSpc>
                <a:spcPct val="90000"/>
              </a:lnSpc>
              <a:spcBef>
                <a:spcPts val="1000"/>
              </a:spcBef>
              <a:spcAft>
                <a:spcPts val="0"/>
              </a:spcAft>
              <a:buClr>
                <a:schemeClr val="dk1"/>
              </a:buClr>
              <a:buSzPts val="2800"/>
              <a:buAutoNum type="arabicPeriod"/>
            </a:pPr>
            <a:r>
              <a:rPr lang="en-US">
                <a:latin typeface="Vollkorn"/>
                <a:ea typeface="Vollkorn"/>
                <a:cs typeface="Vollkorn"/>
                <a:sym typeface="Vollkorn"/>
              </a:rPr>
              <a:t>Please use your “Reaction Icons” (Thumbs Up, Stars, etc) to express your reactions throughout the experience.</a:t>
            </a:r>
            <a:endParaRPr>
              <a:latin typeface="Vollkorn"/>
              <a:ea typeface="Vollkorn"/>
              <a:cs typeface="Vollkorn"/>
              <a:sym typeface="Vollkorn"/>
            </a:endParaRPr>
          </a:p>
          <a:p>
            <a:pPr indent="-514350" lvl="0" marL="514350" rtl="0" algn="l">
              <a:lnSpc>
                <a:spcPct val="90000"/>
              </a:lnSpc>
              <a:spcBef>
                <a:spcPts val="1000"/>
              </a:spcBef>
              <a:spcAft>
                <a:spcPts val="0"/>
              </a:spcAft>
              <a:buClr>
                <a:schemeClr val="dk1"/>
              </a:buClr>
              <a:buSzPts val="2800"/>
              <a:buAutoNum type="arabicPeriod"/>
            </a:pPr>
            <a:r>
              <a:rPr lang="en-US">
                <a:latin typeface="Vollkorn"/>
                <a:ea typeface="Vollkorn"/>
                <a:cs typeface="Vollkorn"/>
                <a:sym typeface="Vollkorn"/>
              </a:rPr>
              <a:t>If you need interpretation, it is only available in room 1 (sorry!)</a:t>
            </a:r>
            <a:endParaRPr>
              <a:latin typeface="Vollkorn"/>
              <a:ea typeface="Vollkorn"/>
              <a:cs typeface="Vollkorn"/>
              <a:sym typeface="Vollkorn"/>
            </a:endParaRPr>
          </a:p>
          <a:p>
            <a:pPr indent="-336550" lvl="0" marL="514350" rtl="0" algn="l">
              <a:lnSpc>
                <a:spcPct val="90000"/>
              </a:lnSpc>
              <a:spcBef>
                <a:spcPts val="1000"/>
              </a:spcBef>
              <a:spcAft>
                <a:spcPts val="0"/>
              </a:spcAft>
              <a:buClr>
                <a:schemeClr val="dk1"/>
              </a:buClr>
              <a:buSzPts val="2800"/>
              <a:buNone/>
            </a:pPr>
            <a:r>
              <a:t/>
            </a:r>
            <a:endParaRPr>
              <a:latin typeface="Vollkorn"/>
              <a:ea typeface="Vollkorn"/>
              <a:cs typeface="Vollkorn"/>
              <a:sym typeface="Vollkorn"/>
            </a:endParaRPr>
          </a:p>
        </p:txBody>
      </p:sp>
      <p:pic>
        <p:nvPicPr>
          <p:cNvPr descr="A picture containing room, drawing&#10;&#10;Description automatically generated" id="97" name="Google Shape;97;p1"/>
          <p:cNvPicPr preferRelativeResize="0"/>
          <p:nvPr/>
        </p:nvPicPr>
        <p:blipFill rotWithShape="1">
          <a:blip r:embed="rId3">
            <a:alphaModFix/>
          </a:blip>
          <a:srcRect b="0" l="0" r="0" t="0"/>
          <a:stretch/>
        </p:blipFill>
        <p:spPr>
          <a:xfrm>
            <a:off x="4373383" y="365125"/>
            <a:ext cx="909420" cy="90942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n-US"/>
              <a:t>Stage 1</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3"/>
          <p:cNvSpPr txBox="1"/>
          <p:nvPr>
            <p:ph type="ctrTitle"/>
          </p:nvPr>
        </p:nvSpPr>
        <p:spPr>
          <a:xfrm>
            <a:off x="609600" y="125836"/>
            <a:ext cx="10807800" cy="26007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000000"/>
              </a:buClr>
              <a:buSzPts val="2800"/>
              <a:buFont typeface="Vollkorn"/>
              <a:buNone/>
            </a:pPr>
            <a:r>
              <a:rPr b="0" i="0" lang="en-US" sz="2800">
                <a:solidFill>
                  <a:srgbClr val="000000"/>
                </a:solidFill>
                <a:latin typeface="Vollkorn"/>
                <a:ea typeface="Vollkorn"/>
                <a:cs typeface="Vollkorn"/>
                <a:sym typeface="Vollkorn"/>
              </a:rPr>
              <a:t>You start another day with your spouse and kids.</a:t>
            </a:r>
            <a:br>
              <a:rPr b="0" i="0" lang="en-US" sz="2800">
                <a:solidFill>
                  <a:srgbClr val="000000"/>
                </a:solidFill>
                <a:latin typeface="Vollkorn"/>
                <a:ea typeface="Vollkorn"/>
                <a:cs typeface="Vollkorn"/>
                <a:sym typeface="Vollkorn"/>
              </a:rPr>
            </a:br>
            <a:r>
              <a:rPr b="0" i="0" lang="en-US" sz="2800">
                <a:solidFill>
                  <a:srgbClr val="000000"/>
                </a:solidFill>
                <a:latin typeface="Vollkorn"/>
                <a:ea typeface="Vollkorn"/>
                <a:cs typeface="Vollkorn"/>
                <a:sym typeface="Vollkorn"/>
              </a:rPr>
              <a:t>Money's been a little tight. Your friend gave you this pill to try last night that helped you stay awake during your night shift. But the kids are still hungry and crying. Your spouse looks tired. You're afraid because whenever he's unhappy he takes it out on you, sometimes physically. He says he needs help with something. </a:t>
            </a:r>
            <a:endParaRPr sz="2800"/>
          </a:p>
        </p:txBody>
      </p:sp>
      <p:pic>
        <p:nvPicPr>
          <p:cNvPr descr="A close up of a logo&#10;&#10;Description automatically generated" id="108" name="Google Shape;108;p3"/>
          <p:cNvPicPr preferRelativeResize="0"/>
          <p:nvPr/>
        </p:nvPicPr>
        <p:blipFill rotWithShape="1">
          <a:blip r:embed="rId3">
            <a:alphaModFix/>
          </a:blip>
          <a:srcRect b="0" l="0" r="0" t="0"/>
          <a:stretch/>
        </p:blipFill>
        <p:spPr>
          <a:xfrm>
            <a:off x="784011" y="3445193"/>
            <a:ext cx="2772656" cy="2772656"/>
          </a:xfrm>
          <a:prstGeom prst="rect">
            <a:avLst/>
          </a:prstGeom>
          <a:noFill/>
          <a:ln>
            <a:noFill/>
          </a:ln>
        </p:spPr>
      </p:pic>
      <p:sp>
        <p:nvSpPr>
          <p:cNvPr id="109" name="Google Shape;109;p3"/>
          <p:cNvSpPr txBox="1"/>
          <p:nvPr/>
        </p:nvSpPr>
        <p:spPr>
          <a:xfrm>
            <a:off x="2729175" y="2783500"/>
            <a:ext cx="4556100" cy="7767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rgbClr val="000000"/>
              </a:buClr>
              <a:buSzPts val="4000"/>
              <a:buFont typeface="Vollkorn"/>
              <a:buNone/>
            </a:pPr>
            <a:r>
              <a:rPr b="0" i="0" lang="en-US" sz="4000" u="none" cap="none" strike="noStrike">
                <a:solidFill>
                  <a:srgbClr val="000000"/>
                </a:solidFill>
                <a:latin typeface="Vollkorn"/>
                <a:ea typeface="Vollkorn"/>
                <a:cs typeface="Vollkorn"/>
                <a:sym typeface="Vollkorn"/>
              </a:rPr>
              <a:t>Do you help him?</a:t>
            </a:r>
            <a:endParaRPr b="0" i="0" sz="4000" u="none" cap="none" strike="noStrike">
              <a:solidFill>
                <a:schemeClr val="dk1"/>
              </a:solidFill>
              <a:latin typeface="Calibri"/>
              <a:ea typeface="Calibri"/>
              <a:cs typeface="Calibri"/>
              <a:sym typeface="Calibri"/>
            </a:endParaRPr>
          </a:p>
        </p:txBody>
      </p:sp>
      <p:sp>
        <p:nvSpPr>
          <p:cNvPr id="110" name="Google Shape;110;p3"/>
          <p:cNvSpPr/>
          <p:nvPr/>
        </p:nvSpPr>
        <p:spPr>
          <a:xfrm>
            <a:off x="4991239" y="3731118"/>
            <a:ext cx="1593908" cy="1055099"/>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lt1"/>
                </a:solidFill>
                <a:latin typeface="Calibri"/>
                <a:ea typeface="Calibri"/>
                <a:cs typeface="Calibri"/>
                <a:sym typeface="Calibri"/>
              </a:rPr>
              <a:t>Yes</a:t>
            </a:r>
            <a:endParaRPr/>
          </a:p>
        </p:txBody>
      </p:sp>
      <p:sp>
        <p:nvSpPr>
          <p:cNvPr id="111" name="Google Shape;111;p3"/>
          <p:cNvSpPr/>
          <p:nvPr/>
        </p:nvSpPr>
        <p:spPr>
          <a:xfrm>
            <a:off x="4967377" y="5039473"/>
            <a:ext cx="1593908" cy="1055099"/>
          </a:xfrm>
          <a:prstGeom prst="rect">
            <a:avLst/>
          </a:prstGeom>
          <a:solidFill>
            <a:srgbClr val="DF450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lt1"/>
                </a:solidFill>
                <a:latin typeface="Calibri"/>
                <a:ea typeface="Calibri"/>
                <a:cs typeface="Calibri"/>
                <a:sym typeface="Calibri"/>
              </a:rPr>
              <a:t>No</a:t>
            </a:r>
            <a:endParaRPr/>
          </a:p>
        </p:txBody>
      </p:sp>
      <p:sp>
        <p:nvSpPr>
          <p:cNvPr id="112" name="Google Shape;112;p3"/>
          <p:cNvSpPr/>
          <p:nvPr/>
        </p:nvSpPr>
        <p:spPr>
          <a:xfrm>
            <a:off x="6985400" y="3617200"/>
            <a:ext cx="5053200" cy="2600700"/>
          </a:xfrm>
          <a:prstGeom prst="rect">
            <a:avLst/>
          </a:prstGeom>
          <a:solidFill>
            <a:srgbClr val="DDEAF6"/>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342900" lvl="0" marL="457200" marR="0" rtl="0" algn="l">
              <a:spcBef>
                <a:spcPts val="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What are some of the vulnerabilities you face as a woman? </a:t>
            </a:r>
            <a:endParaRPr/>
          </a:p>
          <a:p>
            <a:pPr indent="-342900" lvl="0" marL="457200" marR="0" rtl="0" algn="l">
              <a:spcBef>
                <a:spcPts val="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What role does drugs play in the vulnerabilities you face?</a:t>
            </a:r>
            <a:endParaRPr/>
          </a:p>
          <a:p>
            <a:pPr indent="-342900" lvl="0" marL="457200" marR="0" rtl="0" algn="l">
              <a:spcBef>
                <a:spcPts val="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What gender roles are there in many Asian households that may influence women’s decision making/bargaining power?</a:t>
            </a:r>
            <a:endParaRPr b="0" i="0" sz="1800" u="none" cap="none" strike="noStrike">
              <a:solidFill>
                <a:schemeClr val="accen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n-US"/>
              <a:t>Stage 2</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5"/>
          <p:cNvSpPr txBox="1"/>
          <p:nvPr/>
        </p:nvSpPr>
        <p:spPr>
          <a:xfrm>
            <a:off x="3748077" y="2945093"/>
            <a:ext cx="4917752"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4400"/>
              <a:buFont typeface="Vollkorn"/>
              <a:buNone/>
            </a:pPr>
            <a:r>
              <a:rPr b="0" i="0" lang="en-US" sz="4400" u="none" cap="none" strike="noStrike">
                <a:solidFill>
                  <a:schemeClr val="dk1"/>
                </a:solidFill>
                <a:latin typeface="Vollkorn"/>
                <a:ea typeface="Vollkorn"/>
                <a:cs typeface="Vollkorn"/>
                <a:sym typeface="Vollkorn"/>
              </a:rPr>
              <a:t>You agree to help</a:t>
            </a:r>
            <a:endParaRPr/>
          </a:p>
        </p:txBody>
      </p:sp>
      <p:sp>
        <p:nvSpPr>
          <p:cNvPr id="123" name="Google Shape;123;p5"/>
          <p:cNvSpPr/>
          <p:nvPr/>
        </p:nvSpPr>
        <p:spPr>
          <a:xfrm>
            <a:off x="5164822" y="1816232"/>
            <a:ext cx="1593908" cy="1055099"/>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a:solidFill>
                  <a:schemeClr val="lt1"/>
                </a:solidFill>
                <a:latin typeface="Vollkorn"/>
                <a:ea typeface="Vollkorn"/>
                <a:cs typeface="Vollkorn"/>
                <a:sym typeface="Vollkorn"/>
              </a:rPr>
              <a:t>YES</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6"/>
          <p:cNvSpPr txBox="1"/>
          <p:nvPr>
            <p:ph idx="1" type="body"/>
          </p:nvPr>
        </p:nvSpPr>
        <p:spPr>
          <a:xfrm>
            <a:off x="2709644" y="713937"/>
            <a:ext cx="8221212" cy="338076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latin typeface="Vollkorn"/>
                <a:ea typeface="Vollkorn"/>
                <a:cs typeface="Vollkorn"/>
                <a:sym typeface="Vollkorn"/>
              </a:rPr>
              <a:t>He says he needs a package delivered, it’s easy, good money.  It’s arranged.  You’ll meet with this person at a mall.  </a:t>
            </a:r>
            <a:endParaRPr/>
          </a:p>
          <a:p>
            <a:pPr indent="0" lvl="0" marL="0" rtl="0" algn="l">
              <a:lnSpc>
                <a:spcPct val="90000"/>
              </a:lnSpc>
              <a:spcBef>
                <a:spcPts val="1000"/>
              </a:spcBef>
              <a:spcAft>
                <a:spcPts val="0"/>
              </a:spcAft>
              <a:buClr>
                <a:schemeClr val="dk1"/>
              </a:buClr>
              <a:buSzPts val="2800"/>
              <a:buNone/>
            </a:pPr>
            <a:r>
              <a:rPr lang="en-US">
                <a:latin typeface="Vollkorn"/>
                <a:ea typeface="Vollkorn"/>
                <a:cs typeface="Vollkorn"/>
                <a:sym typeface="Vollkorn"/>
              </a:rPr>
              <a:t>The next day, you’re waiting for the person to arrive. You’re nervous but you quickly spot him. You walk over and make the exchange.  </a:t>
            </a:r>
            <a:r>
              <a:rPr lang="en-US">
                <a:latin typeface="Vollkorn"/>
                <a:ea typeface="Vollkorn"/>
                <a:cs typeface="Vollkorn"/>
                <a:sym typeface="Vollkorn"/>
              </a:rPr>
              <a:t>Suddenly everything becomes blurry. It turns out t</a:t>
            </a:r>
            <a:r>
              <a:rPr lang="en-US">
                <a:latin typeface="Vollkorn"/>
                <a:ea typeface="Vollkorn"/>
                <a:cs typeface="Vollkorn"/>
                <a:sym typeface="Vollkorn"/>
              </a:rPr>
              <a:t>he person you’re supposed to meet is an undercover police. </a:t>
            </a:r>
            <a:endParaRPr/>
          </a:p>
        </p:txBody>
      </p:sp>
      <p:pic>
        <p:nvPicPr>
          <p:cNvPr descr="A close up of a logo&#10;&#10;Description automatically generated" id="129" name="Google Shape;129;p6"/>
          <p:cNvPicPr preferRelativeResize="0"/>
          <p:nvPr/>
        </p:nvPicPr>
        <p:blipFill rotWithShape="1">
          <a:blip r:embed="rId3">
            <a:alphaModFix/>
          </a:blip>
          <a:srcRect b="0" l="0" r="0" t="0"/>
          <a:stretch/>
        </p:blipFill>
        <p:spPr>
          <a:xfrm>
            <a:off x="131047" y="1311308"/>
            <a:ext cx="2276592" cy="2276592"/>
          </a:xfrm>
          <a:prstGeom prst="rect">
            <a:avLst/>
          </a:prstGeom>
          <a:noFill/>
          <a:ln>
            <a:noFill/>
          </a:ln>
        </p:spPr>
      </p:pic>
      <p:sp>
        <p:nvSpPr>
          <p:cNvPr id="130" name="Google Shape;130;p6"/>
          <p:cNvSpPr/>
          <p:nvPr/>
        </p:nvSpPr>
        <p:spPr>
          <a:xfrm>
            <a:off x="555421" y="4601504"/>
            <a:ext cx="11081158" cy="1315860"/>
          </a:xfrm>
          <a:prstGeom prst="rect">
            <a:avLst/>
          </a:prstGeom>
          <a:solidFill>
            <a:srgbClr val="DDEAF6"/>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Why did you choose this option?</a:t>
            </a:r>
            <a:endParaRPr/>
          </a:p>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How do the circumstances you face in this situation a result of your vulnerabilities as a woman? </a:t>
            </a:r>
            <a:endParaRPr/>
          </a:p>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What kind of tactics/power do law enforcement have that are inconsiderate of women’s circumstances?</a:t>
            </a:r>
            <a:endParaRPr/>
          </a:p>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What rights can you claim or support you can turn to, to deal with law enforcement?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7"/>
          <p:cNvSpPr/>
          <p:nvPr/>
        </p:nvSpPr>
        <p:spPr>
          <a:xfrm>
            <a:off x="2103095" y="3441857"/>
            <a:ext cx="3150300" cy="1615200"/>
          </a:xfrm>
          <a:prstGeom prst="rect">
            <a:avLst/>
          </a:prstGeom>
          <a:solidFill>
            <a:srgbClr val="C55A1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lt1"/>
                </a:solidFill>
                <a:latin typeface="Vollkorn"/>
                <a:ea typeface="Vollkorn"/>
                <a:cs typeface="Vollkorn"/>
                <a:sym typeface="Vollkorn"/>
              </a:rPr>
              <a:t>Call the paralegal</a:t>
            </a:r>
            <a:endParaRPr/>
          </a:p>
        </p:txBody>
      </p:sp>
      <p:sp>
        <p:nvSpPr>
          <p:cNvPr id="136" name="Google Shape;136;p7"/>
          <p:cNvSpPr/>
          <p:nvPr/>
        </p:nvSpPr>
        <p:spPr>
          <a:xfrm>
            <a:off x="7668205" y="3441807"/>
            <a:ext cx="3150300" cy="1615200"/>
          </a:xfrm>
          <a:prstGeom prst="rect">
            <a:avLst/>
          </a:prstGeom>
          <a:solidFill>
            <a:srgbClr val="BF9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lt1"/>
                </a:solidFill>
                <a:latin typeface="Vollkorn"/>
                <a:ea typeface="Vollkorn"/>
                <a:cs typeface="Vollkorn"/>
                <a:sym typeface="Vollkorn"/>
              </a:rPr>
              <a:t>Ask the Public Defender for help</a:t>
            </a:r>
            <a:endParaRPr/>
          </a:p>
        </p:txBody>
      </p:sp>
      <p:sp>
        <p:nvSpPr>
          <p:cNvPr id="137" name="Google Shape;137;p7"/>
          <p:cNvSpPr txBox="1"/>
          <p:nvPr/>
        </p:nvSpPr>
        <p:spPr>
          <a:xfrm>
            <a:off x="2103095" y="1129794"/>
            <a:ext cx="8346463" cy="138499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000000"/>
              </a:buClr>
              <a:buSzPts val="2800"/>
              <a:buFont typeface="Vollkorn"/>
              <a:buNone/>
            </a:pPr>
            <a:r>
              <a:rPr b="0" i="0" lang="en-US" sz="2800" u="none" cap="none" strike="noStrike">
                <a:solidFill>
                  <a:srgbClr val="000000"/>
                </a:solidFill>
                <a:latin typeface="Vollkorn"/>
                <a:ea typeface="Vollkorn"/>
                <a:cs typeface="Vollkorn"/>
                <a:sym typeface="Vollkorn"/>
              </a:rPr>
              <a:t>You remember a friend of a friend who is a paralegal that specialises on drug cases. </a:t>
            </a:r>
            <a:endParaRPr b="0" i="0" sz="2800" u="none" cap="none" strike="noStrike">
              <a:solidFill>
                <a:srgbClr val="000000"/>
              </a:solidFill>
              <a:latin typeface="Vollkorn"/>
              <a:ea typeface="Vollkorn"/>
              <a:cs typeface="Vollkorn"/>
              <a:sym typeface="Vollkorn"/>
            </a:endParaRPr>
          </a:p>
          <a:p>
            <a:pPr indent="0" lvl="0" marL="0" marR="0" rtl="0" algn="l">
              <a:spcBef>
                <a:spcPts val="0"/>
              </a:spcBef>
              <a:spcAft>
                <a:spcPts val="0"/>
              </a:spcAft>
              <a:buClr>
                <a:srgbClr val="000000"/>
              </a:buClr>
              <a:buSzPts val="2800"/>
              <a:buFont typeface="Vollkorn"/>
              <a:buNone/>
            </a:pPr>
            <a:r>
              <a:rPr lang="en-US" sz="2800">
                <a:latin typeface="Vollkorn"/>
                <a:ea typeface="Vollkorn"/>
                <a:cs typeface="Vollkorn"/>
                <a:sym typeface="Vollkorn"/>
              </a:rPr>
              <a:t>Do you</a:t>
            </a:r>
            <a:r>
              <a:rPr b="0" i="0" lang="en-US" sz="2800" u="none" cap="none" strike="noStrike">
                <a:solidFill>
                  <a:srgbClr val="000000"/>
                </a:solidFill>
                <a:latin typeface="Vollkorn"/>
                <a:ea typeface="Vollkorn"/>
                <a:cs typeface="Vollkorn"/>
                <a:sym typeface="Vollkorn"/>
              </a:rPr>
              <a:t> call th</a:t>
            </a:r>
            <a:r>
              <a:rPr lang="en-US" sz="2800">
                <a:latin typeface="Vollkorn"/>
                <a:ea typeface="Vollkorn"/>
                <a:cs typeface="Vollkorn"/>
                <a:sym typeface="Vollkorn"/>
              </a:rPr>
              <a:t>e</a:t>
            </a:r>
            <a:r>
              <a:rPr b="0" i="0" lang="en-US" sz="2800" u="none" cap="none" strike="noStrike">
                <a:solidFill>
                  <a:srgbClr val="000000"/>
                </a:solidFill>
                <a:latin typeface="Vollkorn"/>
                <a:ea typeface="Vollkorn"/>
                <a:cs typeface="Vollkorn"/>
                <a:sym typeface="Vollkorn"/>
              </a:rPr>
              <a:t> </a:t>
            </a:r>
            <a:r>
              <a:rPr lang="en-US" sz="2800">
                <a:latin typeface="Vollkorn"/>
                <a:ea typeface="Vollkorn"/>
                <a:cs typeface="Vollkorn"/>
                <a:sym typeface="Vollkorn"/>
              </a:rPr>
              <a:t>paralegal</a:t>
            </a:r>
            <a:r>
              <a:rPr b="0" i="0" lang="en-US" sz="2800" u="none" cap="none" strike="noStrike">
                <a:solidFill>
                  <a:srgbClr val="000000"/>
                </a:solidFill>
                <a:latin typeface="Vollkorn"/>
                <a:ea typeface="Vollkorn"/>
                <a:cs typeface="Vollkorn"/>
                <a:sym typeface="Vollkorn"/>
              </a:rPr>
              <a:t> </a:t>
            </a:r>
            <a:r>
              <a:rPr lang="en-US" sz="2800">
                <a:latin typeface="Vollkorn"/>
                <a:ea typeface="Vollkorn"/>
                <a:cs typeface="Vollkorn"/>
                <a:sym typeface="Vollkorn"/>
              </a:rPr>
              <a:t>OR</a:t>
            </a:r>
            <a:r>
              <a:rPr b="0" i="0" lang="en-US" sz="2800" u="none" cap="none" strike="noStrike">
                <a:solidFill>
                  <a:srgbClr val="000000"/>
                </a:solidFill>
                <a:latin typeface="Vollkorn"/>
                <a:ea typeface="Vollkorn"/>
                <a:cs typeface="Vollkorn"/>
                <a:sym typeface="Vollkorn"/>
              </a:rPr>
              <a:t> appeal to the Public Defender?</a:t>
            </a:r>
            <a:endParaRPr b="0" i="0" sz="2800" u="none" cap="none" strike="noStrike">
              <a:solidFill>
                <a:schemeClr val="dk1"/>
              </a:solidFill>
              <a:latin typeface="Vollkorn"/>
              <a:ea typeface="Vollkorn"/>
              <a:cs typeface="Vollkorn"/>
              <a:sym typeface="Vollkorn"/>
            </a:endParaRPr>
          </a:p>
        </p:txBody>
      </p:sp>
      <p:pic>
        <p:nvPicPr>
          <p:cNvPr descr="A picture containing drawing&#10;&#10;Description automatically generated" id="138" name="Google Shape;138;p7"/>
          <p:cNvPicPr preferRelativeResize="0"/>
          <p:nvPr/>
        </p:nvPicPr>
        <p:blipFill rotWithShape="1">
          <a:blip r:embed="rId3">
            <a:alphaModFix/>
          </a:blip>
          <a:srcRect b="0" l="0" r="0" t="0"/>
          <a:stretch/>
        </p:blipFill>
        <p:spPr>
          <a:xfrm>
            <a:off x="771763" y="1195563"/>
            <a:ext cx="1253459" cy="1253459"/>
          </a:xfrm>
          <a:prstGeom prst="rect">
            <a:avLst/>
          </a:prstGeom>
          <a:noFill/>
          <a:ln>
            <a:noFill/>
          </a:ln>
        </p:spPr>
      </p:pic>
      <p:pic>
        <p:nvPicPr>
          <p:cNvPr id="139" name="Google Shape;139;p7"/>
          <p:cNvPicPr preferRelativeResize="0"/>
          <p:nvPr/>
        </p:nvPicPr>
        <p:blipFill rotWithShape="1">
          <a:blip r:embed="rId4">
            <a:alphaModFix/>
          </a:blip>
          <a:srcRect b="5756" l="19644" r="66813" t="53271"/>
          <a:stretch/>
        </p:blipFill>
        <p:spPr>
          <a:xfrm>
            <a:off x="965824" y="3577815"/>
            <a:ext cx="1059396" cy="1118813"/>
          </a:xfrm>
          <a:prstGeom prst="rect">
            <a:avLst/>
          </a:prstGeom>
          <a:noFill/>
          <a:ln>
            <a:noFill/>
          </a:ln>
        </p:spPr>
      </p:pic>
      <p:pic>
        <p:nvPicPr>
          <p:cNvPr id="140" name="Google Shape;140;p7"/>
          <p:cNvPicPr preferRelativeResize="0"/>
          <p:nvPr/>
        </p:nvPicPr>
        <p:blipFill rotWithShape="1">
          <a:blip r:embed="rId4">
            <a:alphaModFix/>
          </a:blip>
          <a:srcRect b="6395" l="35323" r="51511" t="56299"/>
          <a:stretch/>
        </p:blipFill>
        <p:spPr>
          <a:xfrm>
            <a:off x="6407084" y="3648845"/>
            <a:ext cx="1059396" cy="104777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2020-09-09T05:02:01Z</dcterms:created>
  <dc:creator>Pattamon</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0x0101007F4C3223607EB94B91D9AAA78583452E</vt:lpwstr>
  </property>
</Properties>
</file>