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1" r:id="rId4"/>
    <p:sldId id="265" r:id="rId5"/>
    <p:sldId id="266" r:id="rId6"/>
    <p:sldId id="267" r:id="rId7"/>
    <p:sldId id="263" r:id="rId8"/>
    <p:sldId id="268" r:id="rId9"/>
    <p:sldId id="269" r:id="rId10"/>
    <p:sldId id="270" r:id="rId11"/>
    <p:sldId id="271" r:id="rId12"/>
    <p:sldId id="258" r:id="rId13"/>
    <p:sldId id="257" r:id="rId14"/>
    <p:sldId id="259"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45" autoAdjust="0"/>
    <p:restoredTop sz="94660"/>
  </p:normalViewPr>
  <p:slideViewPr>
    <p:cSldViewPr snapToGrid="0">
      <p:cViewPr>
        <p:scale>
          <a:sx n="85" d="100"/>
          <a:sy n="85" d="100"/>
        </p:scale>
        <p:origin x="240" y="8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D5B49C-ADE6-40FA-9B7D-49E6D680B6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D02EDD-4F19-49CC-B7D0-A1982AF6A2E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088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5B49C-ADE6-40FA-9B7D-49E6D680B6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D02EDD-4F19-49CC-B7D0-A1982AF6A2E3}" type="slidenum">
              <a:rPr lang="en-GB" smtClean="0"/>
              <a:t>‹#›</a:t>
            </a:fld>
            <a:endParaRPr lang="en-GB"/>
          </a:p>
        </p:txBody>
      </p:sp>
    </p:spTree>
    <p:extLst>
      <p:ext uri="{BB962C8B-B14F-4D97-AF65-F5344CB8AC3E}">
        <p14:creationId xmlns:p14="http://schemas.microsoft.com/office/powerpoint/2010/main" val="869408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5B49C-ADE6-40FA-9B7D-49E6D680B6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D02EDD-4F19-49CC-B7D0-A1982AF6A2E3}" type="slidenum">
              <a:rPr lang="en-GB" smtClean="0"/>
              <a:t>‹#›</a:t>
            </a:fld>
            <a:endParaRPr lang="en-GB"/>
          </a:p>
        </p:txBody>
      </p:sp>
    </p:spTree>
    <p:extLst>
      <p:ext uri="{BB962C8B-B14F-4D97-AF65-F5344CB8AC3E}">
        <p14:creationId xmlns:p14="http://schemas.microsoft.com/office/powerpoint/2010/main" val="94205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9769" y="2733371"/>
            <a:ext cx="10953135" cy="1907459"/>
          </a:xfrm>
          <a:noFill/>
          <a:effectLst>
            <a:outerShdw blurRad="50800" dist="38100" dir="2700000" algn="tl" rotWithShape="0">
              <a:prstClr val="black">
                <a:alpha val="40000"/>
              </a:prstClr>
            </a:outerShdw>
          </a:effectLst>
        </p:spPr>
        <p:txBody>
          <a:bodyPr>
            <a:normAutofit/>
          </a:bodyPr>
          <a:lstStyle>
            <a:lvl1pPr algn="l">
              <a:defRPr sz="48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580103" y="4994788"/>
            <a:ext cx="10943303" cy="904568"/>
          </a:xfrm>
        </p:spPr>
        <p:txBody>
          <a:bodyPr>
            <a:normAutofit/>
          </a:bodyPr>
          <a:lstStyle>
            <a:lvl1pPr marL="0" indent="0" algn="l">
              <a:buNone/>
              <a:defRPr sz="3733" b="0" i="0">
                <a:solidFill>
                  <a:srgbClr val="00B0F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9/28/20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966660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9935" y="662909"/>
            <a:ext cx="11012131" cy="1018035"/>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18285" y="1799303"/>
            <a:ext cx="10994760" cy="4571999"/>
          </a:xfrm>
        </p:spPr>
        <p:txBody>
          <a:bodyPr/>
          <a:lstStyle>
            <a:lvl1pPr algn="l">
              <a:defRPr sz="3733">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756343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453" y="571546"/>
            <a:ext cx="8407777" cy="967132"/>
          </a:xfrm>
        </p:spPr>
        <p:txBody>
          <a:bodyPr>
            <a:normAutofit/>
          </a:bodyPr>
          <a:lstStyle>
            <a:lvl1pPr algn="l">
              <a:defRPr sz="4800">
                <a:solidFill>
                  <a:srgbClr val="0070C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629265" y="1550251"/>
            <a:ext cx="8436079" cy="4681415"/>
          </a:xfrm>
        </p:spPr>
        <p:txBody>
          <a:bodyPr/>
          <a:lstStyle>
            <a:lvl1pPr>
              <a:defRPr sz="3733">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9/28/20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06742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8767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9/28/20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4873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094" y="578505"/>
            <a:ext cx="10791153" cy="1018033"/>
          </a:xfrm>
        </p:spPr>
        <p:txBody>
          <a:bodyPr>
            <a:normAutofit/>
          </a:bodyPr>
          <a:lstStyle>
            <a:lvl1pPr algn="l">
              <a:defRPr sz="48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696175" y="2236855"/>
            <a:ext cx="5386917" cy="639763"/>
          </a:xfrm>
        </p:spPr>
        <p:txBody>
          <a:bodyPr anchor="b"/>
          <a:lstStyle>
            <a:lvl1pPr marL="0" indent="0" algn="ctr">
              <a:buNone/>
              <a:defRPr sz="3200" b="1">
                <a:solidFill>
                  <a:srgbClr val="00206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96175" y="2866717"/>
            <a:ext cx="5386917" cy="3035059"/>
          </a:xfrm>
        </p:spPr>
        <p:txBody>
          <a:bodyPr/>
          <a:lstStyle>
            <a:lvl1pPr algn="ctr">
              <a:defRPr sz="3200">
                <a:solidFill>
                  <a:srgbClr val="002060"/>
                </a:solidFill>
              </a:defRPr>
            </a:lvl1pPr>
            <a:lvl2pPr algn="ctr">
              <a:defRPr sz="2667">
                <a:solidFill>
                  <a:srgbClr val="002060"/>
                </a:solidFill>
              </a:defRPr>
            </a:lvl2pPr>
            <a:lvl3pPr algn="ctr">
              <a:defRPr sz="2400">
                <a:solidFill>
                  <a:srgbClr val="002060"/>
                </a:solidFill>
              </a:defRPr>
            </a:lvl3pPr>
            <a:lvl4pPr algn="ctr">
              <a:defRPr sz="2133">
                <a:solidFill>
                  <a:srgbClr val="002060"/>
                </a:solidFill>
              </a:defRPr>
            </a:lvl4pPr>
            <a:lvl5pPr algn="ctr">
              <a:defRPr sz="2133">
                <a:solidFill>
                  <a:srgbClr val="00206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6337" y="2236855"/>
            <a:ext cx="5389033" cy="639763"/>
          </a:xfrm>
        </p:spPr>
        <p:txBody>
          <a:bodyPr anchor="b"/>
          <a:lstStyle>
            <a:lvl1pPr marL="0" indent="0" algn="ctr">
              <a:buNone/>
              <a:defRPr sz="3200" b="1">
                <a:solidFill>
                  <a:srgbClr val="00206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076337" y="2866717"/>
            <a:ext cx="5389033" cy="3035059"/>
          </a:xfrm>
        </p:spPr>
        <p:txBody>
          <a:bodyPr/>
          <a:lstStyle>
            <a:lvl1pPr algn="ctr">
              <a:defRPr sz="3200">
                <a:solidFill>
                  <a:srgbClr val="002060"/>
                </a:solidFill>
              </a:defRPr>
            </a:lvl1pPr>
            <a:lvl2pPr algn="ctr">
              <a:defRPr sz="2667">
                <a:solidFill>
                  <a:srgbClr val="002060"/>
                </a:solidFill>
              </a:defRPr>
            </a:lvl2pPr>
            <a:lvl3pPr algn="ctr">
              <a:defRPr sz="2400">
                <a:solidFill>
                  <a:srgbClr val="002060"/>
                </a:solidFill>
              </a:defRPr>
            </a:lvl3pPr>
            <a:lvl4pPr algn="ctr">
              <a:defRPr sz="2133">
                <a:solidFill>
                  <a:srgbClr val="002060"/>
                </a:solidFill>
              </a:defRPr>
            </a:lvl4pPr>
            <a:lvl5pPr algn="ctr">
              <a:defRPr sz="2133">
                <a:solidFill>
                  <a:srgbClr val="002060"/>
                </a:solidFill>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9/28/20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632738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9/28/20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45143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9/28/20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143552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D5B49C-ADE6-40FA-9B7D-49E6D680B6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D02EDD-4F19-49CC-B7D0-A1982AF6A2E3}" type="slidenum">
              <a:rPr lang="en-GB" smtClean="0"/>
              <a:t>‹#›</a:t>
            </a:fld>
            <a:endParaRPr lang="en-GB"/>
          </a:p>
        </p:txBody>
      </p:sp>
    </p:spTree>
    <p:extLst>
      <p:ext uri="{BB962C8B-B14F-4D97-AF65-F5344CB8AC3E}">
        <p14:creationId xmlns:p14="http://schemas.microsoft.com/office/powerpoint/2010/main" val="715334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6029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9/28/20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20942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43411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9/28/20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5077967" y="3101618"/>
            <a:ext cx="1951712"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59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D5B49C-ADE6-40FA-9B7D-49E6D680B6BF}" type="datetimeFigureOut">
              <a:rPr lang="en-GB" smtClean="0"/>
              <a:t>28/09/2020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D02EDD-4F19-49CC-B7D0-A1982AF6A2E3}"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33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D5B49C-ADE6-40FA-9B7D-49E6D680B6BF}"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D02EDD-4F19-49CC-B7D0-A1982AF6A2E3}" type="slidenum">
              <a:rPr lang="en-GB" smtClean="0"/>
              <a:t>‹#›</a:t>
            </a:fld>
            <a:endParaRPr lang="en-GB"/>
          </a:p>
        </p:txBody>
      </p:sp>
    </p:spTree>
    <p:extLst>
      <p:ext uri="{BB962C8B-B14F-4D97-AF65-F5344CB8AC3E}">
        <p14:creationId xmlns:p14="http://schemas.microsoft.com/office/powerpoint/2010/main" val="18521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D5B49C-ADE6-40FA-9B7D-49E6D680B6BF}" type="datetimeFigureOut">
              <a:rPr lang="en-GB" smtClean="0"/>
              <a:t>28/09/2020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D02EDD-4F19-49CC-B7D0-A1982AF6A2E3}" type="slidenum">
              <a:rPr lang="en-GB" smtClean="0"/>
              <a:t>‹#›</a:t>
            </a:fld>
            <a:endParaRPr lang="en-GB"/>
          </a:p>
        </p:txBody>
      </p:sp>
    </p:spTree>
    <p:extLst>
      <p:ext uri="{BB962C8B-B14F-4D97-AF65-F5344CB8AC3E}">
        <p14:creationId xmlns:p14="http://schemas.microsoft.com/office/powerpoint/2010/main" val="4180342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D5B49C-ADE6-40FA-9B7D-49E6D680B6BF}" type="datetimeFigureOut">
              <a:rPr lang="en-GB" smtClean="0"/>
              <a:t>28/09/2020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D02EDD-4F19-49CC-B7D0-A1982AF6A2E3}" type="slidenum">
              <a:rPr lang="en-GB" smtClean="0"/>
              <a:t>‹#›</a:t>
            </a:fld>
            <a:endParaRPr lang="en-GB"/>
          </a:p>
        </p:txBody>
      </p:sp>
    </p:spTree>
    <p:extLst>
      <p:ext uri="{BB962C8B-B14F-4D97-AF65-F5344CB8AC3E}">
        <p14:creationId xmlns:p14="http://schemas.microsoft.com/office/powerpoint/2010/main" val="368059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D5B49C-ADE6-40FA-9B7D-49E6D680B6BF}" type="datetimeFigureOut">
              <a:rPr lang="en-GB" smtClean="0"/>
              <a:t>28/09/2020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85D02EDD-4F19-49CC-B7D0-A1982AF6A2E3}" type="slidenum">
              <a:rPr lang="en-GB" smtClean="0"/>
              <a:t>‹#›</a:t>
            </a:fld>
            <a:endParaRPr lang="en-GB"/>
          </a:p>
        </p:txBody>
      </p:sp>
    </p:spTree>
    <p:extLst>
      <p:ext uri="{BB962C8B-B14F-4D97-AF65-F5344CB8AC3E}">
        <p14:creationId xmlns:p14="http://schemas.microsoft.com/office/powerpoint/2010/main" val="2506452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D5B49C-ADE6-40FA-9B7D-49E6D680B6BF}" type="datetimeFigureOut">
              <a:rPr lang="en-GB" smtClean="0"/>
              <a:t>28/09/2020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5D02EDD-4F19-49CC-B7D0-A1982AF6A2E3}" type="slidenum">
              <a:rPr lang="en-GB" smtClean="0"/>
              <a:t>‹#›</a:t>
            </a:fld>
            <a:endParaRPr lang="en-GB"/>
          </a:p>
        </p:txBody>
      </p:sp>
    </p:spTree>
    <p:extLst>
      <p:ext uri="{BB962C8B-B14F-4D97-AF65-F5344CB8AC3E}">
        <p14:creationId xmlns:p14="http://schemas.microsoft.com/office/powerpoint/2010/main" val="3804199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D5B49C-ADE6-40FA-9B7D-49E6D680B6BF}" type="datetimeFigureOut">
              <a:rPr lang="en-GB" smtClean="0"/>
              <a:t>28/09/2020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D02EDD-4F19-49CC-B7D0-A1982AF6A2E3}" type="slidenum">
              <a:rPr lang="en-GB" smtClean="0"/>
              <a:t>‹#›</a:t>
            </a:fld>
            <a:endParaRPr lang="en-GB"/>
          </a:p>
        </p:txBody>
      </p:sp>
    </p:spTree>
    <p:extLst>
      <p:ext uri="{BB962C8B-B14F-4D97-AF65-F5344CB8AC3E}">
        <p14:creationId xmlns:p14="http://schemas.microsoft.com/office/powerpoint/2010/main" val="3667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D5B49C-ADE6-40FA-9B7D-49E6D680B6BF}" type="datetimeFigureOut">
              <a:rPr lang="en-GB" smtClean="0"/>
              <a:t>28/09/2020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5D02EDD-4F19-49CC-B7D0-A1982AF6A2E3}"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961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74F12-AA26-4AC8-9962-C36BB8F32554}" type="datetimeFigureOut">
              <a:rPr lang="en-US" smtClean="0"/>
              <a:pPr/>
              <a:t>9/28/20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12200" y="6951663"/>
            <a:ext cx="11186167" cy="666977"/>
          </a:xfrm>
          <a:prstGeom prst="rect">
            <a:avLst/>
          </a:prstGeom>
          <a:noFill/>
        </p:spPr>
        <p:txBody>
          <a:bodyPr wrap="square" rtlCol="0">
            <a:spAutoFit/>
          </a:bodyPr>
          <a:lstStyle/>
          <a:p>
            <a:r>
              <a:rPr lang="en-US" sz="1867" dirty="0">
                <a:solidFill>
                  <a:schemeClr val="bg1">
                    <a:lumMod val="65000"/>
                  </a:schemeClr>
                </a:solidFill>
              </a:rPr>
              <a:t>This presentation uses a free template provided by FPPT.com</a:t>
            </a:r>
          </a:p>
          <a:p>
            <a:r>
              <a:rPr lang="en-US" sz="1867" dirty="0">
                <a:solidFill>
                  <a:schemeClr val="bg1">
                    <a:lumMod val="65000"/>
                  </a:schemeClr>
                </a:solidFill>
              </a:rPr>
              <a:t>www.free-power-point-templates.com</a:t>
            </a:r>
          </a:p>
        </p:txBody>
      </p:sp>
    </p:spTree>
    <p:extLst>
      <p:ext uri="{BB962C8B-B14F-4D97-AF65-F5344CB8AC3E}">
        <p14:creationId xmlns:p14="http://schemas.microsoft.com/office/powerpoint/2010/main" val="2112838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Breakout session: </a:t>
            </a:r>
            <a:br>
              <a:rPr lang="en-US" dirty="0"/>
            </a:br>
            <a:r>
              <a:rPr lang="en-US" dirty="0"/>
              <a:t>Academe Engagement</a:t>
            </a:r>
            <a:endParaRPr lang="en-GB" dirty="0"/>
          </a:p>
        </p:txBody>
      </p:sp>
      <p:sp>
        <p:nvSpPr>
          <p:cNvPr id="3" name="Subtitle 2"/>
          <p:cNvSpPr>
            <a:spLocks noGrp="1"/>
          </p:cNvSpPr>
          <p:nvPr>
            <p:ph type="subTitle" idx="1"/>
          </p:nvPr>
        </p:nvSpPr>
        <p:spPr/>
        <p:txBody>
          <a:bodyPr/>
          <a:lstStyle/>
          <a:p>
            <a:r>
              <a:rPr lang="en-US" b="1" dirty="0"/>
              <a:t>Strategies and Collaborations for Effective Monitoring and Participation in Court Appointments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0"/>
            <a:ext cx="10058400" cy="1864156"/>
          </a:xfrm>
          <a:prstGeom prst="rect">
            <a:avLst/>
          </a:prstGeom>
        </p:spPr>
      </p:pic>
    </p:spTree>
    <p:extLst>
      <p:ext uri="{BB962C8B-B14F-4D97-AF65-F5344CB8AC3E}">
        <p14:creationId xmlns:p14="http://schemas.microsoft.com/office/powerpoint/2010/main" val="116270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85A028A-4038-EA40-9A5F-F326A5BB32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9830" y="68263"/>
            <a:ext cx="5192339" cy="6721475"/>
          </a:xfrm>
          <a:prstGeom prst="rect">
            <a:avLst/>
          </a:prstGeom>
          <a:noFill/>
        </p:spPr>
      </p:pic>
    </p:spTree>
    <p:extLst>
      <p:ext uri="{BB962C8B-B14F-4D97-AF65-F5344CB8AC3E}">
        <p14:creationId xmlns:p14="http://schemas.microsoft.com/office/powerpoint/2010/main" val="3358957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US" b="1" i="1" dirty="0"/>
              <a:t>Objectives of the Session</a:t>
            </a:r>
            <a:endParaRPr lang="en-GB" b="1"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192" y="2764705"/>
            <a:ext cx="5451627" cy="1008549"/>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4"/>
            <a:ext cx="5127172" cy="3670180"/>
          </a:xfrm>
        </p:spPr>
        <p:txBody>
          <a:bodyPr>
            <a:normAutofit/>
          </a:bodyPr>
          <a:lstStyle/>
          <a:p>
            <a:r>
              <a:rPr lang="en-US" sz="1700"/>
              <a:t>The breakout sessions aim to:</a:t>
            </a:r>
          </a:p>
          <a:p>
            <a:pPr marL="457200" indent="-457200">
              <a:buFont typeface="+mj-lt"/>
              <a:buAutoNum type="arabicPeriod"/>
            </a:pPr>
            <a:r>
              <a:rPr lang="en-US" sz="1700"/>
              <a:t>Discuss court appointments watch monitoring in detail anchored on different aspects of advocacy work – in this case, engaging the academe; and</a:t>
            </a:r>
          </a:p>
          <a:p>
            <a:pPr marL="457200" indent="-457200">
              <a:buFont typeface="+mj-lt"/>
              <a:buAutoNum type="arabicPeriod"/>
            </a:pPr>
            <a:r>
              <a:rPr lang="en-US" sz="1700"/>
              <a:t>Serve as a venue for exchanges of experiences, lessons learned, and ideas for collaborative work.</a:t>
            </a:r>
          </a:p>
          <a:p>
            <a:pPr marL="0" indent="0">
              <a:buNone/>
            </a:pPr>
            <a:r>
              <a:rPr lang="en-US" sz="1700"/>
              <a:t>More importantly:</a:t>
            </a:r>
          </a:p>
          <a:p>
            <a:pPr marL="0" indent="0">
              <a:buNone/>
            </a:pPr>
            <a:r>
              <a:rPr lang="en-US" sz="1700"/>
              <a:t>At the end of the breakout session, the group should have listed down at least three strategic and immediate activities that can be pursued after the conference. Once back in plenary, this collaboration ideas will be shared by the breakout rapporteurs.</a:t>
            </a:r>
            <a:endParaRPr lang="en-GB" sz="1700"/>
          </a:p>
        </p:txBody>
      </p:sp>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441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Flow</a:t>
            </a:r>
            <a:endParaRPr lang="en-GB" dirty="0"/>
          </a:p>
        </p:txBody>
      </p:sp>
      <p:sp>
        <p:nvSpPr>
          <p:cNvPr id="3" name="Content Placeholder 2"/>
          <p:cNvSpPr>
            <a:spLocks noGrp="1"/>
          </p:cNvSpPr>
          <p:nvPr>
            <p:ph idx="1"/>
          </p:nvPr>
        </p:nvSpPr>
        <p:spPr/>
        <p:txBody>
          <a:bodyPr/>
          <a:lstStyle/>
          <a:p>
            <a:r>
              <a:rPr lang="en-US" dirty="0"/>
              <a:t>The breakout sessions will follow the following format:</a:t>
            </a:r>
          </a:p>
          <a:p>
            <a:r>
              <a:rPr lang="en-US" dirty="0"/>
              <a:t>• 2 minutes – introduction to the session (objectives; assignment of rapporteur intro to speaker)</a:t>
            </a:r>
          </a:p>
          <a:p>
            <a:r>
              <a:rPr lang="en-US" dirty="0"/>
              <a:t>• 8 minutes – framework presentation; segue to guide questions</a:t>
            </a:r>
          </a:p>
          <a:p>
            <a:r>
              <a:rPr lang="en-US" dirty="0"/>
              <a:t>• 25 minutes – open forum</a:t>
            </a:r>
          </a:p>
          <a:p>
            <a:r>
              <a:rPr lang="en-US" dirty="0"/>
              <a:t>• 5 minutes – wrap up</a:t>
            </a:r>
          </a:p>
          <a:p>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255" y="5651157"/>
            <a:ext cx="6511746" cy="1206843"/>
          </a:xfrm>
          <a:prstGeom prst="rect">
            <a:avLst/>
          </a:prstGeom>
        </p:spPr>
      </p:pic>
    </p:spTree>
    <p:extLst>
      <p:ext uri="{BB962C8B-B14F-4D97-AF65-F5344CB8AC3E}">
        <p14:creationId xmlns:p14="http://schemas.microsoft.com/office/powerpoint/2010/main" val="3864120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of Rapporteur</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Rapporteurs will not have to document the whole breakout session. </a:t>
            </a:r>
          </a:p>
          <a:p>
            <a:pPr>
              <a:buFont typeface="Arial" panose="020B0604020202020204" pitchFamily="34" charset="0"/>
              <a:buChar char="•"/>
            </a:pPr>
            <a:r>
              <a:rPr lang="en-US" dirty="0"/>
              <a:t> The focus of the rapporteurs is to document the strategic and immediate points for collaboration but also make sure that the identity/organization of those who shared their ideas are documented. </a:t>
            </a:r>
          </a:p>
          <a:p>
            <a:pPr>
              <a:buFont typeface="Arial" panose="020B0604020202020204" pitchFamily="34" charset="0"/>
              <a:buChar char="•"/>
            </a:pPr>
            <a:r>
              <a:rPr lang="en-US" dirty="0"/>
              <a:t> Back in plenary, this documentation will be reported by the rapporteur.</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255" y="5651157"/>
            <a:ext cx="6511746" cy="1206843"/>
          </a:xfrm>
          <a:prstGeom prst="rect">
            <a:avLst/>
          </a:prstGeom>
        </p:spPr>
      </p:pic>
    </p:spTree>
    <p:extLst>
      <p:ext uri="{BB962C8B-B14F-4D97-AF65-F5344CB8AC3E}">
        <p14:creationId xmlns:p14="http://schemas.microsoft.com/office/powerpoint/2010/main" val="283872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 questions:</a:t>
            </a:r>
            <a:endParaRPr lang="en-GB"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 What are the main elements of, and considerations in, engaging the academe engagement in relation to court appointments monitoring advocacy?</a:t>
            </a:r>
          </a:p>
          <a:p>
            <a:pPr>
              <a:buFont typeface="Arial" panose="020B0604020202020204" pitchFamily="34" charset="0"/>
              <a:buChar char="•"/>
            </a:pPr>
            <a:r>
              <a:rPr lang="en-US" dirty="0"/>
              <a:t> What are the major challenges you encountered and lessons learned from your experiences?</a:t>
            </a:r>
          </a:p>
          <a:p>
            <a:pPr>
              <a:buFont typeface="Arial" panose="020B0604020202020204" pitchFamily="34" charset="0"/>
              <a:buChar char="•"/>
            </a:pPr>
            <a:r>
              <a:rPr lang="en-US" dirty="0"/>
              <a:t> What are possible strategic collaboration points on academe engagement that can be pursued beyond the conference?</a:t>
            </a:r>
          </a:p>
          <a:p>
            <a:pPr>
              <a:buFont typeface="Arial" panose="020B0604020202020204" pitchFamily="34" charset="0"/>
              <a:buChar char="•"/>
            </a:pPr>
            <a:r>
              <a:rPr lang="en-US" dirty="0"/>
              <a:t> What specific activities can be undertaken immediately after the conference?</a:t>
            </a:r>
          </a:p>
          <a:p>
            <a:pPr>
              <a:buFont typeface="Arial" panose="020B0604020202020204" pitchFamily="34" charset="0"/>
              <a:buChar char="•"/>
            </a:pPr>
            <a:r>
              <a:rPr lang="en-US" dirty="0"/>
              <a:t> Who or what organizations are interested in taking part in these collaborations?</a:t>
            </a:r>
          </a:p>
          <a:p>
            <a:pPr>
              <a:buFont typeface="Arial" panose="020B0604020202020204" pitchFamily="34" charset="0"/>
              <a:buChar char="•"/>
            </a:pP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80255" y="5651157"/>
            <a:ext cx="6511746" cy="1206843"/>
          </a:xfrm>
          <a:prstGeom prst="rect">
            <a:avLst/>
          </a:prstGeom>
        </p:spPr>
      </p:pic>
    </p:spTree>
    <p:extLst>
      <p:ext uri="{BB962C8B-B14F-4D97-AF65-F5344CB8AC3E}">
        <p14:creationId xmlns:p14="http://schemas.microsoft.com/office/powerpoint/2010/main" val="224413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35" y="613749"/>
            <a:ext cx="11012131" cy="1018035"/>
          </a:xfrm>
        </p:spPr>
        <p:txBody>
          <a:bodyPr>
            <a:normAutofit/>
          </a:bodyPr>
          <a:lstStyle/>
          <a:p>
            <a:r>
              <a:rPr lang="en-US" dirty="0"/>
              <a:t>Introduction</a:t>
            </a:r>
          </a:p>
        </p:txBody>
      </p:sp>
      <p:sp>
        <p:nvSpPr>
          <p:cNvPr id="3" name="Content Placeholder 2"/>
          <p:cNvSpPr>
            <a:spLocks noGrp="1"/>
          </p:cNvSpPr>
          <p:nvPr>
            <p:ph idx="1"/>
          </p:nvPr>
        </p:nvSpPr>
        <p:spPr>
          <a:xfrm>
            <a:off x="288757" y="1799303"/>
            <a:ext cx="11774905" cy="4922340"/>
          </a:xfrm>
        </p:spPr>
        <p:txBody>
          <a:bodyPr>
            <a:normAutofit fontScale="55000" lnSpcReduction="20000"/>
          </a:bodyPr>
          <a:lstStyle/>
          <a:p>
            <a:pPr marL="0" indent="0">
              <a:buNone/>
            </a:pPr>
            <a:endParaRPr lang="en-US" sz="5333" dirty="0"/>
          </a:p>
          <a:p>
            <a:pPr marL="0" indent="0">
              <a:buNone/>
            </a:pPr>
            <a:r>
              <a:rPr lang="en-US" sz="5333" dirty="0"/>
              <a:t>The Philippine legal education has never been so ever vibrant and proactive. Its various stakeholders have individually and/or collectively implemented or proposed various reforms in the Philippine Legal Education system, all designed to uplift the legal education in  the Philippines and with the end view of shaping the future legal system of the Philippines. </a:t>
            </a:r>
            <a:endParaRPr lang="en-PH" sz="5333" dirty="0"/>
          </a:p>
          <a:p>
            <a:pPr marL="0" indent="0">
              <a:buNone/>
            </a:pPr>
            <a:r>
              <a:rPr lang="en-US" sz="5333" dirty="0"/>
              <a:t> </a:t>
            </a:r>
            <a:endParaRPr lang="en-PH" sz="5333" dirty="0"/>
          </a:p>
          <a:p>
            <a:pPr marL="0" indent="0">
              <a:buNone/>
            </a:pPr>
            <a:r>
              <a:rPr lang="en-US" sz="5333" dirty="0"/>
              <a:t>One of such stakeholders is the the Philippine Association of Law Schools. </a:t>
            </a:r>
            <a:endParaRPr lang="en-PH" sz="5333" dirty="0"/>
          </a:p>
          <a:p>
            <a:pPr marL="0" indent="0">
              <a:buNone/>
            </a:pPr>
            <a:r>
              <a:rPr lang="en-US" sz="5333" dirty="0"/>
              <a:t> </a:t>
            </a:r>
            <a:endParaRPr lang="en-PH" sz="5333" dirty="0"/>
          </a:p>
          <a:p>
            <a:pPr marL="0" indent="0">
              <a:buNone/>
            </a:pPr>
            <a:r>
              <a:rPr lang="en-US" dirty="0"/>
              <a:t> </a:t>
            </a:r>
            <a:endParaRPr lang="en-PH" dirty="0"/>
          </a:p>
          <a:p>
            <a:endParaRPr lang="en-US" dirty="0"/>
          </a:p>
        </p:txBody>
      </p:sp>
    </p:spTree>
    <p:extLst>
      <p:ext uri="{BB962C8B-B14F-4D97-AF65-F5344CB8AC3E}">
        <p14:creationId xmlns:p14="http://schemas.microsoft.com/office/powerpoint/2010/main" val="305661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F8E03A-8A59-4940-93EE-6790CF68AE4D}"/>
              </a:ext>
            </a:extLst>
          </p:cNvPr>
          <p:cNvSpPr>
            <a:spLocks noGrp="1"/>
          </p:cNvSpPr>
          <p:nvPr>
            <p:ph type="title"/>
          </p:nvPr>
        </p:nvSpPr>
        <p:spPr>
          <a:xfrm>
            <a:off x="609600" y="274639"/>
            <a:ext cx="10972800" cy="1143000"/>
          </a:xfrm>
        </p:spPr>
        <p:txBody>
          <a:bodyPr/>
          <a:lstStyle/>
          <a:p>
            <a:r>
              <a:rPr lang="en-US" b="1" dirty="0"/>
              <a:t>PALS</a:t>
            </a:r>
          </a:p>
        </p:txBody>
      </p:sp>
      <p:sp>
        <p:nvSpPr>
          <p:cNvPr id="2" name="TextBox 1">
            <a:extLst>
              <a:ext uri="{FF2B5EF4-FFF2-40B4-BE49-F238E27FC236}">
                <a16:creationId xmlns:a16="http://schemas.microsoft.com/office/drawing/2014/main" id="{7A5130FF-7758-0D42-9503-8DFDFB20FC01}"/>
              </a:ext>
            </a:extLst>
          </p:cNvPr>
          <p:cNvSpPr txBox="1"/>
          <p:nvPr/>
        </p:nvSpPr>
        <p:spPr>
          <a:xfrm>
            <a:off x="1" y="1696279"/>
            <a:ext cx="9170503" cy="4887083"/>
          </a:xfrm>
          <a:prstGeom prst="rect">
            <a:avLst/>
          </a:prstGeom>
        </p:spPr>
        <p:txBody>
          <a:bodyPr vert="horz" lIns="121920" tIns="60960" rIns="121920" bIns="60960" rtlCol="0">
            <a:noAutofit/>
          </a:bodyPr>
          <a:lstStyle/>
          <a:p>
            <a:pPr defTabSz="1219170">
              <a:lnSpc>
                <a:spcPct val="90000"/>
              </a:lnSpc>
              <a:spcBef>
                <a:spcPct val="20000"/>
              </a:spcBef>
            </a:pPr>
            <a:r>
              <a:rPr lang="en-US" sz="3733" dirty="0">
                <a:solidFill>
                  <a:prstClr val="black"/>
                </a:solidFill>
                <a:latin typeface="Calibri"/>
              </a:rPr>
              <a:t>The Philippine Association of Law Schools (PALS), which was founded in 1967, is a non-stock, non-profit association of Philippine schools, colleges and universities providing legal education. Currently with an active membership of more than a 100 Philippine law schools, PALS continues to work for the unity of law schools and to push the frontiers of legal research and development. </a:t>
            </a:r>
          </a:p>
        </p:txBody>
      </p:sp>
      <p:pic>
        <p:nvPicPr>
          <p:cNvPr id="5" name="Picture 4" descr="A picture containing drawing, clock&#10;&#10;Description automatically generated">
            <a:extLst>
              <a:ext uri="{FF2B5EF4-FFF2-40B4-BE49-F238E27FC236}">
                <a16:creationId xmlns:a16="http://schemas.microsoft.com/office/drawing/2014/main" id="{DD965444-7FE3-9143-9700-8C4681C79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0504" y="2459554"/>
            <a:ext cx="2809461" cy="2809461"/>
          </a:xfrm>
          <a:prstGeom prst="rect">
            <a:avLst/>
          </a:prstGeom>
          <a:noFill/>
        </p:spPr>
      </p:pic>
    </p:spTree>
    <p:extLst>
      <p:ext uri="{BB962C8B-B14F-4D97-AF65-F5344CB8AC3E}">
        <p14:creationId xmlns:p14="http://schemas.microsoft.com/office/powerpoint/2010/main" val="348617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E66A5F-DC0E-DC4E-8DD7-A50A45B22154}"/>
              </a:ext>
            </a:extLst>
          </p:cNvPr>
          <p:cNvSpPr txBox="1"/>
          <p:nvPr/>
        </p:nvSpPr>
        <p:spPr>
          <a:xfrm>
            <a:off x="593557" y="1828801"/>
            <a:ext cx="11253888" cy="5058244"/>
          </a:xfrm>
          <a:prstGeom prst="rect">
            <a:avLst/>
          </a:prstGeom>
          <a:noFill/>
        </p:spPr>
        <p:txBody>
          <a:bodyPr wrap="square" rtlCol="0">
            <a:spAutoFit/>
          </a:bodyPr>
          <a:lstStyle/>
          <a:p>
            <a:pPr defTabSz="1219170"/>
            <a:r>
              <a:rPr lang="en-US" sz="2400" dirty="0">
                <a:solidFill>
                  <a:prstClr val="black"/>
                </a:solidFill>
                <a:latin typeface="Calibri"/>
              </a:rPr>
              <a:t> </a:t>
            </a:r>
            <a:endParaRPr lang="en-PH" sz="4267" dirty="0">
              <a:solidFill>
                <a:prstClr val="black"/>
              </a:solidFill>
              <a:latin typeface="Calibri"/>
            </a:endParaRPr>
          </a:p>
          <a:p>
            <a:pPr defTabSz="1219170"/>
            <a:r>
              <a:rPr lang="en-US" sz="4267" dirty="0">
                <a:solidFill>
                  <a:prstClr val="black"/>
                </a:solidFill>
                <a:latin typeface="Calibri"/>
              </a:rPr>
              <a:t>PALS’ definitive purpose is to be the primary driving force in uplifting the standards of legal education in the Philippines that meet both global standards of excellence, as well as lead in catalyzing national economic and human development.</a:t>
            </a:r>
            <a:endParaRPr lang="en-PH" sz="4267" dirty="0">
              <a:solidFill>
                <a:prstClr val="black"/>
              </a:solidFill>
              <a:latin typeface="Calibri"/>
            </a:endParaRPr>
          </a:p>
          <a:p>
            <a:pPr defTabSz="1219170"/>
            <a:r>
              <a:rPr lang="en-US" sz="4267" dirty="0">
                <a:solidFill>
                  <a:prstClr val="black"/>
                </a:solidFill>
                <a:latin typeface="Calibri"/>
              </a:rPr>
              <a:t> </a:t>
            </a:r>
            <a:r>
              <a:rPr lang="en-US" sz="2400" dirty="0">
                <a:solidFill>
                  <a:prstClr val="black"/>
                </a:solidFill>
                <a:latin typeface="Calibri"/>
              </a:rPr>
              <a:t> </a:t>
            </a:r>
          </a:p>
        </p:txBody>
      </p:sp>
    </p:spTree>
    <p:extLst>
      <p:ext uri="{BB962C8B-B14F-4D97-AF65-F5344CB8AC3E}">
        <p14:creationId xmlns:p14="http://schemas.microsoft.com/office/powerpoint/2010/main" val="100003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DB0A71-3C76-9540-8477-46E66640A8E4}"/>
              </a:ext>
            </a:extLst>
          </p:cNvPr>
          <p:cNvSpPr txBox="1"/>
          <p:nvPr/>
        </p:nvSpPr>
        <p:spPr>
          <a:xfrm>
            <a:off x="609599" y="1590262"/>
            <a:ext cx="11264348" cy="4688912"/>
          </a:xfrm>
          <a:prstGeom prst="rect">
            <a:avLst/>
          </a:prstGeom>
          <a:noFill/>
        </p:spPr>
        <p:txBody>
          <a:bodyPr wrap="square" rtlCol="0">
            <a:spAutoFit/>
          </a:bodyPr>
          <a:lstStyle/>
          <a:p>
            <a:pPr defTabSz="1219170"/>
            <a:endParaRPr lang="en-PH" sz="4267" dirty="0">
              <a:solidFill>
                <a:prstClr val="black"/>
              </a:solidFill>
              <a:latin typeface="Calibri"/>
            </a:endParaRPr>
          </a:p>
          <a:p>
            <a:pPr defTabSz="1219170"/>
            <a:r>
              <a:rPr lang="en-US" sz="4267" dirty="0">
                <a:solidFill>
                  <a:prstClr val="black"/>
                </a:solidFill>
                <a:latin typeface="Calibri"/>
              </a:rPr>
              <a:t>Towards our expressed goal, efforts are exerted to address the need for continuing education and professional development for law faculty and working relations with the Legal Education Board and the Supreme Court on legal education and bar examination reforms. </a:t>
            </a:r>
            <a:endParaRPr lang="en-PH" sz="4267" dirty="0">
              <a:solidFill>
                <a:prstClr val="black"/>
              </a:solidFill>
              <a:latin typeface="Calibri"/>
            </a:endParaRPr>
          </a:p>
        </p:txBody>
      </p:sp>
    </p:spTree>
    <p:extLst>
      <p:ext uri="{BB962C8B-B14F-4D97-AF65-F5344CB8AC3E}">
        <p14:creationId xmlns:p14="http://schemas.microsoft.com/office/powerpoint/2010/main" val="1998803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16C2-A106-DE48-A831-14259852E195}"/>
              </a:ext>
            </a:extLst>
          </p:cNvPr>
          <p:cNvSpPr>
            <a:spLocks noGrp="1"/>
          </p:cNvSpPr>
          <p:nvPr>
            <p:ph type="title"/>
          </p:nvPr>
        </p:nvSpPr>
        <p:spPr/>
        <p:txBody>
          <a:bodyPr/>
          <a:lstStyle/>
          <a:p>
            <a:r>
              <a:rPr lang="en-US" b="1" i="1" dirty="0"/>
              <a:t>PALS &amp; CAW</a:t>
            </a:r>
          </a:p>
        </p:txBody>
      </p:sp>
      <p:sp>
        <p:nvSpPr>
          <p:cNvPr id="5" name="TextBox 4">
            <a:extLst>
              <a:ext uri="{FF2B5EF4-FFF2-40B4-BE49-F238E27FC236}">
                <a16:creationId xmlns:a16="http://schemas.microsoft.com/office/drawing/2014/main" id="{5710AA6A-2D89-B747-98AA-EFF8F55F46D4}"/>
              </a:ext>
            </a:extLst>
          </p:cNvPr>
          <p:cNvSpPr txBox="1"/>
          <p:nvPr/>
        </p:nvSpPr>
        <p:spPr>
          <a:xfrm>
            <a:off x="609601" y="2014328"/>
            <a:ext cx="11264347" cy="3539046"/>
          </a:xfrm>
          <a:prstGeom prst="rect">
            <a:avLst/>
          </a:prstGeom>
          <a:noFill/>
        </p:spPr>
        <p:txBody>
          <a:bodyPr wrap="square" rtlCol="0">
            <a:spAutoFit/>
          </a:bodyPr>
          <a:lstStyle/>
          <a:p>
            <a:pPr defTabSz="1219170"/>
            <a:r>
              <a:rPr lang="en-US" sz="3733" dirty="0">
                <a:solidFill>
                  <a:prstClr val="black"/>
                </a:solidFill>
                <a:latin typeface="Calibri"/>
              </a:rPr>
              <a:t>PALS, as one of convenors of the Courts Appointments Watch, is committed to raise public engagement on the judicial appointments process. Its contribution lies on the pedagogical  and academic understanding of the selection process, the pertinent laws and applicable jurisprudence.</a:t>
            </a:r>
          </a:p>
        </p:txBody>
      </p:sp>
    </p:spTree>
    <p:extLst>
      <p:ext uri="{BB962C8B-B14F-4D97-AF65-F5344CB8AC3E}">
        <p14:creationId xmlns:p14="http://schemas.microsoft.com/office/powerpoint/2010/main" val="381375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D5C17-EE5B-EE4A-9AB2-FFE9E23EF3BB}"/>
              </a:ext>
            </a:extLst>
          </p:cNvPr>
          <p:cNvSpPr>
            <a:spLocks noGrp="1"/>
          </p:cNvSpPr>
          <p:nvPr>
            <p:ph type="title"/>
          </p:nvPr>
        </p:nvSpPr>
        <p:spPr>
          <a:xfrm>
            <a:off x="589935" y="662909"/>
            <a:ext cx="11012131" cy="1018035"/>
          </a:xfrm>
        </p:spPr>
        <p:txBody>
          <a:bodyPr anchor="ctr">
            <a:normAutofit/>
          </a:bodyPr>
          <a:lstStyle/>
          <a:p>
            <a:r>
              <a:rPr lang="en-US" dirty="0"/>
              <a:t>Collaborative Efforts</a:t>
            </a:r>
          </a:p>
        </p:txBody>
      </p:sp>
      <p:pic>
        <p:nvPicPr>
          <p:cNvPr id="6" name="Picture 5" descr="A picture containing toiletry&#10;&#10;Description automatically generated">
            <a:extLst>
              <a:ext uri="{FF2B5EF4-FFF2-40B4-BE49-F238E27FC236}">
                <a16:creationId xmlns:a16="http://schemas.microsoft.com/office/drawing/2014/main" id="{9F81E849-73BE-1441-B63D-E67D1D18F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9730" y="1799303"/>
            <a:ext cx="3531869" cy="4571999"/>
          </a:xfrm>
          <a:prstGeom prst="rect">
            <a:avLst/>
          </a:prstGeom>
          <a:noFill/>
        </p:spPr>
      </p:pic>
    </p:spTree>
    <p:extLst>
      <p:ext uri="{BB962C8B-B14F-4D97-AF65-F5344CB8AC3E}">
        <p14:creationId xmlns:p14="http://schemas.microsoft.com/office/powerpoint/2010/main" val="473332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BCF80CD5-6DA1-2D46-A396-3A5C3E7A27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131" y="68263"/>
            <a:ext cx="6099738" cy="6721475"/>
          </a:xfrm>
          <a:prstGeom prst="rect">
            <a:avLst/>
          </a:prstGeom>
          <a:noFill/>
        </p:spPr>
      </p:pic>
    </p:spTree>
    <p:extLst>
      <p:ext uri="{BB962C8B-B14F-4D97-AF65-F5344CB8AC3E}">
        <p14:creationId xmlns:p14="http://schemas.microsoft.com/office/powerpoint/2010/main" val="95243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A816069-F8ED-8345-BCF2-30D36ED563CB}"/>
              </a:ext>
            </a:extLst>
          </p:cNvPr>
          <p:cNvPicPr>
            <a:picLocks noChangeAspect="1"/>
          </p:cNvPicPr>
          <p:nvPr/>
        </p:nvPicPr>
        <p:blipFill rotWithShape="1">
          <a:blip r:embed="rId2">
            <a:extLst>
              <a:ext uri="{28A0092B-C50C-407E-A947-70E740481C1C}">
                <a14:useLocalDpi xmlns:a14="http://schemas.microsoft.com/office/drawing/2010/main" val="0"/>
              </a:ext>
            </a:extLst>
          </a:blip>
          <a:srcRect r="-1" b="28164"/>
          <a:stretch/>
        </p:blipFill>
        <p:spPr>
          <a:xfrm>
            <a:off x="120650" y="113114"/>
            <a:ext cx="11950700" cy="6631773"/>
          </a:xfrm>
          <a:prstGeom prst="rect">
            <a:avLst/>
          </a:prstGeom>
          <a:noFill/>
        </p:spPr>
      </p:pic>
    </p:spTree>
    <p:extLst>
      <p:ext uri="{BB962C8B-B14F-4D97-AF65-F5344CB8AC3E}">
        <p14:creationId xmlns:p14="http://schemas.microsoft.com/office/powerpoint/2010/main" val="296534499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Words>
  <Application>Microsoft Macintosh PowerPoint</Application>
  <PresentationFormat>Widescreen</PresentationFormat>
  <Paragraphs>41</Paragraphs>
  <Slides>14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Calibri</vt:lpstr>
      <vt:lpstr>Calibri Light</vt:lpstr>
      <vt:lpstr>Retrospect</vt:lpstr>
      <vt:lpstr>Office Theme</vt:lpstr>
      <vt:lpstr>Breakout session:  Academe Engagement</vt:lpstr>
      <vt:lpstr>Introduction</vt:lpstr>
      <vt:lpstr>PALS</vt:lpstr>
      <vt:lpstr>PowerPoint Presentation</vt:lpstr>
      <vt:lpstr>PowerPoint Presentation</vt:lpstr>
      <vt:lpstr>PALS &amp; CAW</vt:lpstr>
      <vt:lpstr>Collaborative Efforts</vt:lpstr>
      <vt:lpstr>PowerPoint Presentation</vt:lpstr>
      <vt:lpstr>PowerPoint Presentation</vt:lpstr>
      <vt:lpstr>PowerPoint Presentation</vt:lpstr>
      <vt:lpstr>Objectives of the Session</vt:lpstr>
      <vt:lpstr>Flow</vt:lpstr>
      <vt:lpstr>Assignment of Rapporteur</vt:lpstr>
      <vt:lpstr>Guide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Breakout session:  Academe Engagement</dc:title>
  <dc:creator>solmawis@yahoo.com</dc:creator>
  <cp:lastModifiedBy>solmawis@yahoo.com</cp:lastModifiedBy>
  <cp:revision>1</cp:revision>
  <dcterms:created xsi:type="dcterms:W3CDTF">2020-09-27T16:51:54Z</dcterms:created>
  <dcterms:modified xsi:type="dcterms:W3CDTF">2020-09-27T16:52:45Z</dcterms:modified>
</cp:coreProperties>
</file>