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74AB46-42B7-4D09-A73E-23EB11988F8E}" v="390" dt="2019-05-24T08:55:30.0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BAR PRO BONO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Asia Pro Bono Conference, Kathmandu Nepal</a:t>
            </a:r>
          </a:p>
          <a:p>
            <a:r>
              <a:rPr lang="en-US" dirty="0"/>
              <a:t>Access to Justice Exchange</a:t>
            </a:r>
          </a:p>
          <a:p>
            <a:r>
              <a:rPr lang="en-US" dirty="0"/>
              <a:t>12 September 2019</a:t>
            </a:r>
          </a:p>
        </p:txBody>
      </p:sp>
    </p:spTree>
    <p:extLst>
      <p:ext uri="{BB962C8B-B14F-4D97-AF65-F5344CB8AC3E}">
        <p14:creationId xmlns:p14="http://schemas.microsoft.com/office/powerpoint/2010/main" val="3625741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352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759662"/>
              </p:ext>
            </p:extLst>
          </p:nvPr>
        </p:nvGraphicFramePr>
        <p:xfrm>
          <a:off x="958432" y="2034842"/>
          <a:ext cx="7604125" cy="684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3" imgW="9908549" imgH="8924688" progId="Word.Document.12">
                  <p:embed/>
                </p:oleObj>
              </mc:Choice>
              <mc:Fallback>
                <p:oleObj name="Document" r:id="rId3" imgW="9908549" imgH="8924688" progId="Word.Document.12">
                  <p:embed/>
                  <p:pic>
                    <p:nvPicPr>
                      <p:cNvPr id="4" name="Content Placeholder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8432" y="2034842"/>
                        <a:ext cx="7604125" cy="684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638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know each other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into groups of 3 with 1 large sheet of paper per group</a:t>
            </a:r>
          </a:p>
          <a:p>
            <a:r>
              <a:rPr lang="en-US" dirty="0"/>
              <a:t>Draw 3 large overlapping circles on the sheet</a:t>
            </a:r>
          </a:p>
          <a:p>
            <a:r>
              <a:rPr lang="en-US" dirty="0"/>
              <a:t>Each group member picks a circle on the sheet </a:t>
            </a:r>
          </a:p>
          <a:p>
            <a:r>
              <a:rPr lang="en-US" dirty="0"/>
              <a:t>List what you have in common with each other in the overlapping areas</a:t>
            </a:r>
          </a:p>
          <a:p>
            <a:r>
              <a:rPr lang="en-US" dirty="0"/>
              <a:t>List what you don’t have in common in the area of your circle with no overlap</a:t>
            </a:r>
          </a:p>
        </p:txBody>
      </p:sp>
      <p:sp>
        <p:nvSpPr>
          <p:cNvPr id="6" name="Oval 5"/>
          <p:cNvSpPr/>
          <p:nvPr/>
        </p:nvSpPr>
        <p:spPr>
          <a:xfrm>
            <a:off x="3022621" y="2378066"/>
            <a:ext cx="2364967" cy="2170715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68743" y="3651336"/>
            <a:ext cx="2364967" cy="217071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07950" y="2378317"/>
            <a:ext cx="2364967" cy="217071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69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of success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94371"/>
              </p:ext>
            </p:extLst>
          </p:nvPr>
        </p:nvGraphicFramePr>
        <p:xfrm>
          <a:off x="344905" y="1625600"/>
          <a:ext cx="8494295" cy="4839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3" imgW="8223848" imgH="5476374" progId="Word.Document.12">
                  <p:embed/>
                </p:oleObj>
              </mc:Choice>
              <mc:Fallback>
                <p:oleObj name="Document" r:id="rId3" imgW="8223848" imgH="5476374" progId="Word.Document.12">
                  <p:embed/>
                  <p:pic>
                    <p:nvPicPr>
                      <p:cNvPr id="4" name="Content Placeholder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4905" y="1625600"/>
                        <a:ext cx="8494295" cy="4839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0127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of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 BONO VISION OF YOUR BAR ASSOCIATION</a:t>
            </a:r>
          </a:p>
          <a:p>
            <a:r>
              <a:rPr lang="en-US" dirty="0"/>
              <a:t>CORE VALUES</a:t>
            </a:r>
          </a:p>
          <a:p>
            <a:r>
              <a:rPr lang="en-US" dirty="0"/>
              <a:t>CRITICAL SUCCESS FACTORS</a:t>
            </a:r>
          </a:p>
          <a:p>
            <a:r>
              <a:rPr lang="en-US" dirty="0"/>
              <a:t>CRITICAL CHALLENGES</a:t>
            </a:r>
          </a:p>
          <a:p>
            <a:r>
              <a:rPr lang="en-US" dirty="0"/>
              <a:t>ROLE OF BAR ASSOCIATION LEADERSHIP</a:t>
            </a:r>
          </a:p>
        </p:txBody>
      </p:sp>
    </p:spTree>
    <p:extLst>
      <p:ext uri="{BB962C8B-B14F-4D97-AF65-F5344CB8AC3E}">
        <p14:creationId xmlns:p14="http://schemas.microsoft.com/office/powerpoint/2010/main" val="342565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Walking in the shoes of …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792214"/>
              </p:ext>
            </p:extLst>
          </p:nvPr>
        </p:nvGraphicFramePr>
        <p:xfrm>
          <a:off x="287338" y="1635125"/>
          <a:ext cx="8424862" cy="630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ocument" r:id="rId3" imgW="5716778" imgH="4278026" progId="Word.Document.12">
                  <p:embed/>
                </p:oleObj>
              </mc:Choice>
              <mc:Fallback>
                <p:oleObj name="Document" r:id="rId3" imgW="5716778" imgH="4278026" progId="Word.Document.12">
                  <p:embed/>
                  <p:pic>
                    <p:nvPicPr>
                      <p:cNvPr id="4" name="Content Placeholder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338" y="1635125"/>
                        <a:ext cx="8424862" cy="630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9182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empathy map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25573" y="1831847"/>
            <a:ext cx="4291266" cy="4291267"/>
            <a:chOff x="2425573" y="1831847"/>
            <a:chExt cx="4291266" cy="4291267"/>
          </a:xfrm>
        </p:grpSpPr>
        <p:sp>
          <p:nvSpPr>
            <p:cNvPr id="6" name="Oval 5"/>
            <p:cNvSpPr/>
            <p:nvPr/>
          </p:nvSpPr>
          <p:spPr>
            <a:xfrm>
              <a:off x="4006518" y="3412793"/>
              <a:ext cx="1129376" cy="112937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4603" tIns="194603" rIns="194603" bIns="194603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 kern="1200"/>
            </a:p>
          </p:txBody>
        </p:sp>
        <p:sp>
          <p:nvSpPr>
            <p:cNvPr id="7" name="Freeform 6"/>
            <p:cNvSpPr/>
            <p:nvPr/>
          </p:nvSpPr>
          <p:spPr>
            <a:xfrm rot="16200000">
              <a:off x="4451541" y="3001788"/>
              <a:ext cx="239331" cy="383988"/>
            </a:xfrm>
            <a:custGeom>
              <a:avLst/>
              <a:gdLst>
                <a:gd name="connsiteX0" fmla="*/ 0 w 239331"/>
                <a:gd name="connsiteY0" fmla="*/ 76798 h 383988"/>
                <a:gd name="connsiteX1" fmla="*/ 119666 w 239331"/>
                <a:gd name="connsiteY1" fmla="*/ 76798 h 383988"/>
                <a:gd name="connsiteX2" fmla="*/ 119666 w 239331"/>
                <a:gd name="connsiteY2" fmla="*/ 0 h 383988"/>
                <a:gd name="connsiteX3" fmla="*/ 239331 w 239331"/>
                <a:gd name="connsiteY3" fmla="*/ 191994 h 383988"/>
                <a:gd name="connsiteX4" fmla="*/ 119666 w 239331"/>
                <a:gd name="connsiteY4" fmla="*/ 383988 h 383988"/>
                <a:gd name="connsiteX5" fmla="*/ 119666 w 239331"/>
                <a:gd name="connsiteY5" fmla="*/ 307190 h 383988"/>
                <a:gd name="connsiteX6" fmla="*/ 0 w 239331"/>
                <a:gd name="connsiteY6" fmla="*/ 307190 h 383988"/>
                <a:gd name="connsiteX7" fmla="*/ 0 w 239331"/>
                <a:gd name="connsiteY7" fmla="*/ 76798 h 38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331" h="383988">
                  <a:moveTo>
                    <a:pt x="0" y="76798"/>
                  </a:moveTo>
                  <a:lnTo>
                    <a:pt x="119666" y="76798"/>
                  </a:lnTo>
                  <a:lnTo>
                    <a:pt x="119666" y="0"/>
                  </a:lnTo>
                  <a:lnTo>
                    <a:pt x="239331" y="191994"/>
                  </a:lnTo>
                  <a:lnTo>
                    <a:pt x="119666" y="383988"/>
                  </a:lnTo>
                  <a:lnTo>
                    <a:pt x="119666" y="307190"/>
                  </a:lnTo>
                  <a:lnTo>
                    <a:pt x="0" y="307190"/>
                  </a:lnTo>
                  <a:lnTo>
                    <a:pt x="0" y="76798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76799" rIns="71799" bIns="7679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  <p:sp>
          <p:nvSpPr>
            <p:cNvPr id="8" name="Freeform 7"/>
            <p:cNvSpPr/>
            <p:nvPr/>
          </p:nvSpPr>
          <p:spPr>
            <a:xfrm>
              <a:off x="4006518" y="1831847"/>
              <a:ext cx="1129376" cy="1129376"/>
            </a:xfrm>
            <a:custGeom>
              <a:avLst/>
              <a:gdLst>
                <a:gd name="connsiteX0" fmla="*/ 0 w 1129376"/>
                <a:gd name="connsiteY0" fmla="*/ 564688 h 1129376"/>
                <a:gd name="connsiteX1" fmla="*/ 564688 w 1129376"/>
                <a:gd name="connsiteY1" fmla="*/ 0 h 1129376"/>
                <a:gd name="connsiteX2" fmla="*/ 1129376 w 1129376"/>
                <a:gd name="connsiteY2" fmla="*/ 564688 h 1129376"/>
                <a:gd name="connsiteX3" fmla="*/ 564688 w 1129376"/>
                <a:gd name="connsiteY3" fmla="*/ 1129376 h 1129376"/>
                <a:gd name="connsiteX4" fmla="*/ 0 w 1129376"/>
                <a:gd name="connsiteY4" fmla="*/ 564688 h 112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376" h="1129376">
                  <a:moveTo>
                    <a:pt x="0" y="564688"/>
                  </a:moveTo>
                  <a:cubicBezTo>
                    <a:pt x="0" y="252819"/>
                    <a:pt x="252819" y="0"/>
                    <a:pt x="564688" y="0"/>
                  </a:cubicBezTo>
                  <a:cubicBezTo>
                    <a:pt x="876557" y="0"/>
                    <a:pt x="1129376" y="252819"/>
                    <a:pt x="1129376" y="564688"/>
                  </a:cubicBezTo>
                  <a:cubicBezTo>
                    <a:pt x="1129376" y="876557"/>
                    <a:pt x="876557" y="1129376"/>
                    <a:pt x="564688" y="1129376"/>
                  </a:cubicBezTo>
                  <a:cubicBezTo>
                    <a:pt x="252819" y="1129376"/>
                    <a:pt x="0" y="876557"/>
                    <a:pt x="0" y="564688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253" tIns="188253" rIns="188253" bIns="18825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/>
                <a:t>Think and feel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5235240" y="3785487"/>
              <a:ext cx="239331" cy="383988"/>
            </a:xfrm>
            <a:custGeom>
              <a:avLst/>
              <a:gdLst>
                <a:gd name="connsiteX0" fmla="*/ 0 w 239331"/>
                <a:gd name="connsiteY0" fmla="*/ 76798 h 383988"/>
                <a:gd name="connsiteX1" fmla="*/ 119666 w 239331"/>
                <a:gd name="connsiteY1" fmla="*/ 76798 h 383988"/>
                <a:gd name="connsiteX2" fmla="*/ 119666 w 239331"/>
                <a:gd name="connsiteY2" fmla="*/ 0 h 383988"/>
                <a:gd name="connsiteX3" fmla="*/ 239331 w 239331"/>
                <a:gd name="connsiteY3" fmla="*/ 191994 h 383988"/>
                <a:gd name="connsiteX4" fmla="*/ 119666 w 239331"/>
                <a:gd name="connsiteY4" fmla="*/ 383988 h 383988"/>
                <a:gd name="connsiteX5" fmla="*/ 119666 w 239331"/>
                <a:gd name="connsiteY5" fmla="*/ 307190 h 383988"/>
                <a:gd name="connsiteX6" fmla="*/ 0 w 239331"/>
                <a:gd name="connsiteY6" fmla="*/ 307190 h 383988"/>
                <a:gd name="connsiteX7" fmla="*/ 0 w 239331"/>
                <a:gd name="connsiteY7" fmla="*/ 76798 h 38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331" h="383988">
                  <a:moveTo>
                    <a:pt x="0" y="76798"/>
                  </a:moveTo>
                  <a:lnTo>
                    <a:pt x="119666" y="76798"/>
                  </a:lnTo>
                  <a:lnTo>
                    <a:pt x="119666" y="0"/>
                  </a:lnTo>
                  <a:lnTo>
                    <a:pt x="239331" y="191994"/>
                  </a:lnTo>
                  <a:lnTo>
                    <a:pt x="119666" y="383988"/>
                  </a:lnTo>
                  <a:lnTo>
                    <a:pt x="119666" y="307190"/>
                  </a:lnTo>
                  <a:lnTo>
                    <a:pt x="0" y="307190"/>
                  </a:lnTo>
                  <a:lnTo>
                    <a:pt x="0" y="76798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6798" rIns="71799" bIns="7679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587463" y="3412793"/>
              <a:ext cx="1129376" cy="1129376"/>
            </a:xfrm>
            <a:custGeom>
              <a:avLst/>
              <a:gdLst>
                <a:gd name="connsiteX0" fmla="*/ 0 w 1129376"/>
                <a:gd name="connsiteY0" fmla="*/ 564688 h 1129376"/>
                <a:gd name="connsiteX1" fmla="*/ 564688 w 1129376"/>
                <a:gd name="connsiteY1" fmla="*/ 0 h 1129376"/>
                <a:gd name="connsiteX2" fmla="*/ 1129376 w 1129376"/>
                <a:gd name="connsiteY2" fmla="*/ 564688 h 1129376"/>
                <a:gd name="connsiteX3" fmla="*/ 564688 w 1129376"/>
                <a:gd name="connsiteY3" fmla="*/ 1129376 h 1129376"/>
                <a:gd name="connsiteX4" fmla="*/ 0 w 1129376"/>
                <a:gd name="connsiteY4" fmla="*/ 564688 h 112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376" h="1129376">
                  <a:moveTo>
                    <a:pt x="0" y="564688"/>
                  </a:moveTo>
                  <a:cubicBezTo>
                    <a:pt x="0" y="252819"/>
                    <a:pt x="252819" y="0"/>
                    <a:pt x="564688" y="0"/>
                  </a:cubicBezTo>
                  <a:cubicBezTo>
                    <a:pt x="876557" y="0"/>
                    <a:pt x="1129376" y="252819"/>
                    <a:pt x="1129376" y="564688"/>
                  </a:cubicBezTo>
                  <a:cubicBezTo>
                    <a:pt x="1129376" y="876557"/>
                    <a:pt x="876557" y="1129376"/>
                    <a:pt x="564688" y="1129376"/>
                  </a:cubicBezTo>
                  <a:cubicBezTo>
                    <a:pt x="252819" y="1129376"/>
                    <a:pt x="0" y="876557"/>
                    <a:pt x="0" y="564688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253" tIns="188253" rIns="188253" bIns="18825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/>
                <a:t>Hear</a:t>
              </a:r>
            </a:p>
          </p:txBody>
        </p:sp>
        <p:sp>
          <p:nvSpPr>
            <p:cNvPr id="11" name="Freeform 10"/>
            <p:cNvSpPr/>
            <p:nvPr/>
          </p:nvSpPr>
          <p:spPr>
            <a:xfrm rot="5400000">
              <a:off x="4451541" y="4569186"/>
              <a:ext cx="239331" cy="383988"/>
            </a:xfrm>
            <a:custGeom>
              <a:avLst/>
              <a:gdLst>
                <a:gd name="connsiteX0" fmla="*/ 0 w 239331"/>
                <a:gd name="connsiteY0" fmla="*/ 76798 h 383988"/>
                <a:gd name="connsiteX1" fmla="*/ 119666 w 239331"/>
                <a:gd name="connsiteY1" fmla="*/ 76798 h 383988"/>
                <a:gd name="connsiteX2" fmla="*/ 119666 w 239331"/>
                <a:gd name="connsiteY2" fmla="*/ 0 h 383988"/>
                <a:gd name="connsiteX3" fmla="*/ 239331 w 239331"/>
                <a:gd name="connsiteY3" fmla="*/ 191994 h 383988"/>
                <a:gd name="connsiteX4" fmla="*/ 119666 w 239331"/>
                <a:gd name="connsiteY4" fmla="*/ 383988 h 383988"/>
                <a:gd name="connsiteX5" fmla="*/ 119666 w 239331"/>
                <a:gd name="connsiteY5" fmla="*/ 307190 h 383988"/>
                <a:gd name="connsiteX6" fmla="*/ 0 w 239331"/>
                <a:gd name="connsiteY6" fmla="*/ 307190 h 383988"/>
                <a:gd name="connsiteX7" fmla="*/ 0 w 239331"/>
                <a:gd name="connsiteY7" fmla="*/ 76798 h 38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331" h="383988">
                  <a:moveTo>
                    <a:pt x="0" y="76798"/>
                  </a:moveTo>
                  <a:lnTo>
                    <a:pt x="119666" y="76798"/>
                  </a:lnTo>
                  <a:lnTo>
                    <a:pt x="119666" y="0"/>
                  </a:lnTo>
                  <a:lnTo>
                    <a:pt x="239331" y="191994"/>
                  </a:lnTo>
                  <a:lnTo>
                    <a:pt x="119666" y="383988"/>
                  </a:lnTo>
                  <a:lnTo>
                    <a:pt x="119666" y="307190"/>
                  </a:lnTo>
                  <a:lnTo>
                    <a:pt x="0" y="307190"/>
                  </a:lnTo>
                  <a:lnTo>
                    <a:pt x="0" y="76798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6796" rIns="71798" bIns="76799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006518" y="4993738"/>
              <a:ext cx="1129376" cy="1129376"/>
            </a:xfrm>
            <a:custGeom>
              <a:avLst/>
              <a:gdLst>
                <a:gd name="connsiteX0" fmla="*/ 0 w 1129376"/>
                <a:gd name="connsiteY0" fmla="*/ 564688 h 1129376"/>
                <a:gd name="connsiteX1" fmla="*/ 564688 w 1129376"/>
                <a:gd name="connsiteY1" fmla="*/ 0 h 1129376"/>
                <a:gd name="connsiteX2" fmla="*/ 1129376 w 1129376"/>
                <a:gd name="connsiteY2" fmla="*/ 564688 h 1129376"/>
                <a:gd name="connsiteX3" fmla="*/ 564688 w 1129376"/>
                <a:gd name="connsiteY3" fmla="*/ 1129376 h 1129376"/>
                <a:gd name="connsiteX4" fmla="*/ 0 w 1129376"/>
                <a:gd name="connsiteY4" fmla="*/ 564688 h 112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376" h="1129376">
                  <a:moveTo>
                    <a:pt x="0" y="564688"/>
                  </a:moveTo>
                  <a:cubicBezTo>
                    <a:pt x="0" y="252819"/>
                    <a:pt x="252819" y="0"/>
                    <a:pt x="564688" y="0"/>
                  </a:cubicBezTo>
                  <a:cubicBezTo>
                    <a:pt x="876557" y="0"/>
                    <a:pt x="1129376" y="252819"/>
                    <a:pt x="1129376" y="564688"/>
                  </a:cubicBezTo>
                  <a:cubicBezTo>
                    <a:pt x="1129376" y="876557"/>
                    <a:pt x="876557" y="1129376"/>
                    <a:pt x="564688" y="1129376"/>
                  </a:cubicBezTo>
                  <a:cubicBezTo>
                    <a:pt x="252819" y="1129376"/>
                    <a:pt x="0" y="876557"/>
                    <a:pt x="0" y="564688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253" tIns="188253" rIns="188253" bIns="18825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/>
                <a:t>Say and Do</a:t>
              </a:r>
            </a:p>
          </p:txBody>
        </p:sp>
        <p:sp>
          <p:nvSpPr>
            <p:cNvPr id="13" name="Freeform 12"/>
            <p:cNvSpPr/>
            <p:nvPr/>
          </p:nvSpPr>
          <p:spPr>
            <a:xfrm rot="21600000">
              <a:off x="3667842" y="3785486"/>
              <a:ext cx="239332" cy="383989"/>
            </a:xfrm>
            <a:custGeom>
              <a:avLst/>
              <a:gdLst>
                <a:gd name="connsiteX0" fmla="*/ 0 w 239331"/>
                <a:gd name="connsiteY0" fmla="*/ 76798 h 383988"/>
                <a:gd name="connsiteX1" fmla="*/ 119666 w 239331"/>
                <a:gd name="connsiteY1" fmla="*/ 76798 h 383988"/>
                <a:gd name="connsiteX2" fmla="*/ 119666 w 239331"/>
                <a:gd name="connsiteY2" fmla="*/ 0 h 383988"/>
                <a:gd name="connsiteX3" fmla="*/ 239331 w 239331"/>
                <a:gd name="connsiteY3" fmla="*/ 191994 h 383988"/>
                <a:gd name="connsiteX4" fmla="*/ 119666 w 239331"/>
                <a:gd name="connsiteY4" fmla="*/ 383988 h 383988"/>
                <a:gd name="connsiteX5" fmla="*/ 119666 w 239331"/>
                <a:gd name="connsiteY5" fmla="*/ 307190 h 383988"/>
                <a:gd name="connsiteX6" fmla="*/ 0 w 239331"/>
                <a:gd name="connsiteY6" fmla="*/ 307190 h 383988"/>
                <a:gd name="connsiteX7" fmla="*/ 0 w 239331"/>
                <a:gd name="connsiteY7" fmla="*/ 76798 h 38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331" h="383988">
                  <a:moveTo>
                    <a:pt x="239330" y="307190"/>
                  </a:moveTo>
                  <a:lnTo>
                    <a:pt x="119665" y="307190"/>
                  </a:lnTo>
                  <a:lnTo>
                    <a:pt x="119665" y="383988"/>
                  </a:lnTo>
                  <a:lnTo>
                    <a:pt x="1" y="191994"/>
                  </a:lnTo>
                  <a:lnTo>
                    <a:pt x="119665" y="0"/>
                  </a:lnTo>
                  <a:lnTo>
                    <a:pt x="119665" y="76798"/>
                  </a:lnTo>
                  <a:lnTo>
                    <a:pt x="239330" y="76798"/>
                  </a:lnTo>
                  <a:lnTo>
                    <a:pt x="239330" y="307190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799" tIns="76799" rIns="1" bIns="7679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425573" y="3412793"/>
              <a:ext cx="1129376" cy="1129376"/>
            </a:xfrm>
            <a:custGeom>
              <a:avLst/>
              <a:gdLst>
                <a:gd name="connsiteX0" fmla="*/ 0 w 1129376"/>
                <a:gd name="connsiteY0" fmla="*/ 564688 h 1129376"/>
                <a:gd name="connsiteX1" fmla="*/ 564688 w 1129376"/>
                <a:gd name="connsiteY1" fmla="*/ 0 h 1129376"/>
                <a:gd name="connsiteX2" fmla="*/ 1129376 w 1129376"/>
                <a:gd name="connsiteY2" fmla="*/ 564688 h 1129376"/>
                <a:gd name="connsiteX3" fmla="*/ 564688 w 1129376"/>
                <a:gd name="connsiteY3" fmla="*/ 1129376 h 1129376"/>
                <a:gd name="connsiteX4" fmla="*/ 0 w 1129376"/>
                <a:gd name="connsiteY4" fmla="*/ 564688 h 112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376" h="1129376">
                  <a:moveTo>
                    <a:pt x="0" y="564688"/>
                  </a:moveTo>
                  <a:cubicBezTo>
                    <a:pt x="0" y="252819"/>
                    <a:pt x="252819" y="0"/>
                    <a:pt x="564688" y="0"/>
                  </a:cubicBezTo>
                  <a:cubicBezTo>
                    <a:pt x="876557" y="0"/>
                    <a:pt x="1129376" y="252819"/>
                    <a:pt x="1129376" y="564688"/>
                  </a:cubicBezTo>
                  <a:cubicBezTo>
                    <a:pt x="1129376" y="876557"/>
                    <a:pt x="876557" y="1129376"/>
                    <a:pt x="564688" y="1129376"/>
                  </a:cubicBezTo>
                  <a:cubicBezTo>
                    <a:pt x="252819" y="1129376"/>
                    <a:pt x="0" y="876557"/>
                    <a:pt x="0" y="564688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253" tIns="188253" rIns="188253" bIns="18825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/>
                <a:t>See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3451" r="11220" b="13478"/>
          <a:stretch/>
        </p:blipFill>
        <p:spPr>
          <a:xfrm>
            <a:off x="3967200" y="3412793"/>
            <a:ext cx="1209600" cy="11293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17986" y="5226134"/>
            <a:ext cx="1436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33"/>
                </a:solidFill>
              </a:rPr>
              <a:t>LIST PAIN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25259" y="5226134"/>
            <a:ext cx="1459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LIST GAIN</a:t>
            </a:r>
          </a:p>
        </p:txBody>
      </p:sp>
    </p:spTree>
    <p:extLst>
      <p:ext uri="{BB962C8B-B14F-4D97-AF65-F5344CB8AC3E}">
        <p14:creationId xmlns:p14="http://schemas.microsoft.com/office/powerpoint/2010/main" val="887336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/>
              <a:t>STARTING A PRO </a:t>
            </a:r>
            <a:r>
              <a:rPr lang="en-US" sz="4000" dirty="0"/>
              <a:t>BONO PROGRAMME </a:t>
            </a:r>
          </a:p>
          <a:p>
            <a:r>
              <a:rPr lang="en-US" sz="4000" dirty="0"/>
              <a:t>VOLUNTEER SUPPORT</a:t>
            </a:r>
          </a:p>
          <a:p>
            <a:r>
              <a:rPr lang="en-US" sz="4000" dirty="0"/>
              <a:t>HELPING THE NEEDY</a:t>
            </a:r>
          </a:p>
          <a:p>
            <a:r>
              <a:rPr lang="en-US" sz="4000" dirty="0"/>
              <a:t>CAPACITY BUILDING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783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your teams, quickly generate as many ideas as you can for </a:t>
            </a:r>
            <a:r>
              <a:rPr lang="en-US" dirty="0" err="1"/>
              <a:t>programmes</a:t>
            </a:r>
            <a:r>
              <a:rPr lang="en-US" dirty="0"/>
              <a:t> and activities around the 4 themes</a:t>
            </a:r>
          </a:p>
          <a:p>
            <a:r>
              <a:rPr lang="en-US" dirty="0"/>
              <a:t>Aim for 25 ideas per theme</a:t>
            </a:r>
          </a:p>
          <a:p>
            <a:r>
              <a:rPr lang="en-US" dirty="0"/>
              <a:t>Use 1 post-it per idea</a:t>
            </a:r>
          </a:p>
          <a:p>
            <a:r>
              <a:rPr lang="en-US" dirty="0"/>
              <a:t>Review, select and prioritize your ideas for each of the 3 themes</a:t>
            </a:r>
          </a:p>
          <a:p>
            <a:r>
              <a:rPr lang="en-US" dirty="0"/>
              <a:t>Each team presents their top 3-5 ideas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4655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2142</TotalTime>
  <Words>197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Calisto MT</vt:lpstr>
      <vt:lpstr>Perpetua Titling MT</vt:lpstr>
      <vt:lpstr>Precedent</vt:lpstr>
      <vt:lpstr>Document</vt:lpstr>
      <vt:lpstr>BAR PRO BONO WORKSHOP</vt:lpstr>
      <vt:lpstr>agenda</vt:lpstr>
      <vt:lpstr>Getting to know each other</vt:lpstr>
      <vt:lpstr>Future of success</vt:lpstr>
      <vt:lpstr>Future of success</vt:lpstr>
      <vt:lpstr>Walking in the shoes of …</vt:lpstr>
      <vt:lpstr>The empathy map</vt:lpstr>
      <vt:lpstr>Roadmap</vt:lpstr>
      <vt:lpstr>ROADMAP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 PBSO retreat</dc:title>
  <dc:creator>Tanguy Lim</dc:creator>
  <cp:lastModifiedBy>Bruce</cp:lastModifiedBy>
  <cp:revision>22</cp:revision>
  <dcterms:created xsi:type="dcterms:W3CDTF">2013-01-23T13:04:15Z</dcterms:created>
  <dcterms:modified xsi:type="dcterms:W3CDTF">2019-06-11T04:29:44Z</dcterms:modified>
</cp:coreProperties>
</file>