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8B98E8-30AF-4219-89AF-26AC9E7B8395}">
  <a:tblStyle styleId="{C88B98E8-30AF-4219-89AF-26AC9E7B8395}" styleName="Table_0">
    <a:wholeTbl>
      <a:tcTxStyle b="off" i="off">
        <a:font>
          <a:latin typeface="Palatino Linotype"/>
          <a:ea typeface="Palatino Linotype"/>
          <a:cs typeface="Palatino Linotype"/>
        </a:font>
        <a:schemeClr val="dk1"/>
      </a:tcTxStyle>
      <a:tcStyle>
        <a:tcBdr>
          <a:left>
            <a:ln w="12700" cap="flat">
              <a:solidFill>
                <a:schemeClr val="accent6"/>
              </a:solidFill>
              <a:prstDash val="solid"/>
              <a:round/>
              <a:headEnd type="none" w="med" len="med"/>
              <a:tailEnd type="none" w="med" len="med"/>
            </a:ln>
          </a:left>
          <a:right>
            <a:ln w="12700" cap="flat">
              <a:solidFill>
                <a:schemeClr val="accent6"/>
              </a:solidFill>
              <a:prstDash val="solid"/>
              <a:round/>
              <a:headEnd type="none" w="med" len="med"/>
              <a:tailEnd type="none" w="med" len="med"/>
            </a:ln>
          </a:right>
          <a:top>
            <a:ln w="12700" cap="flat">
              <a:solidFill>
                <a:schemeClr val="accent6"/>
              </a:solidFill>
              <a:prstDash val="solid"/>
              <a:round/>
              <a:headEnd type="none" w="med" len="med"/>
              <a:tailEnd type="none" w="med" len="med"/>
            </a:ln>
          </a:top>
          <a:bottom>
            <a:ln w="12700" cap="flat">
              <a:solidFill>
                <a:schemeClr val="accent6"/>
              </a:solidFill>
              <a:prstDash val="solid"/>
              <a:round/>
              <a:headEnd type="none" w="med" len="med"/>
              <a:tailEnd type="none" w="med" len="med"/>
            </a:ln>
          </a:bottom>
          <a:insideH>
            <a:ln w="12700" cap="flat">
              <a:solidFill>
                <a:schemeClr val="accent6"/>
              </a:solidFill>
              <a:prstDash val="solid"/>
              <a:round/>
              <a:headEnd type="none" w="med" len="med"/>
              <a:tailEnd type="none" w="med" len="med"/>
            </a:ln>
          </a:insideH>
          <a:insideV>
            <a:ln w="12700" cap="flat">
              <a:solidFill>
                <a:schemeClr val="accent6"/>
              </a:solidFill>
              <a:prstDash val="solid"/>
              <a:round/>
              <a:headEnd type="none" w="med" len="med"/>
              <a:tailEnd type="none" w="med" len="med"/>
            </a:ln>
          </a:insideV>
        </a:tcBdr>
        <a:fill>
          <a:solidFill>
            <a:srgbClr val="FFFFFF">
              <a:alpha val="0"/>
            </a:srgbClr>
          </a:solid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i="off"/>
      <a:tcStyle>
        <a:tcBdr/>
      </a:tcStyle>
    </a:lastCol>
    <a:firstCol>
      <a:tcTxStyle b="on" i="off"/>
      <a:tcStyle>
        <a:tcBdr/>
      </a:tcStyle>
    </a:firstCol>
    <a:lastRow>
      <a:tcTxStyle b="on" i="off"/>
      <a:tcStyle>
        <a:tcBdr>
          <a:top>
            <a:ln w="50800" cap="flat">
              <a:solidFill>
                <a:schemeClr val="accent6"/>
              </a:solidFill>
              <a:prstDash val="solid"/>
              <a:round/>
              <a:headEnd type="none" w="med" len="med"/>
              <a:tailEnd type="none" w="med" len="med"/>
            </a:ln>
          </a:top>
        </a:tcBdr>
        <a:fill>
          <a:solidFill>
            <a:srgbClr val="FFFFFF">
              <a:alpha val="0"/>
            </a:srgbClr>
          </a:solidFill>
        </a:fill>
      </a:tcStyle>
    </a:lastRow>
    <a:firstRow>
      <a:tcTxStyle b="on" i="off"/>
      <a:tcStyle>
        <a:tcBdr>
          <a:bottom>
            <a:ln w="25400" cap="flat">
              <a:solidFill>
                <a:schemeClr val="accent6"/>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0685296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8145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80584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5664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50554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87190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10907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99200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80942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22466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57386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29824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88904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35561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29250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603868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14694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91288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37516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54546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685800" y="1371600"/>
            <a:ext cx="7848599" cy="1927224"/>
          </a:xfrm>
          <a:prstGeom prst="rect">
            <a:avLst/>
          </a:prstGeom>
          <a:noFill/>
          <a:ln>
            <a:noFill/>
          </a:ln>
        </p:spPr>
        <p:txBody>
          <a:bodyPr lIns="91425" tIns="91425" rIns="91425" bIns="91425" anchor="b" anchorCtr="0"/>
          <a:lstStyle>
            <a:lvl1pPr marL="0" marR="0" indent="0" algn="l" rtl="0">
              <a:spcBef>
                <a:spcPts val="0"/>
              </a:spcBef>
              <a:buClr>
                <a:schemeClr val="dk2"/>
              </a:buClr>
              <a:buFont typeface="Quest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4" name="Shape 14"/>
          <p:cNvSpPr txBox="1">
            <a:spLocks noGrp="1"/>
          </p:cNvSpPr>
          <p:nvPr>
            <p:ph type="subTitle" idx="1"/>
          </p:nvPr>
        </p:nvSpPr>
        <p:spPr>
          <a:xfrm>
            <a:off x="685800" y="3505200"/>
            <a:ext cx="6400799" cy="1752600"/>
          </a:xfrm>
          <a:prstGeom prst="rect">
            <a:avLst/>
          </a:prstGeom>
          <a:noFill/>
          <a:ln>
            <a:noFill/>
          </a:ln>
        </p:spPr>
        <p:txBody>
          <a:bodyPr lIns="91425" tIns="91425" rIns="91425" bIns="91425" anchor="t" anchorCtr="0"/>
          <a:lstStyle>
            <a:lvl1pPr marL="0" marR="0" indent="0" algn="l" rtl="0">
              <a:spcBef>
                <a:spcPts val="480"/>
              </a:spcBef>
              <a:buClr>
                <a:schemeClr val="accent1"/>
              </a:buClr>
              <a:buFont typeface="Arial"/>
              <a:buNone/>
              <a:defRPr/>
            </a:lvl1pPr>
            <a:lvl2pPr marL="457200" marR="0" indent="0" algn="ctr" rtl="0">
              <a:spcBef>
                <a:spcPts val="400"/>
              </a:spcBef>
              <a:buClr>
                <a:schemeClr val="accent1"/>
              </a:buClr>
              <a:buFont typeface="Arial"/>
              <a:buNone/>
              <a:defRPr/>
            </a:lvl2pPr>
            <a:lvl3pPr marL="914400" marR="0" indent="0" algn="ctr" rtl="0">
              <a:spcBef>
                <a:spcPts val="360"/>
              </a:spcBef>
              <a:buClr>
                <a:schemeClr val="accent1"/>
              </a:buClr>
              <a:buFont typeface="Arial"/>
              <a:buNone/>
              <a:defRPr/>
            </a:lvl3pPr>
            <a:lvl4pPr marL="1371600" marR="0" indent="0" algn="ctr" rtl="0">
              <a:spcBef>
                <a:spcPts val="320"/>
              </a:spcBef>
              <a:buClr>
                <a:schemeClr val="accent1"/>
              </a:buClr>
              <a:buFont typeface="Arial"/>
              <a:buNone/>
              <a:defRPr/>
            </a:lvl4pPr>
            <a:lvl5pPr marL="1828800" marR="0" indent="0" algn="ctr" rtl="0">
              <a:spcBef>
                <a:spcPts val="280"/>
              </a:spcBef>
              <a:buClr>
                <a:schemeClr val="accent1"/>
              </a:buClr>
              <a:buFont typeface="Arial"/>
              <a:buNone/>
              <a:defRPr/>
            </a:lvl5pPr>
            <a:lvl6pPr marL="2286000" marR="0" indent="0" algn="ctr" rtl="0">
              <a:spcBef>
                <a:spcPts val="260"/>
              </a:spcBef>
              <a:buClr>
                <a:schemeClr val="accent1"/>
              </a:buClr>
              <a:buFont typeface="Arial"/>
              <a:buNone/>
              <a:defRPr/>
            </a:lvl6pPr>
            <a:lvl7pPr marL="2743200" marR="0" indent="0" algn="ctr" rtl="0">
              <a:spcBef>
                <a:spcPts val="260"/>
              </a:spcBef>
              <a:buClr>
                <a:schemeClr val="accent1"/>
              </a:buClr>
              <a:buFont typeface="Arial"/>
              <a:buNone/>
              <a:defRPr/>
            </a:lvl7pPr>
            <a:lvl8pPr marL="3200400" marR="0" indent="0" algn="ctr" rtl="0">
              <a:spcBef>
                <a:spcPts val="260"/>
              </a:spcBef>
              <a:buClr>
                <a:schemeClr val="accent1"/>
              </a:buClr>
              <a:buFont typeface="Arial"/>
              <a:buNone/>
              <a:defRPr/>
            </a:lvl8pPr>
            <a:lvl9pPr marL="3657600" marR="0" indent="0" algn="ctr" rtl="0">
              <a:spcBef>
                <a:spcPts val="260"/>
              </a:spcBef>
              <a:buClr>
                <a:schemeClr val="accent1"/>
              </a:buClr>
              <a:buFont typeface="Arial"/>
              <a:buNone/>
              <a:defRPr/>
            </a:lvl9pPr>
          </a:lstStyle>
          <a:p>
            <a:endParaRPr/>
          </a:p>
        </p:txBody>
      </p:sp>
      <p:sp>
        <p:nvSpPr>
          <p:cNvPr id="15" name="Shape 15"/>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 name="Shape 16"/>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 name="Shape 17"/>
          <p:cNvSpPr txBox="1">
            <a:spLocks noGrp="1"/>
          </p:cNvSpPr>
          <p:nvPr>
            <p:ph type="sldNum" idx="12"/>
          </p:nvPr>
        </p:nvSpPr>
        <p:spPr>
          <a:xfrm>
            <a:off x="7620000" y="18288"/>
            <a:ext cx="1066799"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cxnSp>
        <p:nvCxnSpPr>
          <p:cNvPr id="18" name="Shape 18"/>
          <p:cNvCxnSpPr/>
          <p:nvPr/>
        </p:nvCxnSpPr>
        <p:spPr>
          <a:xfrm>
            <a:off x="685800" y="3398519"/>
            <a:ext cx="7848599" cy="1587"/>
          </a:xfrm>
          <a:prstGeom prst="straightConnector1">
            <a:avLst/>
          </a:prstGeom>
          <a:noFill/>
          <a:ln w="19050" cap="flat">
            <a:solidFill>
              <a:schemeClr val="dk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algn="l" rtl="0">
              <a:spcBef>
                <a:spcPts val="0"/>
              </a:spcBef>
              <a:buClr>
                <a:schemeClr val="dk2"/>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2133599" y="-76200"/>
            <a:ext cx="4876799" cy="8229600"/>
          </a:xfrm>
          <a:prstGeom prst="rect">
            <a:avLst/>
          </a:prstGeom>
          <a:noFill/>
          <a:ln>
            <a:noFill/>
          </a:ln>
        </p:spPr>
        <p:txBody>
          <a:bodyPr lIns="91425" tIns="91425" rIns="91425" bIns="91425" anchor="t" anchorCtr="0"/>
          <a:lstStyle>
            <a:lvl1pPr marL="182880" indent="-53339" algn="l" rtl="0">
              <a:spcBef>
                <a:spcPts val="480"/>
              </a:spcBef>
              <a:buClr>
                <a:schemeClr val="accent1"/>
              </a:buClr>
              <a:buFont typeface="Arial"/>
              <a:buChar char="•"/>
              <a:defRPr/>
            </a:lvl1pPr>
            <a:lvl2pPr marL="457200" indent="-82550" algn="l" rtl="0">
              <a:spcBef>
                <a:spcPts val="400"/>
              </a:spcBef>
              <a:buClr>
                <a:schemeClr val="accent1"/>
              </a:buClr>
              <a:buFont typeface="Arial"/>
              <a:buChar char="•"/>
              <a:defRPr/>
            </a:lvl2pPr>
            <a:lvl3pPr marL="731520" indent="-82550" algn="l" rtl="0">
              <a:spcBef>
                <a:spcPts val="360"/>
              </a:spcBef>
              <a:buClr>
                <a:schemeClr val="accent1"/>
              </a:buClr>
              <a:buFont typeface="Arial"/>
              <a:buChar char="•"/>
              <a:defRPr/>
            </a:lvl3pPr>
            <a:lvl4pPr marL="1005839" indent="-91439" algn="l" rtl="0">
              <a:spcBef>
                <a:spcPts val="320"/>
              </a:spcBef>
              <a:buClr>
                <a:schemeClr val="accent1"/>
              </a:buClr>
              <a:buFont typeface="Arial"/>
              <a:buChar char="•"/>
              <a:defRPr/>
            </a:lvl4pPr>
            <a:lvl5pPr marL="1188720" indent="-58419" algn="l" rtl="0">
              <a:spcBef>
                <a:spcPts val="280"/>
              </a:spcBef>
              <a:buClr>
                <a:schemeClr val="accent1"/>
              </a:buClr>
              <a:buFont typeface="Arial"/>
              <a:buChar char="•"/>
              <a:defRPr/>
            </a:lvl5pPr>
            <a:lvl6pPr marL="1371600" indent="-107950" algn="l" rtl="0">
              <a:spcBef>
                <a:spcPts val="260"/>
              </a:spcBef>
              <a:buClr>
                <a:schemeClr val="accent1"/>
              </a:buClr>
              <a:buFont typeface="Arial"/>
              <a:buChar char="•"/>
              <a:defRPr/>
            </a:lvl6pPr>
            <a:lvl7pPr marL="1554480" indent="-100330" algn="l" rtl="0">
              <a:spcBef>
                <a:spcPts val="260"/>
              </a:spcBef>
              <a:buClr>
                <a:schemeClr val="accent1"/>
              </a:buClr>
              <a:buFont typeface="Arial"/>
              <a:buChar char="•"/>
              <a:defRPr/>
            </a:lvl7pPr>
            <a:lvl8pPr marL="1737360" indent="-105410" algn="l" rtl="0">
              <a:spcBef>
                <a:spcPts val="260"/>
              </a:spcBef>
              <a:buClr>
                <a:schemeClr val="accent1"/>
              </a:buClr>
              <a:buFont typeface="Arial"/>
              <a:buChar char="•"/>
              <a:defRPr/>
            </a:lvl8pPr>
            <a:lvl9pPr marL="1920240" indent="-110489" algn="l" rtl="0">
              <a:spcBef>
                <a:spcPts val="260"/>
              </a:spcBef>
              <a:buClr>
                <a:schemeClr val="accent1"/>
              </a:buClr>
              <a:buFont typeface="Arial"/>
              <a:buChar char="•"/>
              <a:defRPr/>
            </a:lvl9pPr>
          </a:lstStyle>
          <a:p>
            <a:endParaRPr/>
          </a:p>
        </p:txBody>
      </p:sp>
      <p:sp>
        <p:nvSpPr>
          <p:cNvPr id="76" name="Shape 76"/>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7" name="Shape 77"/>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8" name="Shape 78"/>
          <p:cNvSpPr txBox="1">
            <a:spLocks noGrp="1"/>
          </p:cNvSpPr>
          <p:nvPr>
            <p:ph type="sldNum" idx="12"/>
          </p:nvPr>
        </p:nvSpPr>
        <p:spPr>
          <a:xfrm>
            <a:off x="7620000" y="18288"/>
            <a:ext cx="1066799"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4724399" y="2514600"/>
            <a:ext cx="5867400" cy="2057400"/>
          </a:xfrm>
          <a:prstGeom prst="rect">
            <a:avLst/>
          </a:prstGeom>
          <a:noFill/>
          <a:ln>
            <a:noFill/>
          </a:ln>
        </p:spPr>
        <p:txBody>
          <a:bodyPr lIns="91425" tIns="91425" rIns="91425" bIns="91425" anchor="b" anchorCtr="0"/>
          <a:lstStyle>
            <a:lvl1pPr algn="l" rtl="0">
              <a:spcBef>
                <a:spcPts val="0"/>
              </a:spcBef>
              <a:buClr>
                <a:schemeClr val="dk2"/>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1"/>
          </p:nvPr>
        </p:nvSpPr>
        <p:spPr>
          <a:xfrm rot="5400000">
            <a:off x="533400" y="533400"/>
            <a:ext cx="5867400" cy="6019799"/>
          </a:xfrm>
          <a:prstGeom prst="rect">
            <a:avLst/>
          </a:prstGeom>
          <a:noFill/>
          <a:ln>
            <a:noFill/>
          </a:ln>
        </p:spPr>
        <p:txBody>
          <a:bodyPr lIns="91425" tIns="91425" rIns="91425" bIns="91425" anchor="t" anchorCtr="0"/>
          <a:lstStyle>
            <a:lvl1pPr marL="182880" indent="-53339" algn="l" rtl="0">
              <a:spcBef>
                <a:spcPts val="480"/>
              </a:spcBef>
              <a:buClr>
                <a:schemeClr val="accent1"/>
              </a:buClr>
              <a:buFont typeface="Arial"/>
              <a:buChar char="•"/>
              <a:defRPr/>
            </a:lvl1pPr>
            <a:lvl2pPr marL="457200" indent="-82550" algn="l" rtl="0">
              <a:spcBef>
                <a:spcPts val="400"/>
              </a:spcBef>
              <a:buClr>
                <a:schemeClr val="accent1"/>
              </a:buClr>
              <a:buFont typeface="Arial"/>
              <a:buChar char="•"/>
              <a:defRPr/>
            </a:lvl2pPr>
            <a:lvl3pPr marL="731520" indent="-82550" algn="l" rtl="0">
              <a:spcBef>
                <a:spcPts val="360"/>
              </a:spcBef>
              <a:buClr>
                <a:schemeClr val="accent1"/>
              </a:buClr>
              <a:buFont typeface="Arial"/>
              <a:buChar char="•"/>
              <a:defRPr/>
            </a:lvl3pPr>
            <a:lvl4pPr marL="1005839" indent="-91439" algn="l" rtl="0">
              <a:spcBef>
                <a:spcPts val="320"/>
              </a:spcBef>
              <a:buClr>
                <a:schemeClr val="accent1"/>
              </a:buClr>
              <a:buFont typeface="Arial"/>
              <a:buChar char="•"/>
              <a:defRPr/>
            </a:lvl4pPr>
            <a:lvl5pPr marL="1188720" indent="-58419" algn="l" rtl="0">
              <a:spcBef>
                <a:spcPts val="280"/>
              </a:spcBef>
              <a:buClr>
                <a:schemeClr val="accent1"/>
              </a:buClr>
              <a:buFont typeface="Arial"/>
              <a:buChar char="•"/>
              <a:defRPr/>
            </a:lvl5pPr>
            <a:lvl6pPr marL="1371600" indent="-107950" algn="l" rtl="0">
              <a:spcBef>
                <a:spcPts val="260"/>
              </a:spcBef>
              <a:buClr>
                <a:schemeClr val="accent1"/>
              </a:buClr>
              <a:buFont typeface="Arial"/>
              <a:buChar char="•"/>
              <a:defRPr/>
            </a:lvl6pPr>
            <a:lvl7pPr marL="1554480" indent="-100330" algn="l" rtl="0">
              <a:spcBef>
                <a:spcPts val="260"/>
              </a:spcBef>
              <a:buClr>
                <a:schemeClr val="accent1"/>
              </a:buClr>
              <a:buFont typeface="Arial"/>
              <a:buChar char="•"/>
              <a:defRPr/>
            </a:lvl7pPr>
            <a:lvl8pPr marL="1737360" indent="-105410" algn="l" rtl="0">
              <a:spcBef>
                <a:spcPts val="260"/>
              </a:spcBef>
              <a:buClr>
                <a:schemeClr val="accent1"/>
              </a:buClr>
              <a:buFont typeface="Arial"/>
              <a:buChar char="•"/>
              <a:defRPr/>
            </a:lvl8pPr>
            <a:lvl9pPr marL="1920240" indent="-110489" algn="l" rtl="0">
              <a:spcBef>
                <a:spcPts val="260"/>
              </a:spcBef>
              <a:buClr>
                <a:schemeClr val="accent1"/>
              </a:buClr>
              <a:buFont typeface="Arial"/>
              <a:buChar char="•"/>
              <a:defRPr/>
            </a:lvl9pPr>
          </a:lstStyle>
          <a:p>
            <a:endParaRPr/>
          </a:p>
        </p:txBody>
      </p:sp>
      <p:sp>
        <p:nvSpPr>
          <p:cNvPr id="82" name="Shape 82"/>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3" name="Shape 83"/>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4" name="Shape 84"/>
          <p:cNvSpPr txBox="1">
            <a:spLocks noGrp="1"/>
          </p:cNvSpPr>
          <p:nvPr>
            <p:ph type="sldNum" idx="12"/>
          </p:nvPr>
        </p:nvSpPr>
        <p:spPr>
          <a:xfrm>
            <a:off x="7620000" y="18288"/>
            <a:ext cx="1066799"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algn="l" rtl="0">
              <a:spcBef>
                <a:spcPts val="0"/>
              </a:spcBef>
              <a:buClr>
                <a:schemeClr val="dk2"/>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1"/>
          </p:nvPr>
        </p:nvSpPr>
        <p:spPr>
          <a:xfrm>
            <a:off x="457200" y="1600200"/>
            <a:ext cx="8229600" cy="4876799"/>
          </a:xfrm>
          <a:prstGeom prst="rect">
            <a:avLst/>
          </a:prstGeom>
          <a:noFill/>
          <a:ln>
            <a:noFill/>
          </a:ln>
        </p:spPr>
        <p:txBody>
          <a:bodyPr lIns="91425" tIns="91425" rIns="91425" bIns="91425" anchor="t" anchorCtr="0"/>
          <a:lstStyle>
            <a:lvl1pPr marL="182880" indent="-53339" algn="l" rtl="0">
              <a:spcBef>
                <a:spcPts val="480"/>
              </a:spcBef>
              <a:buClr>
                <a:schemeClr val="accent1"/>
              </a:buClr>
              <a:buFont typeface="Arial"/>
              <a:buChar char="•"/>
              <a:defRPr/>
            </a:lvl1pPr>
            <a:lvl2pPr marL="457200" indent="-82550" algn="l" rtl="0">
              <a:spcBef>
                <a:spcPts val="400"/>
              </a:spcBef>
              <a:buClr>
                <a:schemeClr val="accent1"/>
              </a:buClr>
              <a:buFont typeface="Arial"/>
              <a:buChar char="•"/>
              <a:defRPr/>
            </a:lvl2pPr>
            <a:lvl3pPr marL="731520" indent="-82550" algn="l" rtl="0">
              <a:spcBef>
                <a:spcPts val="360"/>
              </a:spcBef>
              <a:buClr>
                <a:schemeClr val="accent1"/>
              </a:buClr>
              <a:buFont typeface="Arial"/>
              <a:buChar char="•"/>
              <a:defRPr/>
            </a:lvl3pPr>
            <a:lvl4pPr marL="1005839" indent="-91439" algn="l" rtl="0">
              <a:spcBef>
                <a:spcPts val="320"/>
              </a:spcBef>
              <a:buClr>
                <a:schemeClr val="accent1"/>
              </a:buClr>
              <a:buFont typeface="Arial"/>
              <a:buChar char="•"/>
              <a:defRPr/>
            </a:lvl4pPr>
            <a:lvl5pPr marL="1188720" indent="-58419" algn="l" rtl="0">
              <a:spcBef>
                <a:spcPts val="280"/>
              </a:spcBef>
              <a:buClr>
                <a:schemeClr val="accent1"/>
              </a:buClr>
              <a:buFont typeface="Arial"/>
              <a:buChar char="•"/>
              <a:defRPr/>
            </a:lvl5pPr>
            <a:lvl6pPr marL="1371600" indent="-107950" algn="l" rtl="0">
              <a:spcBef>
                <a:spcPts val="260"/>
              </a:spcBef>
              <a:buClr>
                <a:schemeClr val="accent1"/>
              </a:buClr>
              <a:buFont typeface="Arial"/>
              <a:buChar char="•"/>
              <a:defRPr/>
            </a:lvl6pPr>
            <a:lvl7pPr marL="1554480" indent="-100330" algn="l" rtl="0">
              <a:spcBef>
                <a:spcPts val="260"/>
              </a:spcBef>
              <a:buClr>
                <a:schemeClr val="accent1"/>
              </a:buClr>
              <a:buFont typeface="Arial"/>
              <a:buChar char="•"/>
              <a:defRPr/>
            </a:lvl7pPr>
            <a:lvl8pPr marL="1737360" indent="-105410" algn="l" rtl="0">
              <a:spcBef>
                <a:spcPts val="260"/>
              </a:spcBef>
              <a:buClr>
                <a:schemeClr val="accent1"/>
              </a:buClr>
              <a:buFont typeface="Arial"/>
              <a:buChar char="•"/>
              <a:defRPr/>
            </a:lvl8pPr>
            <a:lvl9pPr marL="1920240" indent="-110489" algn="l" rtl="0">
              <a:spcBef>
                <a:spcPts val="260"/>
              </a:spcBef>
              <a:buClr>
                <a:schemeClr val="accent1"/>
              </a:buClr>
              <a:buFont typeface="Arial"/>
              <a:buChar char="•"/>
              <a:defRPr/>
            </a:lvl9pPr>
          </a:lstStyle>
          <a:p>
            <a:endParaRPr/>
          </a:p>
        </p:txBody>
      </p:sp>
      <p:sp>
        <p:nvSpPr>
          <p:cNvPr id="22" name="Shape 22"/>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 name="Shape 23"/>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sldNum" idx="12"/>
          </p:nvPr>
        </p:nvSpPr>
        <p:spPr>
          <a:xfrm>
            <a:off x="7620000" y="18288"/>
            <a:ext cx="1066799"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2"/>
        </a:solidFill>
        <a:effectLst/>
      </p:bgPr>
    </p:bg>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722312" y="2362200"/>
            <a:ext cx="7772400" cy="2200275"/>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722312" y="4626864"/>
            <a:ext cx="7772400" cy="1500187"/>
          </a:xfrm>
          <a:prstGeom prst="rect">
            <a:avLst/>
          </a:prstGeom>
          <a:noFill/>
          <a:ln>
            <a:noFill/>
          </a:ln>
        </p:spPr>
        <p:txBody>
          <a:bodyPr lIns="91425" tIns="91425" rIns="91425" bIns="91425" anchor="t" anchorCtr="0"/>
          <a:lstStyle>
            <a:lvl1pPr marL="0" indent="0" rtl="0">
              <a:spcBef>
                <a:spcPts val="0"/>
              </a:spcBef>
              <a:buClr>
                <a:schemeClr val="lt2"/>
              </a:buClr>
              <a:buFont typeface="Times New Roman"/>
              <a:buNone/>
              <a:defRPr/>
            </a:lvl1pPr>
            <a:lvl2pPr marL="457200" indent="0" rtl="0">
              <a:spcBef>
                <a:spcPts val="0"/>
              </a:spcBef>
              <a:buClr>
                <a:schemeClr val="lt1"/>
              </a:buClr>
              <a:buFont typeface="Times New Roman"/>
              <a:buNone/>
              <a:defRPr/>
            </a:lvl2pPr>
            <a:lvl3pPr marL="914400" indent="0" rtl="0">
              <a:spcBef>
                <a:spcPts val="0"/>
              </a:spcBef>
              <a:buClr>
                <a:schemeClr val="lt1"/>
              </a:buClr>
              <a:buFont typeface="Times New Roman"/>
              <a:buNone/>
              <a:defRPr/>
            </a:lvl3pPr>
            <a:lvl4pPr marL="1371600" indent="0" rtl="0">
              <a:spcBef>
                <a:spcPts val="0"/>
              </a:spcBef>
              <a:buClr>
                <a:schemeClr val="lt1"/>
              </a:buClr>
              <a:buFont typeface="Times New Roman"/>
              <a:buNone/>
              <a:defRPr/>
            </a:lvl4pPr>
            <a:lvl5pPr marL="1828800" indent="0" rtl="0">
              <a:spcBef>
                <a:spcPts val="0"/>
              </a:spcBef>
              <a:buClr>
                <a:schemeClr val="lt1"/>
              </a:buClr>
              <a:buFont typeface="Times New Roman"/>
              <a:buNone/>
              <a:defRPr/>
            </a:lvl5pPr>
            <a:lvl6pPr marL="2286000" indent="0" rtl="0">
              <a:spcBef>
                <a:spcPts val="0"/>
              </a:spcBef>
              <a:buClr>
                <a:schemeClr val="lt1"/>
              </a:buClr>
              <a:buFont typeface="Times New Roman"/>
              <a:buNone/>
              <a:defRPr/>
            </a:lvl6pPr>
            <a:lvl7pPr marL="2743200" indent="0" rtl="0">
              <a:spcBef>
                <a:spcPts val="0"/>
              </a:spcBef>
              <a:buClr>
                <a:schemeClr val="lt1"/>
              </a:buClr>
              <a:buFont typeface="Times New Roman"/>
              <a:buNone/>
              <a:defRPr/>
            </a:lvl7pPr>
            <a:lvl8pPr marL="3200400" indent="0" rtl="0">
              <a:spcBef>
                <a:spcPts val="0"/>
              </a:spcBef>
              <a:buClr>
                <a:schemeClr val="lt1"/>
              </a:buClr>
              <a:buFont typeface="Times New Roman"/>
              <a:buNone/>
              <a:defRPr/>
            </a:lvl8pPr>
            <a:lvl9pPr marL="3657600" indent="0" rtl="0">
              <a:spcBef>
                <a:spcPts val="0"/>
              </a:spcBef>
              <a:buClr>
                <a:schemeClr val="lt1"/>
              </a:buClr>
              <a:buFont typeface="Times New Roman"/>
              <a:buNone/>
              <a:defRPr/>
            </a:lvl9pPr>
          </a:lstStyle>
          <a:p>
            <a:endParaRPr/>
          </a:p>
        </p:txBody>
      </p:sp>
      <p:sp>
        <p:nvSpPr>
          <p:cNvPr id="28" name="Shape 28"/>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9" name="Shape 29"/>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sldNum" idx="12"/>
          </p:nvPr>
        </p:nvSpPr>
        <p:spPr>
          <a:xfrm>
            <a:off x="7620000" y="18288"/>
            <a:ext cx="1066799"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cxnSp>
        <p:nvCxnSpPr>
          <p:cNvPr id="31" name="Shape 31"/>
          <p:cNvCxnSpPr/>
          <p:nvPr/>
        </p:nvCxnSpPr>
        <p:spPr>
          <a:xfrm>
            <a:off x="731520" y="4599432"/>
            <a:ext cx="7848599" cy="1587"/>
          </a:xfrm>
          <a:prstGeom prst="straightConnector1">
            <a:avLst/>
          </a:prstGeom>
          <a:noFill/>
          <a:ln w="19050" cap="flat">
            <a:solidFill>
              <a:schemeClr val="lt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algn="l" rtl="0">
              <a:spcBef>
                <a:spcPts val="0"/>
              </a:spcBef>
              <a:buClr>
                <a:schemeClr val="dk2"/>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673351"/>
            <a:ext cx="4038599" cy="471830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673351"/>
            <a:ext cx="4038599" cy="471830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sldNum" idx="12"/>
          </p:nvPr>
        </p:nvSpPr>
        <p:spPr>
          <a:xfrm>
            <a:off x="7620000" y="18288"/>
            <a:ext cx="1066799"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676400"/>
            <a:ext cx="3931919" cy="639762"/>
          </a:xfrm>
          <a:prstGeom prst="rect">
            <a:avLst/>
          </a:prstGeom>
          <a:noFill/>
          <a:ln>
            <a:noFill/>
          </a:ln>
        </p:spPr>
        <p:txBody>
          <a:bodyPr lIns="91425" tIns="91425" rIns="91425" bIns="91425" anchor="ctr" anchorCtr="0"/>
          <a:lstStyle>
            <a:lvl1pPr marL="0" indent="0" algn="ctr" rtl="0">
              <a:spcBef>
                <a:spcPts val="0"/>
              </a:spcBef>
              <a:buClr>
                <a:schemeClr val="dk2"/>
              </a:buClr>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42" name="Shape 42"/>
          <p:cNvSpPr txBox="1">
            <a:spLocks noGrp="1"/>
          </p:cNvSpPr>
          <p:nvPr>
            <p:ph type="body" idx="2"/>
          </p:nvPr>
        </p:nvSpPr>
        <p:spPr>
          <a:xfrm>
            <a:off x="457200" y="2438400"/>
            <a:ext cx="3931919"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754880" y="1676400"/>
            <a:ext cx="3931919" cy="639762"/>
          </a:xfrm>
          <a:prstGeom prst="rect">
            <a:avLst/>
          </a:prstGeom>
          <a:noFill/>
          <a:ln>
            <a:noFill/>
          </a:ln>
        </p:spPr>
        <p:txBody>
          <a:bodyPr lIns="91425" tIns="91425" rIns="91425" bIns="91425" anchor="ctr" anchorCtr="0"/>
          <a:lstStyle>
            <a:lvl1pPr marL="0" indent="0" algn="ctr" rtl="0">
              <a:spcBef>
                <a:spcPts val="0"/>
              </a:spcBef>
              <a:buClr>
                <a:schemeClr val="dk2"/>
              </a:buClr>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44" name="Shape 44"/>
          <p:cNvSpPr txBox="1">
            <a:spLocks noGrp="1"/>
          </p:cNvSpPr>
          <p:nvPr>
            <p:ph type="body" idx="4"/>
          </p:nvPr>
        </p:nvSpPr>
        <p:spPr>
          <a:xfrm>
            <a:off x="4754880" y="2438400"/>
            <a:ext cx="3931919"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7620000" y="18288"/>
            <a:ext cx="1066799"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cxnSp>
        <p:nvCxnSpPr>
          <p:cNvPr id="48" name="Shape 48"/>
          <p:cNvCxnSpPr/>
          <p:nvPr/>
        </p:nvCxnSpPr>
        <p:spPr>
          <a:xfrm rot="5400000">
            <a:off x="2217817" y="4045823"/>
            <a:ext cx="4709160" cy="793"/>
          </a:xfrm>
          <a:prstGeom prst="straightConnector1">
            <a:avLst/>
          </a:prstGeom>
          <a:noFill/>
          <a:ln w="19050" cap="flat">
            <a:solidFill>
              <a:schemeClr val="dk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algn="l" rtl="0">
              <a:spcBef>
                <a:spcPts val="0"/>
              </a:spcBef>
              <a:buClr>
                <a:schemeClr val="dk2"/>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3" name="Shape 53"/>
          <p:cNvSpPr txBox="1">
            <a:spLocks noGrp="1"/>
          </p:cNvSpPr>
          <p:nvPr>
            <p:ph type="sldNum" idx="12"/>
          </p:nvPr>
        </p:nvSpPr>
        <p:spPr>
          <a:xfrm>
            <a:off x="7620000" y="18288"/>
            <a:ext cx="1066799"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7" name="Shape 57"/>
          <p:cNvSpPr txBox="1">
            <a:spLocks noGrp="1"/>
          </p:cNvSpPr>
          <p:nvPr>
            <p:ph type="sldNum" idx="12"/>
          </p:nvPr>
        </p:nvSpPr>
        <p:spPr>
          <a:xfrm>
            <a:off x="7620000" y="18288"/>
            <a:ext cx="1066799"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792079"/>
            <a:ext cx="2139695" cy="1261871"/>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1"/>
          </p:nvPr>
        </p:nvSpPr>
        <p:spPr>
          <a:xfrm>
            <a:off x="2971800" y="792079"/>
            <a:ext cx="5714999" cy="557783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body" idx="2"/>
          </p:nvPr>
        </p:nvSpPr>
        <p:spPr>
          <a:xfrm>
            <a:off x="457200" y="2130551"/>
            <a:ext cx="2139695" cy="4243615"/>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2" name="Shape 62"/>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4" name="Shape 64"/>
          <p:cNvSpPr txBox="1">
            <a:spLocks noGrp="1"/>
          </p:cNvSpPr>
          <p:nvPr>
            <p:ph type="sldNum" idx="12"/>
          </p:nvPr>
        </p:nvSpPr>
        <p:spPr>
          <a:xfrm>
            <a:off x="7620000" y="18288"/>
            <a:ext cx="1066799"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cxnSp>
        <p:nvCxnSpPr>
          <p:cNvPr id="65" name="Shape 65"/>
          <p:cNvCxnSpPr/>
          <p:nvPr/>
        </p:nvCxnSpPr>
        <p:spPr>
          <a:xfrm rot="5400000">
            <a:off x="-13115" y="3580205"/>
            <a:ext cx="5577839" cy="1587"/>
          </a:xfrm>
          <a:prstGeom prst="straightConnector1">
            <a:avLst/>
          </a:prstGeom>
          <a:noFill/>
          <a:ln w="19050" cap="flat">
            <a:solidFill>
              <a:schemeClr val="dk2"/>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792479"/>
            <a:ext cx="2142679" cy="126492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a:spLocks noGrp="1"/>
          </p:cNvSpPr>
          <p:nvPr>
            <p:ph type="pic" idx="2"/>
          </p:nvPr>
        </p:nvSpPr>
        <p:spPr>
          <a:xfrm>
            <a:off x="2858609" y="838200"/>
            <a:ext cx="5904389" cy="5500456"/>
          </a:xfrm>
          <a:prstGeom prst="rect">
            <a:avLst/>
          </a:prstGeom>
          <a:solidFill>
            <a:schemeClr val="lt2"/>
          </a:solidFill>
          <a:ln w="76200" cap="flat">
            <a:solidFill>
              <a:srgbClr val="FFFFFF"/>
            </a:solidFill>
            <a:prstDash val="solid"/>
            <a:miter/>
            <a:headEnd type="none" w="med" len="med"/>
            <a:tailEnd type="none" w="med" len="med"/>
          </a:ln>
        </p:spPr>
      </p:sp>
      <p:sp>
        <p:nvSpPr>
          <p:cNvPr id="69" name="Shape 69"/>
          <p:cNvSpPr txBox="1">
            <a:spLocks noGrp="1"/>
          </p:cNvSpPr>
          <p:nvPr>
            <p:ph type="body" idx="1"/>
          </p:nvPr>
        </p:nvSpPr>
        <p:spPr>
          <a:xfrm>
            <a:off x="457200" y="2133600"/>
            <a:ext cx="2139695" cy="4242815"/>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70" name="Shape 70"/>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 name="Shape 71"/>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sldNum" idx="12"/>
          </p:nvPr>
        </p:nvSpPr>
        <p:spPr>
          <a:xfrm>
            <a:off x="7620000" y="18288"/>
            <a:ext cx="1066799"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p:nvPr/>
        </p:nvSpPr>
        <p:spPr>
          <a:xfrm>
            <a:off x="0" y="220786"/>
            <a:ext cx="9144000" cy="2286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6" name="Shape 6"/>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marL="0" marR="0" indent="0" algn="l" rtl="0">
              <a:spcBef>
                <a:spcPts val="0"/>
              </a:spcBef>
              <a:buClr>
                <a:schemeClr val="dk2"/>
              </a:buClr>
              <a:buFont typeface="Quest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 name="Shape 7"/>
          <p:cNvSpPr txBox="1">
            <a:spLocks noGrp="1"/>
          </p:cNvSpPr>
          <p:nvPr>
            <p:ph type="body" idx="1"/>
          </p:nvPr>
        </p:nvSpPr>
        <p:spPr>
          <a:xfrm>
            <a:off x="457200" y="1600200"/>
            <a:ext cx="8229600" cy="4876799"/>
          </a:xfrm>
          <a:prstGeom prst="rect">
            <a:avLst/>
          </a:prstGeom>
          <a:noFill/>
          <a:ln>
            <a:noFill/>
          </a:ln>
        </p:spPr>
        <p:txBody>
          <a:bodyPr lIns="91425" tIns="91425" rIns="91425" bIns="91425" anchor="t" anchorCtr="0"/>
          <a:lstStyle>
            <a:lvl1pPr marL="182880" marR="0" indent="-53339" algn="l" rtl="0">
              <a:spcBef>
                <a:spcPts val="480"/>
              </a:spcBef>
              <a:buClr>
                <a:schemeClr val="accent1"/>
              </a:buClr>
              <a:buFont typeface="Arial"/>
              <a:buChar char="•"/>
              <a:defRPr/>
            </a:lvl1pPr>
            <a:lvl2pPr marL="457200" marR="0" indent="-82550" algn="l" rtl="0">
              <a:spcBef>
                <a:spcPts val="400"/>
              </a:spcBef>
              <a:buClr>
                <a:schemeClr val="accent1"/>
              </a:buClr>
              <a:buFont typeface="Arial"/>
              <a:buChar char="•"/>
              <a:defRPr/>
            </a:lvl2pPr>
            <a:lvl3pPr marL="731520" marR="0" indent="-82550" algn="l" rtl="0">
              <a:spcBef>
                <a:spcPts val="360"/>
              </a:spcBef>
              <a:buClr>
                <a:schemeClr val="accent1"/>
              </a:buClr>
              <a:buFont typeface="Arial"/>
              <a:buChar char="•"/>
              <a:defRPr/>
            </a:lvl3pPr>
            <a:lvl4pPr marL="1005839" marR="0" indent="-91439" algn="l" rtl="0">
              <a:spcBef>
                <a:spcPts val="320"/>
              </a:spcBef>
              <a:buClr>
                <a:schemeClr val="accent1"/>
              </a:buClr>
              <a:buFont typeface="Arial"/>
              <a:buChar char="•"/>
              <a:defRPr/>
            </a:lvl4pPr>
            <a:lvl5pPr marL="1188720" marR="0" indent="-58419" algn="l" rtl="0">
              <a:spcBef>
                <a:spcPts val="280"/>
              </a:spcBef>
              <a:buClr>
                <a:schemeClr val="accent1"/>
              </a:buClr>
              <a:buFont typeface="Arial"/>
              <a:buChar char="•"/>
              <a:defRPr/>
            </a:lvl5pPr>
            <a:lvl6pPr marL="1371600" marR="0" indent="-107950" algn="l" rtl="0">
              <a:spcBef>
                <a:spcPts val="260"/>
              </a:spcBef>
              <a:buClr>
                <a:schemeClr val="accent1"/>
              </a:buClr>
              <a:buFont typeface="Arial"/>
              <a:buChar char="•"/>
              <a:defRPr/>
            </a:lvl6pPr>
            <a:lvl7pPr marL="1554480" marR="0" indent="-100330" algn="l" rtl="0">
              <a:spcBef>
                <a:spcPts val="260"/>
              </a:spcBef>
              <a:buClr>
                <a:schemeClr val="accent1"/>
              </a:buClr>
              <a:buFont typeface="Arial"/>
              <a:buChar char="•"/>
              <a:defRPr/>
            </a:lvl7pPr>
            <a:lvl8pPr marL="1737360" marR="0" indent="-105410" algn="l" rtl="0">
              <a:spcBef>
                <a:spcPts val="260"/>
              </a:spcBef>
              <a:buClr>
                <a:schemeClr val="accent1"/>
              </a:buClr>
              <a:buFont typeface="Arial"/>
              <a:buChar char="•"/>
              <a:defRPr/>
            </a:lvl8pPr>
            <a:lvl9pPr marL="1920240" marR="0" indent="-110489" algn="l" rtl="0">
              <a:spcBef>
                <a:spcPts val="260"/>
              </a:spcBef>
              <a:buClr>
                <a:schemeClr val="accent1"/>
              </a:buClr>
              <a:buFont typeface="Arial"/>
              <a:buChar char="•"/>
              <a:defRPr/>
            </a:lvl9pPr>
          </a:lstStyle>
          <a:p>
            <a:endParaRPr/>
          </a:p>
        </p:txBody>
      </p:sp>
      <p:sp>
        <p:nvSpPr>
          <p:cNvPr id="8" name="Shape 8"/>
          <p:cNvSpPr/>
          <p:nvPr/>
        </p:nvSpPr>
        <p:spPr>
          <a:xfrm>
            <a:off x="0" y="0"/>
            <a:ext cx="9144000" cy="36575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imes New Roman"/>
              <a:ea typeface="Times New Roman"/>
              <a:cs typeface="Times New Roman"/>
              <a:sym typeface="Times New Roman"/>
            </a:endParaRPr>
          </a:p>
        </p:txBody>
      </p:sp>
      <p:sp>
        <p:nvSpPr>
          <p:cNvPr id="9" name="Shape 9"/>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 name="Shape 10"/>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 name="Shape 11"/>
          <p:cNvSpPr txBox="1">
            <a:spLocks noGrp="1"/>
          </p:cNvSpPr>
          <p:nvPr>
            <p:ph type="sldNum" idx="12"/>
          </p:nvPr>
        </p:nvSpPr>
        <p:spPr>
          <a:xfrm>
            <a:off x="7620000" y="18288"/>
            <a:ext cx="1066799"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www.surveymonkey.com/mp/survey-guidelin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documents.worldbank.org/curated/en/2010/01/12600211/surveying-justice-practical-guide-household-survey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685800" y="2432694"/>
            <a:ext cx="8325551" cy="2327310"/>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Questrial"/>
              <a:buNone/>
            </a:pPr>
            <a:r>
              <a:rPr lang="en-US" sz="2800" b="1" i="0" u="none" strike="noStrike" cap="none" baseline="0">
                <a:solidFill>
                  <a:schemeClr val="dk2"/>
                </a:solidFill>
                <a:latin typeface="Questrial"/>
                <a:ea typeface="Questrial"/>
                <a:cs typeface="Questrial"/>
                <a:sym typeface="Questrial"/>
              </a:rPr>
              <a:t>MEASURING AND REPORTING IMPACT OF PRO BONO INITIATIVES TO STRENGTHEN ACCESS TO JUSTICE </a:t>
            </a:r>
          </a:p>
        </p:txBody>
      </p:sp>
      <p:sp>
        <p:nvSpPr>
          <p:cNvPr id="87" name="Shape 87"/>
          <p:cNvSpPr txBox="1">
            <a:spLocks noGrp="1"/>
          </p:cNvSpPr>
          <p:nvPr>
            <p:ph type="subTitle" idx="1"/>
          </p:nvPr>
        </p:nvSpPr>
        <p:spPr>
          <a:xfrm>
            <a:off x="685800" y="4781555"/>
            <a:ext cx="8458200" cy="17526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Arial"/>
              <a:buNone/>
            </a:pPr>
            <a:r>
              <a:rPr lang="en-US" sz="2400" b="0" i="0" u="none" strike="noStrike" cap="none" baseline="0">
                <a:solidFill>
                  <a:srgbClr val="0C343D"/>
                </a:solidFill>
                <a:latin typeface="Times New Roman"/>
                <a:ea typeface="Times New Roman"/>
                <a:cs typeface="Times New Roman"/>
                <a:sym typeface="Times New Roman"/>
              </a:rPr>
              <a:t>Dr Christopher Walsh</a:t>
            </a:r>
          </a:p>
          <a:p>
            <a:pPr marL="0" marR="0" lvl="0" indent="0" algn="l" rtl="0">
              <a:spcBef>
                <a:spcPts val="320"/>
              </a:spcBef>
              <a:buClr>
                <a:schemeClr val="accent1"/>
              </a:buClr>
              <a:buFont typeface="Arial"/>
              <a:buNone/>
            </a:pPr>
            <a:endParaRPr sz="900" b="0" i="0" u="none" strike="noStrike" cap="none" baseline="0">
              <a:solidFill>
                <a:srgbClr val="3F3F3F"/>
              </a:solidFill>
              <a:latin typeface="Times New Roman"/>
              <a:ea typeface="Times New Roman"/>
              <a:cs typeface="Times New Roman"/>
              <a:sym typeface="Times New Roman"/>
            </a:endParaRPr>
          </a:p>
          <a:p>
            <a:pPr marL="0" marR="0" lvl="0" indent="0" algn="l" rtl="0">
              <a:spcBef>
                <a:spcPts val="320"/>
              </a:spcBef>
              <a:buClr>
                <a:schemeClr val="accent1"/>
              </a:buClr>
              <a:buSzPct val="25000"/>
              <a:buFont typeface="Arial"/>
              <a:buNone/>
            </a:pPr>
            <a:r>
              <a:rPr lang="en-US" sz="1600" b="1" i="0" u="none" strike="noStrike" cap="none" baseline="0">
                <a:solidFill>
                  <a:srgbClr val="3F3F3F"/>
                </a:solidFill>
                <a:latin typeface="Times New Roman"/>
                <a:ea typeface="Times New Roman"/>
                <a:cs typeface="Times New Roman"/>
                <a:sym typeface="Times New Roman"/>
              </a:rPr>
              <a:t>Senior Research Analyst and Policy Advisor (BABSEA CLE)</a:t>
            </a:r>
          </a:p>
          <a:p>
            <a:pPr marL="0" marR="0" lvl="0" indent="0" algn="l" rtl="0">
              <a:spcBef>
                <a:spcPts val="320"/>
              </a:spcBef>
              <a:buClr>
                <a:schemeClr val="accent1"/>
              </a:buClr>
              <a:buSzPct val="25000"/>
              <a:buFont typeface="Arial"/>
              <a:buNone/>
            </a:pPr>
            <a:r>
              <a:rPr lang="en-US" sz="1600" b="1" i="0" u="none" strike="noStrike" cap="none" baseline="0">
                <a:solidFill>
                  <a:srgbClr val="3F3F3F"/>
                </a:solidFill>
                <a:latin typeface="Times New Roman"/>
                <a:ea typeface="Times New Roman"/>
                <a:cs typeface="Times New Roman"/>
                <a:sym typeface="Times New Roman"/>
              </a:rPr>
              <a:t>Associate Prof. of Education &amp; Program Director (Torrens University Australia)</a:t>
            </a:r>
          </a:p>
        </p:txBody>
      </p:sp>
      <p:pic>
        <p:nvPicPr>
          <p:cNvPr id="88" name="Shape 88"/>
          <p:cNvPicPr preferRelativeResize="0"/>
          <p:nvPr/>
        </p:nvPicPr>
        <p:blipFill rotWithShape="1">
          <a:blip r:embed="rId3">
            <a:alphaModFix/>
          </a:blip>
          <a:srcRect/>
          <a:stretch/>
        </p:blipFill>
        <p:spPr>
          <a:xfrm>
            <a:off x="129114" y="375934"/>
            <a:ext cx="2663985" cy="2663985"/>
          </a:xfrm>
          <a:prstGeom prst="rect">
            <a:avLst/>
          </a:prstGeom>
          <a:noFill/>
          <a:ln>
            <a:noFill/>
          </a:ln>
        </p:spPr>
      </p:pic>
      <p:pic>
        <p:nvPicPr>
          <p:cNvPr id="89" name="Shape 89"/>
          <p:cNvPicPr preferRelativeResize="0"/>
          <p:nvPr/>
        </p:nvPicPr>
        <p:blipFill rotWithShape="1">
          <a:blip r:embed="rId4">
            <a:alphaModFix/>
          </a:blip>
          <a:srcRect/>
          <a:stretch/>
        </p:blipFill>
        <p:spPr>
          <a:xfrm>
            <a:off x="4989505" y="410725"/>
            <a:ext cx="4002835" cy="2879999"/>
          </a:xfrm>
          <a:prstGeom prst="rect">
            <a:avLst/>
          </a:prstGeom>
          <a:noFill/>
          <a:ln>
            <a:noFill/>
          </a:ln>
        </p:spPr>
      </p:pic>
      <p:pic>
        <p:nvPicPr>
          <p:cNvPr id="90" name="Shape 90"/>
          <p:cNvPicPr preferRelativeResize="0"/>
          <p:nvPr/>
        </p:nvPicPr>
        <p:blipFill rotWithShape="1">
          <a:blip r:embed="rId5">
            <a:alphaModFix/>
          </a:blip>
          <a:srcRect l="-26039" t="-206800" r="26040" b="206800"/>
          <a:stretch/>
        </p:blipFill>
        <p:spPr>
          <a:xfrm>
            <a:off x="4462150" y="4543925"/>
            <a:ext cx="3511924" cy="737074"/>
          </a:xfrm>
          <a:prstGeom prst="rect">
            <a:avLst/>
          </a:prstGeom>
          <a:noFill/>
          <a:ln>
            <a:noFill/>
          </a:ln>
        </p:spPr>
      </p:pic>
      <p:pic>
        <p:nvPicPr>
          <p:cNvPr id="91" name="Shape 91"/>
          <p:cNvPicPr preferRelativeResize="0"/>
          <p:nvPr/>
        </p:nvPicPr>
        <p:blipFill>
          <a:blip r:embed="rId5">
            <a:alphaModFix/>
          </a:blip>
          <a:stretch>
            <a:fillRect/>
          </a:stretch>
        </p:blipFill>
        <p:spPr>
          <a:xfrm>
            <a:off x="5930049" y="6135100"/>
            <a:ext cx="3081299" cy="64669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703089"/>
            <a:ext cx="8686800" cy="144143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Questrial"/>
              <a:buNone/>
            </a:pPr>
            <a:r>
              <a:rPr lang="en-US" sz="3600" b="0" i="0" u="none" strike="noStrike" cap="none" baseline="0">
                <a:solidFill>
                  <a:schemeClr val="dk2"/>
                </a:solidFill>
                <a:latin typeface="Questrial"/>
                <a:ea typeface="Questrial"/>
                <a:cs typeface="Questrial"/>
                <a:sym typeface="Questrial"/>
              </a:rPr>
              <a:t>Provide/develop a data analysis plan and guidelines for data analysis (and use it!) to drive your survey design</a:t>
            </a:r>
          </a:p>
        </p:txBody>
      </p:sp>
      <p:sp>
        <p:nvSpPr>
          <p:cNvPr id="156" name="Shape 156"/>
          <p:cNvSpPr txBox="1">
            <a:spLocks noGrp="1"/>
          </p:cNvSpPr>
          <p:nvPr>
            <p:ph type="body" idx="1"/>
          </p:nvPr>
        </p:nvSpPr>
        <p:spPr>
          <a:xfrm>
            <a:off x="457200" y="2280600"/>
            <a:ext cx="8229600" cy="4876799"/>
          </a:xfrm>
          <a:prstGeom prst="rect">
            <a:avLst/>
          </a:prstGeom>
          <a:noFill/>
          <a:ln>
            <a:noFill/>
          </a:ln>
        </p:spPr>
        <p:txBody>
          <a:bodyPr lIns="91425" tIns="45700" rIns="91425" bIns="45700" anchor="t" anchorCtr="0">
            <a:noAutofit/>
          </a:bodyPr>
          <a:lstStyle/>
          <a:p>
            <a:pPr marL="182880" marR="0" lvl="0" indent="-182880" algn="l" rtl="0">
              <a:spcBef>
                <a:spcPts val="0"/>
              </a:spcBef>
              <a:buClr>
                <a:schemeClr val="accent1"/>
              </a:buClr>
              <a:buSzPct val="85000"/>
              <a:buFont typeface="Arial"/>
              <a:buChar char="•"/>
            </a:pPr>
            <a:r>
              <a:rPr lang="en-US" sz="2400" b="0" i="0" u="none" strike="noStrike" cap="none" baseline="0">
                <a:solidFill>
                  <a:schemeClr val="dk1"/>
                </a:solidFill>
                <a:latin typeface="Times New Roman"/>
                <a:ea typeface="Times New Roman"/>
                <a:cs typeface="Times New Roman"/>
                <a:sym typeface="Times New Roman"/>
              </a:rPr>
              <a:t>Otherwise you  might not collect ‘good’ data…</a:t>
            </a:r>
          </a:p>
          <a:p>
            <a:pPr marL="182880" marR="0" lvl="0" indent="-182880" algn="l" rtl="0">
              <a:spcBef>
                <a:spcPts val="480"/>
              </a:spcBef>
              <a:buClr>
                <a:schemeClr val="accent1"/>
              </a:buClr>
              <a:buSzPct val="85000"/>
              <a:buFont typeface="Arial"/>
              <a:buChar char="•"/>
            </a:pPr>
            <a:r>
              <a:rPr lang="en-US" sz="2400" b="0" i="0" u="none" strike="noStrike" cap="none" baseline="0">
                <a:solidFill>
                  <a:schemeClr val="dk1"/>
                </a:solidFill>
                <a:latin typeface="Times New Roman"/>
                <a:ea typeface="Times New Roman"/>
                <a:cs typeface="Times New Roman"/>
                <a:sym typeface="Times New Roman"/>
              </a:rPr>
              <a:t>Survey monkey has great free advice!</a:t>
            </a:r>
          </a:p>
          <a:p>
            <a:pPr marL="182880" marR="0" lvl="0" indent="-182880" algn="l" rtl="0">
              <a:spcBef>
                <a:spcPts val="480"/>
              </a:spcBef>
              <a:buClr>
                <a:schemeClr val="accent1"/>
              </a:buClr>
              <a:buSzPct val="85000"/>
              <a:buFont typeface="Arial"/>
              <a:buChar char="•"/>
            </a:pPr>
            <a:r>
              <a:rPr lang="en-US" sz="2400" b="0" i="0" u="none" strike="noStrike" cap="none" baseline="0">
                <a:solidFill>
                  <a:schemeClr val="dk1"/>
                </a:solidFill>
                <a:latin typeface="Times New Roman"/>
                <a:ea typeface="Times New Roman"/>
                <a:cs typeface="Times New Roman"/>
                <a:sym typeface="Times New Roman"/>
              </a:rPr>
              <a:t> </a:t>
            </a:r>
            <a:r>
              <a:rPr lang="en-US" sz="2400" b="0" i="0" u="sng" strike="noStrike" cap="none" baseline="0">
                <a:solidFill>
                  <a:schemeClr val="hlink"/>
                </a:solidFill>
                <a:latin typeface="Times New Roman"/>
                <a:ea typeface="Times New Roman"/>
                <a:cs typeface="Times New Roman"/>
                <a:sym typeface="Times New Roman"/>
                <a:hlinkClick r:id="rId3"/>
              </a:rPr>
              <a:t>https://www.surveymonkey.com/mp/survey-guidelines/</a:t>
            </a:r>
            <a:r>
              <a:rPr lang="en-US" sz="2400" b="0" i="0" u="none" strike="noStrike" cap="none" baseline="0">
                <a:solidFill>
                  <a:schemeClr val="dk1"/>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193200"/>
            <a:ext cx="8229600" cy="3911967"/>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Questrial"/>
              <a:buNone/>
            </a:pPr>
            <a:r>
              <a:rPr lang="en-US" sz="3600" b="0" i="0" u="none" strike="noStrike" cap="none" baseline="0">
                <a:solidFill>
                  <a:schemeClr val="dk2"/>
                </a:solidFill>
                <a:latin typeface="Questrial"/>
                <a:ea typeface="Questrial"/>
                <a:cs typeface="Questrial"/>
                <a:sym typeface="Questrial"/>
              </a:rPr>
              <a:t/>
            </a:r>
            <a:br>
              <a:rPr lang="en-US" sz="3600" b="0" i="0" u="none" strike="noStrike" cap="none" baseline="0">
                <a:solidFill>
                  <a:schemeClr val="dk2"/>
                </a:solidFill>
                <a:latin typeface="Questrial"/>
                <a:ea typeface="Questrial"/>
                <a:cs typeface="Questrial"/>
                <a:sym typeface="Questrial"/>
              </a:rPr>
            </a:br>
            <a:r>
              <a:rPr lang="en-US" sz="3600" b="0" i="0" u="none" strike="noStrike" cap="none" baseline="0">
                <a:solidFill>
                  <a:schemeClr val="dk2"/>
                </a:solidFill>
                <a:latin typeface="Questrial"/>
                <a:ea typeface="Questrial"/>
                <a:cs typeface="Questrial"/>
                <a:sym typeface="Questrial"/>
              </a:rPr>
              <a:t/>
            </a:r>
            <a:br>
              <a:rPr lang="en-US" sz="3600" b="0" i="0" u="none" strike="noStrike" cap="none" baseline="0">
                <a:solidFill>
                  <a:schemeClr val="dk2"/>
                </a:solidFill>
                <a:latin typeface="Questrial"/>
                <a:ea typeface="Questrial"/>
                <a:cs typeface="Questrial"/>
                <a:sym typeface="Questrial"/>
              </a:rPr>
            </a:br>
            <a:r>
              <a:rPr lang="en-US" sz="3600" b="0" i="0" u="none" strike="noStrike" cap="none" baseline="0">
                <a:solidFill>
                  <a:schemeClr val="dk2"/>
                </a:solidFill>
                <a:latin typeface="Questrial"/>
                <a:ea typeface="Questrial"/>
                <a:cs typeface="Questrial"/>
                <a:sym typeface="Questrial"/>
              </a:rPr>
              <a:t/>
            </a:r>
            <a:br>
              <a:rPr lang="en-US" sz="3600" b="0" i="0" u="none" strike="noStrike" cap="none" baseline="0">
                <a:solidFill>
                  <a:schemeClr val="dk2"/>
                </a:solidFill>
                <a:latin typeface="Questrial"/>
                <a:ea typeface="Questrial"/>
                <a:cs typeface="Questrial"/>
                <a:sym typeface="Questrial"/>
              </a:rPr>
            </a:br>
            <a:r>
              <a:rPr lang="en-US" sz="3600" b="0" i="0" u="none" strike="noStrike" cap="none" baseline="0">
                <a:solidFill>
                  <a:schemeClr val="dk2"/>
                </a:solidFill>
                <a:latin typeface="Questrial"/>
                <a:ea typeface="Questrial"/>
                <a:cs typeface="Questrial"/>
                <a:sym typeface="Questrial"/>
              </a:rPr>
              <a:t/>
            </a:r>
            <a:br>
              <a:rPr lang="en-US" sz="3600" b="0" i="0" u="none" strike="noStrike" cap="none" baseline="0">
                <a:solidFill>
                  <a:schemeClr val="dk2"/>
                </a:solidFill>
                <a:latin typeface="Questrial"/>
                <a:ea typeface="Questrial"/>
                <a:cs typeface="Questrial"/>
                <a:sym typeface="Questrial"/>
              </a:rPr>
            </a:br>
            <a:r>
              <a:rPr lang="en-US" sz="3600" b="0" i="0" u="none" strike="noStrike" cap="none" baseline="0">
                <a:solidFill>
                  <a:schemeClr val="dk2"/>
                </a:solidFill>
                <a:latin typeface="Questrial"/>
                <a:ea typeface="Questrial"/>
                <a:cs typeface="Questrial"/>
                <a:sym typeface="Questrial"/>
              </a:rPr>
              <a:t/>
            </a:r>
            <a:br>
              <a:rPr lang="en-US" sz="3600" b="0" i="0" u="none" strike="noStrike" cap="none" baseline="0">
                <a:solidFill>
                  <a:schemeClr val="dk2"/>
                </a:solidFill>
                <a:latin typeface="Questrial"/>
                <a:ea typeface="Questrial"/>
                <a:cs typeface="Questrial"/>
                <a:sym typeface="Questrial"/>
              </a:rPr>
            </a:br>
            <a:r>
              <a:rPr lang="en-US" sz="3600" b="0" i="0" u="none" strike="noStrike" cap="none" baseline="0">
                <a:solidFill>
                  <a:schemeClr val="dk2"/>
                </a:solidFill>
                <a:latin typeface="Questrial"/>
                <a:ea typeface="Questrial"/>
                <a:cs typeface="Questrial"/>
                <a:sym typeface="Questrial"/>
              </a:rPr>
              <a:t>Knowledge beautiful!</a:t>
            </a:r>
            <a:br>
              <a:rPr lang="en-US" sz="3600" b="0" i="0" u="none" strike="noStrike" cap="none" baseline="0">
                <a:solidFill>
                  <a:schemeClr val="dk2"/>
                </a:solidFill>
                <a:latin typeface="Questrial"/>
                <a:ea typeface="Questrial"/>
                <a:cs typeface="Questrial"/>
                <a:sym typeface="Questrial"/>
              </a:rPr>
            </a:br>
            <a:r>
              <a:rPr lang="en-US" sz="3600" b="0" i="0" u="none" strike="noStrike" cap="none" baseline="0">
                <a:solidFill>
                  <a:schemeClr val="dk2"/>
                </a:solidFill>
                <a:latin typeface="Questrial"/>
                <a:ea typeface="Questrial"/>
                <a:cs typeface="Questrial"/>
                <a:sym typeface="Questrial"/>
              </a:rPr>
              <a:t/>
            </a:r>
            <a:br>
              <a:rPr lang="en-US" sz="3600" b="0" i="0" u="none" strike="noStrike" cap="none" baseline="0">
                <a:solidFill>
                  <a:schemeClr val="dk2"/>
                </a:solidFill>
                <a:latin typeface="Questrial"/>
                <a:ea typeface="Questrial"/>
                <a:cs typeface="Questrial"/>
                <a:sym typeface="Questrial"/>
              </a:rPr>
            </a:br>
            <a:r>
              <a:rPr lang="en-US" sz="3600" b="0" i="0" u="none" strike="noStrike" cap="none" baseline="0">
                <a:solidFill>
                  <a:schemeClr val="dk2"/>
                </a:solidFill>
                <a:latin typeface="Questrial"/>
                <a:ea typeface="Questrial"/>
                <a:cs typeface="Questrial"/>
                <a:sym typeface="Questrial"/>
              </a:rPr>
              <a:t>Consider visually representing your  data for for stronger impact and to make it accessible to diverse audiences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p:nvPr/>
        </p:nvSpPr>
        <p:spPr>
          <a:xfrm>
            <a:off x="113377" y="385564"/>
            <a:ext cx="9183682"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Times New Roman"/>
                <a:ea typeface="Times New Roman"/>
                <a:cs typeface="Times New Roman"/>
                <a:sym typeface="Times New Roman"/>
              </a:rPr>
              <a:t>Did you have the opportunity to reflect on your experiences and discuss the impact of the law and legal system on clients and attendees with your supervisor and fellow students as part of a planned meeting or class?</a:t>
            </a:r>
          </a:p>
        </p:txBody>
      </p:sp>
      <p:pic>
        <p:nvPicPr>
          <p:cNvPr id="168" name="Shape 168"/>
          <p:cNvPicPr preferRelativeResize="0"/>
          <p:nvPr/>
        </p:nvPicPr>
        <p:blipFill rotWithShape="1">
          <a:blip r:embed="rId3">
            <a:alphaModFix/>
          </a:blip>
          <a:srcRect/>
          <a:stretch/>
        </p:blipFill>
        <p:spPr>
          <a:xfrm>
            <a:off x="3107690" y="1054886"/>
            <a:ext cx="6036309" cy="5111114"/>
          </a:xfrm>
          <a:prstGeom prst="rect">
            <a:avLst/>
          </a:prstGeom>
          <a:noFill/>
          <a:ln>
            <a:noFill/>
          </a:ln>
        </p:spPr>
      </p:pic>
      <p:pic>
        <p:nvPicPr>
          <p:cNvPr id="169" name="Shape 169"/>
          <p:cNvPicPr preferRelativeResize="0"/>
          <p:nvPr/>
        </p:nvPicPr>
        <p:blipFill rotWithShape="1">
          <a:blip r:embed="rId4">
            <a:alphaModFix/>
          </a:blip>
          <a:srcRect r="8592" b="14813"/>
          <a:stretch/>
        </p:blipFill>
        <p:spPr>
          <a:xfrm>
            <a:off x="17060" y="4650631"/>
            <a:ext cx="3875812" cy="2195996"/>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Questrial"/>
              <a:buNone/>
            </a:pPr>
            <a:r>
              <a:rPr lang="en-US" sz="2400" b="0" i="0" u="none" strike="noStrike" cap="none" baseline="0">
                <a:solidFill>
                  <a:schemeClr val="dk2"/>
                </a:solidFill>
                <a:latin typeface="Questrial"/>
                <a:ea typeface="Questrial"/>
                <a:cs typeface="Questrial"/>
                <a:sym typeface="Questrial"/>
              </a:rPr>
              <a:t>How helpful was the classroom/training component in preparing you for the experiential component of the clinic? </a:t>
            </a:r>
          </a:p>
        </p:txBody>
      </p:sp>
      <p:pic>
        <p:nvPicPr>
          <p:cNvPr id="175" name="Shape 175"/>
          <p:cNvPicPr preferRelativeResize="0"/>
          <p:nvPr/>
        </p:nvPicPr>
        <p:blipFill rotWithShape="1">
          <a:blip r:embed="rId3">
            <a:alphaModFix/>
          </a:blip>
          <a:srcRect l="7581" t="5171" r="15092" b="5342"/>
          <a:stretch/>
        </p:blipFill>
        <p:spPr>
          <a:xfrm>
            <a:off x="1337859" y="1474237"/>
            <a:ext cx="6827563" cy="51479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Questrial"/>
              <a:buNone/>
            </a:pPr>
            <a:r>
              <a:rPr lang="en-US" sz="2400" b="0" i="0" u="none" strike="noStrike" cap="none" baseline="0">
                <a:solidFill>
                  <a:schemeClr val="dk2"/>
                </a:solidFill>
                <a:latin typeface="Questrial"/>
                <a:ea typeface="Questrial"/>
                <a:cs typeface="Questrial"/>
                <a:sym typeface="Questrial"/>
              </a:rPr>
              <a:t>Did your primary supervisor for the experiential component also teach in the classroom/training component? </a:t>
            </a:r>
          </a:p>
        </p:txBody>
      </p:sp>
      <p:pic>
        <p:nvPicPr>
          <p:cNvPr id="181" name="Shape 181"/>
          <p:cNvPicPr preferRelativeResize="0"/>
          <p:nvPr/>
        </p:nvPicPr>
        <p:blipFill rotWithShape="1">
          <a:blip r:embed="rId3">
            <a:alphaModFix/>
          </a:blip>
          <a:srcRect/>
          <a:stretch/>
        </p:blipFill>
        <p:spPr>
          <a:xfrm>
            <a:off x="478154" y="1520483"/>
            <a:ext cx="8187689" cy="590359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Questrial"/>
              <a:buNone/>
            </a:pPr>
            <a:r>
              <a:rPr lang="en-US" sz="2400" b="0" i="0" u="none" strike="noStrike" cap="none" baseline="0">
                <a:solidFill>
                  <a:schemeClr val="dk2"/>
                </a:solidFill>
                <a:latin typeface="Questrial"/>
                <a:ea typeface="Questrial"/>
                <a:cs typeface="Questrial"/>
                <a:sym typeface="Questrial"/>
              </a:rPr>
              <a:t>In your country, as a lawyer can one do volunteer legal work (without pay, pro bono)? </a:t>
            </a:r>
          </a:p>
        </p:txBody>
      </p:sp>
      <p:pic>
        <p:nvPicPr>
          <p:cNvPr id="187" name="Shape 187"/>
          <p:cNvPicPr preferRelativeResize="0"/>
          <p:nvPr/>
        </p:nvPicPr>
        <p:blipFill rotWithShape="1">
          <a:blip r:embed="rId3">
            <a:alphaModFix/>
          </a:blip>
          <a:srcRect/>
          <a:stretch/>
        </p:blipFill>
        <p:spPr>
          <a:xfrm>
            <a:off x="895526" y="1647508"/>
            <a:ext cx="7229724" cy="5110981"/>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71707" y="238559"/>
            <a:ext cx="8907888" cy="1757325"/>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Questrial"/>
              <a:buNone/>
            </a:pPr>
            <a:r>
              <a:rPr lang="en-US" sz="2400" b="0" i="0" u="none" strike="noStrike" cap="none" baseline="0">
                <a:solidFill>
                  <a:schemeClr val="dk2"/>
                </a:solidFill>
                <a:latin typeface="Questrial"/>
                <a:ea typeface="Questrial"/>
                <a:cs typeface="Questrial"/>
                <a:sym typeface="Questrial"/>
              </a:rPr>
              <a:t>Approximately what portion of the clinic’s clients or attendees at presentations were low income or otherwise unable to obtain legal assistance/information in your community? </a:t>
            </a:r>
          </a:p>
        </p:txBody>
      </p:sp>
      <p:pic>
        <p:nvPicPr>
          <p:cNvPr id="193" name="Shape 193"/>
          <p:cNvPicPr preferRelativeResize="0"/>
          <p:nvPr/>
        </p:nvPicPr>
        <p:blipFill rotWithShape="1">
          <a:blip r:embed="rId3">
            <a:alphaModFix/>
          </a:blip>
          <a:srcRect/>
          <a:stretch/>
        </p:blipFill>
        <p:spPr>
          <a:xfrm>
            <a:off x="1073466" y="2028419"/>
            <a:ext cx="6997065" cy="43434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Questrial"/>
              <a:buNone/>
            </a:pPr>
            <a:r>
              <a:rPr lang="en-US" sz="2400" b="0" i="0" u="none" strike="noStrike" cap="none" baseline="0">
                <a:solidFill>
                  <a:schemeClr val="dk2"/>
                </a:solidFill>
                <a:latin typeface="Questrial"/>
                <a:ea typeface="Questrial"/>
                <a:cs typeface="Questrial"/>
                <a:sym typeface="Questrial"/>
              </a:rPr>
              <a:t>My clinic was highly specialized in that we concentrated our work in one area of the law (eg. criminal, family law, employment law)</a:t>
            </a:r>
          </a:p>
        </p:txBody>
      </p:sp>
      <p:pic>
        <p:nvPicPr>
          <p:cNvPr id="199" name="Shape 199"/>
          <p:cNvPicPr preferRelativeResize="0"/>
          <p:nvPr/>
        </p:nvPicPr>
        <p:blipFill rotWithShape="1">
          <a:blip r:embed="rId3">
            <a:alphaModFix/>
          </a:blip>
          <a:srcRect l="2562" t="3232"/>
          <a:stretch/>
        </p:blipFill>
        <p:spPr>
          <a:xfrm>
            <a:off x="45335" y="1769053"/>
            <a:ext cx="8718096" cy="6335999"/>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Questrial"/>
              <a:buNone/>
            </a:pPr>
            <a:r>
              <a:rPr lang="en-US" sz="4000" b="0" i="0" u="none" strike="noStrike" cap="none" baseline="0">
                <a:solidFill>
                  <a:schemeClr val="dk2"/>
                </a:solidFill>
                <a:latin typeface="Questrial"/>
                <a:ea typeface="Questrial"/>
                <a:cs typeface="Questrial"/>
                <a:sym typeface="Questrial"/>
              </a:rPr>
              <a:t>3 Key points to take away…</a:t>
            </a:r>
          </a:p>
        </p:txBody>
      </p:sp>
      <p:sp>
        <p:nvSpPr>
          <p:cNvPr id="205" name="Shape 205"/>
          <p:cNvSpPr txBox="1">
            <a:spLocks noGrp="1"/>
          </p:cNvSpPr>
          <p:nvPr>
            <p:ph type="body" idx="1"/>
          </p:nvPr>
        </p:nvSpPr>
        <p:spPr>
          <a:xfrm>
            <a:off x="457200" y="1600200"/>
            <a:ext cx="8229600" cy="4876799"/>
          </a:xfrm>
          <a:prstGeom prst="rect">
            <a:avLst/>
          </a:prstGeom>
          <a:noFill/>
          <a:ln>
            <a:noFill/>
          </a:ln>
        </p:spPr>
        <p:txBody>
          <a:bodyPr lIns="91425" tIns="45700" rIns="91425" bIns="45700" anchor="t" anchorCtr="0">
            <a:noAutofit/>
          </a:bodyPr>
          <a:lstStyle/>
          <a:p>
            <a:pPr marL="514350" marR="0" lvl="0" indent="-514350" algn="l" rtl="0">
              <a:spcBef>
                <a:spcPts val="0"/>
              </a:spcBef>
              <a:buClr>
                <a:schemeClr val="accent1"/>
              </a:buClr>
              <a:buSzPct val="85000"/>
              <a:buFont typeface="Questrial"/>
              <a:buAutoNum type="arabicPeriod"/>
            </a:pPr>
            <a:r>
              <a:rPr lang="en-US" sz="3200" b="0" i="0" u="none" strike="noStrike" cap="none" baseline="0">
                <a:solidFill>
                  <a:schemeClr val="dk1"/>
                </a:solidFill>
                <a:latin typeface="Times New Roman"/>
                <a:ea typeface="Times New Roman"/>
                <a:cs typeface="Times New Roman"/>
                <a:sym typeface="Times New Roman"/>
              </a:rPr>
              <a:t>Surveys need extremely clear questions…</a:t>
            </a:r>
          </a:p>
          <a:p>
            <a:pPr marL="514350" marR="0" lvl="0" indent="-514350" algn="l" rtl="0">
              <a:spcBef>
                <a:spcPts val="640"/>
              </a:spcBef>
              <a:buClr>
                <a:schemeClr val="accent1"/>
              </a:buClr>
              <a:buSzPct val="85000"/>
              <a:buFont typeface="Questrial"/>
              <a:buAutoNum type="arabicPeriod"/>
            </a:pPr>
            <a:r>
              <a:rPr lang="en-US" sz="3200" b="0" i="0" u="none" strike="noStrike" cap="none" baseline="0">
                <a:solidFill>
                  <a:schemeClr val="dk1"/>
                </a:solidFill>
                <a:latin typeface="Times New Roman"/>
                <a:ea typeface="Times New Roman"/>
                <a:cs typeface="Times New Roman"/>
                <a:sym typeface="Times New Roman"/>
              </a:rPr>
              <a:t>Develop a data analysis plan and guidelines for data analysis (and use it!) to drive your survey design</a:t>
            </a:r>
          </a:p>
          <a:p>
            <a:pPr marL="514350" marR="0" lvl="0" indent="-514350" algn="l" rtl="0">
              <a:spcBef>
                <a:spcPts val="640"/>
              </a:spcBef>
              <a:buClr>
                <a:schemeClr val="accent1"/>
              </a:buClr>
              <a:buSzPct val="85000"/>
              <a:buFont typeface="Questrial"/>
              <a:buAutoNum type="arabicPeriod"/>
            </a:pPr>
            <a:r>
              <a:rPr lang="en-US" sz="3200" b="0" i="0" u="none" strike="noStrike" cap="none" baseline="0">
                <a:solidFill>
                  <a:schemeClr val="dk1"/>
                </a:solidFill>
                <a:latin typeface="Times New Roman"/>
                <a:ea typeface="Times New Roman"/>
                <a:cs typeface="Times New Roman"/>
                <a:sym typeface="Times New Roman"/>
              </a:rPr>
              <a:t>Ask, can I represent my data visually for greater impact?</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Questrial"/>
              <a:buNone/>
            </a:pPr>
            <a:r>
              <a:rPr lang="en-US" sz="4000" b="0" i="0" u="none" strike="noStrike" cap="none" baseline="0">
                <a:solidFill>
                  <a:schemeClr val="dk2"/>
                </a:solidFill>
                <a:latin typeface="Questrial"/>
                <a:ea typeface="Questrial"/>
                <a:cs typeface="Questrial"/>
                <a:sym typeface="Questrial"/>
              </a:rPr>
              <a:t>Thank you</a:t>
            </a:r>
          </a:p>
        </p:txBody>
      </p:sp>
      <p:pic>
        <p:nvPicPr>
          <p:cNvPr id="211" name="Shape 211"/>
          <p:cNvPicPr preferRelativeResize="0">
            <a:picLocks noGrp="1"/>
          </p:cNvPicPr>
          <p:nvPr>
            <p:ph type="body" idx="1"/>
          </p:nvPr>
        </p:nvPicPr>
        <p:blipFill rotWithShape="1">
          <a:blip r:embed="rId3">
            <a:alphaModFix/>
          </a:blip>
          <a:srcRect t="8819" b="8819"/>
          <a:stretch/>
        </p:blipFill>
        <p:spPr>
          <a:xfrm>
            <a:off x="457200" y="1600200"/>
            <a:ext cx="8229600" cy="48767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Questrial"/>
              <a:buNone/>
            </a:pPr>
            <a:r>
              <a:rPr lang="en-US" sz="4000" b="0" i="0" u="none" strike="noStrike" cap="none" baseline="0">
                <a:solidFill>
                  <a:schemeClr val="dk2"/>
                </a:solidFill>
                <a:latin typeface="Questrial"/>
                <a:ea typeface="Questrial"/>
                <a:cs typeface="Questrial"/>
                <a:sym typeface="Questrial"/>
              </a:rPr>
              <a:t>Overview</a:t>
            </a:r>
          </a:p>
        </p:txBody>
      </p:sp>
      <p:sp>
        <p:nvSpPr>
          <p:cNvPr id="97" name="Shape 97"/>
          <p:cNvSpPr txBox="1">
            <a:spLocks noGrp="1"/>
          </p:cNvSpPr>
          <p:nvPr>
            <p:ph type="body" idx="1"/>
          </p:nvPr>
        </p:nvSpPr>
        <p:spPr>
          <a:xfrm>
            <a:off x="360163" y="1671000"/>
            <a:ext cx="8229600" cy="4876799"/>
          </a:xfrm>
          <a:prstGeom prst="rect">
            <a:avLst/>
          </a:prstGeom>
          <a:noFill/>
          <a:ln>
            <a:noFill/>
          </a:ln>
        </p:spPr>
        <p:txBody>
          <a:bodyPr lIns="91425" tIns="45700" rIns="91425" bIns="45700" anchor="t" anchorCtr="0">
            <a:noAutofit/>
          </a:bodyPr>
          <a:lstStyle/>
          <a:p>
            <a:pPr marL="182880" marR="0" lvl="0" indent="-182880" algn="l" rtl="0">
              <a:spcBef>
                <a:spcPts val="0"/>
              </a:spcBef>
              <a:buClr>
                <a:schemeClr val="accent1"/>
              </a:buClr>
              <a:buSzPct val="85000"/>
              <a:buFont typeface="Arial"/>
              <a:buChar char="•"/>
            </a:pPr>
            <a:r>
              <a:rPr lang="en-US" sz="2400" b="0" i="0" u="none" strike="noStrike" cap="none" baseline="0">
                <a:solidFill>
                  <a:schemeClr val="dk1"/>
                </a:solidFill>
                <a:latin typeface="Times New Roman"/>
                <a:ea typeface="Times New Roman"/>
                <a:cs typeface="Times New Roman"/>
                <a:sym typeface="Times New Roman"/>
              </a:rPr>
              <a:t>Why measure impact?</a:t>
            </a:r>
          </a:p>
          <a:p>
            <a:pPr marL="182880" marR="0" lvl="0" indent="-182880" algn="l" rtl="0">
              <a:spcBef>
                <a:spcPts val="480"/>
              </a:spcBef>
              <a:buClr>
                <a:schemeClr val="accent1"/>
              </a:buClr>
              <a:buSzPct val="85000"/>
              <a:buFont typeface="Arial"/>
              <a:buChar char="•"/>
            </a:pPr>
            <a:r>
              <a:rPr lang="en-US" sz="2400" b="0" i="0" u="none" strike="noStrike" cap="none" baseline="0">
                <a:solidFill>
                  <a:schemeClr val="dk1"/>
                </a:solidFill>
                <a:latin typeface="Times New Roman"/>
                <a:ea typeface="Times New Roman"/>
                <a:cs typeface="Times New Roman"/>
                <a:sym typeface="Times New Roman"/>
              </a:rPr>
              <a:t>‘Good’ key performance indicators.</a:t>
            </a:r>
          </a:p>
          <a:p>
            <a:pPr marL="182880" marR="0" lvl="0" indent="-182880" algn="l" rtl="0">
              <a:spcBef>
                <a:spcPts val="480"/>
              </a:spcBef>
              <a:buClr>
                <a:schemeClr val="accent1"/>
              </a:buClr>
              <a:buSzPct val="85000"/>
              <a:buFont typeface="Arial"/>
              <a:buChar char="•"/>
            </a:pPr>
            <a:r>
              <a:rPr lang="en-US" sz="2400" b="0" i="0" u="none" strike="noStrike" cap="none" baseline="0">
                <a:solidFill>
                  <a:schemeClr val="dk1"/>
                </a:solidFill>
                <a:latin typeface="Times New Roman"/>
                <a:ea typeface="Times New Roman"/>
                <a:cs typeface="Times New Roman"/>
                <a:sym typeface="Times New Roman"/>
              </a:rPr>
              <a:t>Sample survey questions.</a:t>
            </a:r>
          </a:p>
          <a:p>
            <a:pPr marL="182880" marR="0" lvl="0" indent="-182880" algn="l" rtl="0">
              <a:spcBef>
                <a:spcPts val="480"/>
              </a:spcBef>
              <a:buClr>
                <a:schemeClr val="accent1"/>
              </a:buClr>
              <a:buSzPct val="85000"/>
              <a:buFont typeface="Arial"/>
              <a:buChar char="•"/>
            </a:pPr>
            <a:r>
              <a:rPr lang="en-US" sz="2400" b="0" i="0" u="none" strike="noStrike" cap="none" baseline="0">
                <a:solidFill>
                  <a:schemeClr val="dk1"/>
                </a:solidFill>
                <a:latin typeface="Times New Roman"/>
                <a:ea typeface="Times New Roman"/>
                <a:cs typeface="Times New Roman"/>
                <a:sym typeface="Times New Roman"/>
              </a:rPr>
              <a:t>Characteristics of effective surveys.</a:t>
            </a:r>
          </a:p>
          <a:p>
            <a:pPr marL="182880" marR="0" lvl="0" indent="-182880" algn="l" rtl="0">
              <a:spcBef>
                <a:spcPts val="480"/>
              </a:spcBef>
              <a:buClr>
                <a:schemeClr val="accent1"/>
              </a:buClr>
              <a:buSzPct val="85000"/>
              <a:buFont typeface="Arial"/>
              <a:buChar char="•"/>
            </a:pPr>
            <a:r>
              <a:rPr lang="en-US" sz="2400" b="0" i="0" u="none" strike="noStrike" cap="none" baseline="0">
                <a:solidFill>
                  <a:schemeClr val="dk1"/>
                </a:solidFill>
                <a:latin typeface="Times New Roman"/>
                <a:ea typeface="Times New Roman"/>
                <a:cs typeface="Times New Roman"/>
                <a:sym typeface="Times New Roman"/>
              </a:rPr>
              <a:t>The survey is a critical instrument that clinics can use to measure their impact.</a:t>
            </a:r>
          </a:p>
          <a:p>
            <a:pPr marL="182880" marR="0" lvl="0" indent="-182880" algn="l" rtl="0">
              <a:spcBef>
                <a:spcPts val="480"/>
              </a:spcBef>
              <a:buClr>
                <a:schemeClr val="accent1"/>
              </a:buClr>
              <a:buSzPct val="85000"/>
              <a:buFont typeface="Arial"/>
              <a:buChar char="•"/>
            </a:pPr>
            <a:r>
              <a:rPr lang="en-US" sz="2400" b="0" i="0" u="none" strike="noStrike" cap="none" baseline="0">
                <a:solidFill>
                  <a:schemeClr val="dk1"/>
                </a:solidFill>
                <a:latin typeface="Times New Roman"/>
                <a:ea typeface="Times New Roman"/>
                <a:cs typeface="Times New Roman"/>
                <a:sym typeface="Times New Roman"/>
              </a:rPr>
              <a:t>Provide a data analysis plan and guidelines.</a:t>
            </a:r>
          </a:p>
          <a:p>
            <a:pPr marL="182880" marR="0" lvl="0" indent="-182880" algn="l" rtl="0">
              <a:spcBef>
                <a:spcPts val="480"/>
              </a:spcBef>
              <a:buClr>
                <a:schemeClr val="accent1"/>
              </a:buClr>
              <a:buSzPct val="85000"/>
              <a:buFont typeface="Arial"/>
              <a:buChar char="•"/>
            </a:pPr>
            <a:r>
              <a:rPr lang="en-US" sz="2400" b="0" i="0" u="none" strike="noStrike" cap="none" baseline="0">
                <a:solidFill>
                  <a:schemeClr val="dk1"/>
                </a:solidFill>
                <a:latin typeface="Times New Roman"/>
                <a:ea typeface="Times New Roman"/>
                <a:cs typeface="Times New Roman"/>
                <a:sym typeface="Times New Roman"/>
              </a:rPr>
              <a:t>Knowledge beautiful: Visually representing data for for stronger impact.</a:t>
            </a:r>
          </a:p>
          <a:p>
            <a:pPr marL="182880" marR="0" lvl="0" indent="-53339" algn="l" rtl="0">
              <a:spcBef>
                <a:spcPts val="480"/>
              </a:spcBef>
              <a:buClr>
                <a:schemeClr val="accent1"/>
              </a:buClr>
              <a:buFont typeface="Arial"/>
              <a:buNone/>
            </a:pPr>
            <a:endParaRPr sz="2400" b="0" i="0" u="none" strike="noStrike" cap="none" baseline="0">
              <a:solidFill>
                <a:schemeClr val="dk1"/>
              </a:solidFill>
              <a:latin typeface="Times New Roman"/>
              <a:ea typeface="Times New Roman"/>
              <a:cs typeface="Times New Roman"/>
              <a:sym typeface="Times New Roman"/>
            </a:endParaRPr>
          </a:p>
          <a:p>
            <a:pPr marL="182880" marR="0" lvl="0" indent="-53339" algn="l" rtl="0">
              <a:spcBef>
                <a:spcPts val="480"/>
              </a:spcBef>
              <a:buClr>
                <a:schemeClr val="accent1"/>
              </a:buClr>
              <a:buFont typeface="Arial"/>
              <a:buNone/>
            </a:pPr>
            <a:endParaRPr sz="2400" b="0" i="0" u="none" strike="noStrike" cap="none" baseline="0">
              <a:solidFill>
                <a:schemeClr val="dk1"/>
              </a:solidFill>
              <a:latin typeface="Times New Roman"/>
              <a:ea typeface="Times New Roman"/>
              <a:cs typeface="Times New Roman"/>
              <a:sym typeface="Times New Roman"/>
            </a:endParaRPr>
          </a:p>
          <a:p>
            <a:pPr marL="182880" marR="0" lvl="0" indent="-53339" algn="l" rtl="0">
              <a:spcBef>
                <a:spcPts val="480"/>
              </a:spcBef>
              <a:buClr>
                <a:schemeClr val="accent1"/>
              </a:buClr>
              <a:buFont typeface="Arial"/>
              <a:buNone/>
            </a:pPr>
            <a:endParaRPr sz="2400" b="0" i="0" u="none" strike="noStrike" cap="none" baseline="0">
              <a:solidFill>
                <a:schemeClr val="dk1"/>
              </a:solidFill>
              <a:latin typeface="Times New Roman"/>
              <a:ea typeface="Times New Roman"/>
              <a:cs typeface="Times New Roman"/>
              <a:sym typeface="Times New Roman"/>
            </a:endParaRPr>
          </a:p>
          <a:p>
            <a:pPr marL="182880" marR="0" lvl="0" indent="-53339" algn="l" rtl="0">
              <a:spcBef>
                <a:spcPts val="480"/>
              </a:spcBef>
              <a:buClr>
                <a:schemeClr val="accent1"/>
              </a:buClr>
              <a:buFont typeface="Arial"/>
              <a:buNone/>
            </a:pPr>
            <a:endParaRPr sz="2400" b="0" i="0" u="none" strike="noStrike" cap="none" baseline="0">
              <a:solidFill>
                <a:schemeClr val="dk1"/>
              </a:solidFill>
              <a:latin typeface="Times New Roman"/>
              <a:ea typeface="Times New Roman"/>
              <a:cs typeface="Times New Roman"/>
              <a:sym typeface="Times New Roman"/>
            </a:endParaRPr>
          </a:p>
        </p:txBody>
      </p:sp>
      <p:pic>
        <p:nvPicPr>
          <p:cNvPr id="98" name="Shape 98"/>
          <p:cNvPicPr preferRelativeResize="0"/>
          <p:nvPr/>
        </p:nvPicPr>
        <p:blipFill rotWithShape="1">
          <a:blip r:embed="rId3">
            <a:alphaModFix/>
          </a:blip>
          <a:srcRect/>
          <a:stretch/>
        </p:blipFill>
        <p:spPr>
          <a:xfrm>
            <a:off x="6345926" y="533402"/>
            <a:ext cx="2278034" cy="262799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1009698" y="1160300"/>
            <a:ext cx="6926399" cy="990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Questrial"/>
              <a:buNone/>
            </a:pPr>
            <a:r>
              <a:rPr lang="en-US" sz="4800" b="0" i="0" u="none" strike="noStrike" cap="none" baseline="0">
                <a:solidFill>
                  <a:schemeClr val="dk2"/>
                </a:solidFill>
                <a:latin typeface="Questrial"/>
                <a:ea typeface="Questrial"/>
                <a:cs typeface="Questrial"/>
                <a:sym typeface="Questrial"/>
              </a:rPr>
              <a:t>Why measure impact?</a:t>
            </a:r>
          </a:p>
        </p:txBody>
      </p:sp>
      <p:pic>
        <p:nvPicPr>
          <p:cNvPr id="104" name="Shape 104"/>
          <p:cNvPicPr preferRelativeResize="0"/>
          <p:nvPr/>
        </p:nvPicPr>
        <p:blipFill rotWithShape="1">
          <a:blip r:embed="rId3">
            <a:alphaModFix/>
          </a:blip>
          <a:srcRect/>
          <a:stretch/>
        </p:blipFill>
        <p:spPr>
          <a:xfrm>
            <a:off x="2713177" y="2448525"/>
            <a:ext cx="3371100" cy="36882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Questrial"/>
              <a:buNone/>
            </a:pPr>
            <a:r>
              <a:rPr lang="en-US" sz="3600" b="0" i="0" u="none" strike="noStrike" cap="none" baseline="0">
                <a:solidFill>
                  <a:schemeClr val="dk2"/>
                </a:solidFill>
                <a:latin typeface="Questrial"/>
                <a:ea typeface="Questrial"/>
                <a:cs typeface="Questrial"/>
                <a:sym typeface="Questrial"/>
              </a:rPr>
              <a:t>Why measure impact?</a:t>
            </a:r>
          </a:p>
        </p:txBody>
      </p:sp>
      <p:sp>
        <p:nvSpPr>
          <p:cNvPr id="110" name="Shape 110"/>
          <p:cNvSpPr txBox="1">
            <a:spLocks noGrp="1"/>
          </p:cNvSpPr>
          <p:nvPr>
            <p:ph type="body" idx="1"/>
          </p:nvPr>
        </p:nvSpPr>
        <p:spPr>
          <a:xfrm>
            <a:off x="230439" y="1328040"/>
            <a:ext cx="7570020" cy="4614233"/>
          </a:xfrm>
          <a:prstGeom prst="rect">
            <a:avLst/>
          </a:prstGeom>
          <a:noFill/>
          <a:ln>
            <a:noFill/>
          </a:ln>
        </p:spPr>
        <p:txBody>
          <a:bodyPr lIns="91425" tIns="45700" rIns="91425" bIns="45700" anchor="t" anchorCtr="0">
            <a:noAutofit/>
          </a:bodyPr>
          <a:lstStyle/>
          <a:p>
            <a:pPr marL="182880" marR="0" lvl="0" indent="-182880" algn="just" rtl="0">
              <a:lnSpc>
                <a:spcPct val="80000"/>
              </a:lnSpc>
              <a:spcBef>
                <a:spcPts val="0"/>
              </a:spcBef>
              <a:buClr>
                <a:schemeClr val="accent1"/>
              </a:buClr>
              <a:buSzPct val="85000"/>
              <a:buFont typeface="Arial"/>
              <a:buChar char="•"/>
            </a:pPr>
            <a:r>
              <a:rPr lang="en-US" sz="2400" b="1" i="0" u="none" strike="noStrike" cap="none" baseline="0">
                <a:solidFill>
                  <a:schemeClr val="dk1"/>
                </a:solidFill>
                <a:latin typeface="Times New Roman"/>
                <a:ea typeface="Times New Roman"/>
                <a:cs typeface="Times New Roman"/>
                <a:sym typeface="Times New Roman"/>
              </a:rPr>
              <a:t>Measuring</a:t>
            </a:r>
            <a:r>
              <a:rPr lang="en-US" sz="2400" b="0" i="0" u="none" strike="noStrike" cap="none" baseline="0">
                <a:solidFill>
                  <a:schemeClr val="dk1"/>
                </a:solidFill>
                <a:latin typeface="Times New Roman"/>
                <a:ea typeface="Times New Roman"/>
                <a:cs typeface="Times New Roman"/>
                <a:sym typeface="Times New Roman"/>
              </a:rPr>
              <a:t> impact is the recognised way in which you show the value the CLE program  is delivering to its beneficiaries and society as a whole.</a:t>
            </a:r>
          </a:p>
          <a:p>
            <a:pPr marL="0" marR="0" lvl="0" indent="0" algn="just" rtl="0">
              <a:lnSpc>
                <a:spcPct val="80000"/>
              </a:lnSpc>
              <a:spcBef>
                <a:spcPts val="476"/>
              </a:spcBef>
              <a:buClr>
                <a:schemeClr val="accent1"/>
              </a:buClr>
              <a:buFont typeface="Arial"/>
              <a:buNone/>
            </a:pPr>
            <a:endParaRPr sz="900" b="0" i="0" u="none" strike="noStrike" cap="none" baseline="0">
              <a:solidFill>
                <a:schemeClr val="dk1"/>
              </a:solidFill>
              <a:latin typeface="Times New Roman"/>
              <a:ea typeface="Times New Roman"/>
              <a:cs typeface="Times New Roman"/>
              <a:sym typeface="Times New Roman"/>
            </a:endParaRPr>
          </a:p>
          <a:p>
            <a:pPr marL="182880" marR="0" lvl="0" indent="-182880" algn="just" rtl="0">
              <a:lnSpc>
                <a:spcPct val="80000"/>
              </a:lnSpc>
              <a:spcBef>
                <a:spcPts val="480"/>
              </a:spcBef>
              <a:buClr>
                <a:schemeClr val="accent1"/>
              </a:buClr>
              <a:buSzPct val="85000"/>
              <a:buFont typeface="Arial"/>
              <a:buChar char="•"/>
            </a:pPr>
            <a:r>
              <a:rPr lang="en-US" sz="2400" b="0" i="0" u="none" strike="noStrike" cap="none" baseline="0">
                <a:solidFill>
                  <a:schemeClr val="dk1"/>
                </a:solidFill>
                <a:latin typeface="Times New Roman"/>
                <a:ea typeface="Times New Roman"/>
                <a:cs typeface="Times New Roman"/>
                <a:sym typeface="Times New Roman"/>
              </a:rPr>
              <a:t>Surveys are an instrument that clinics themselves can use to measure their impact on future law professionals and advocates for justice. </a:t>
            </a:r>
          </a:p>
          <a:p>
            <a:pPr marL="0" marR="0" lvl="0" indent="0" algn="just" rtl="0">
              <a:lnSpc>
                <a:spcPct val="80000"/>
              </a:lnSpc>
              <a:spcBef>
                <a:spcPts val="476"/>
              </a:spcBef>
              <a:buClr>
                <a:schemeClr val="accent1"/>
              </a:buClr>
              <a:buFont typeface="Arial"/>
              <a:buNone/>
            </a:pPr>
            <a:endParaRPr sz="2400" b="0" i="0" u="none" strike="noStrike" cap="none" baseline="0">
              <a:solidFill>
                <a:schemeClr val="dk1"/>
              </a:solidFill>
              <a:latin typeface="Times New Roman"/>
              <a:ea typeface="Times New Roman"/>
              <a:cs typeface="Times New Roman"/>
              <a:sym typeface="Times New Roman"/>
            </a:endParaRPr>
          </a:p>
          <a:p>
            <a:pPr marL="0" marR="0" lvl="0" indent="0" algn="just" rtl="0">
              <a:lnSpc>
                <a:spcPct val="80000"/>
              </a:lnSpc>
              <a:spcBef>
                <a:spcPts val="480"/>
              </a:spcBef>
              <a:buClr>
                <a:schemeClr val="accent1"/>
              </a:buClr>
              <a:buSzPct val="25000"/>
              <a:buFont typeface="Arial"/>
              <a:buNone/>
            </a:pPr>
            <a:r>
              <a:rPr lang="en-US" sz="2400" b="1" i="0" u="none" strike="noStrike" cap="none" baseline="0">
                <a:solidFill>
                  <a:schemeClr val="dk1"/>
                </a:solidFill>
                <a:latin typeface="Times New Roman"/>
                <a:ea typeface="Times New Roman"/>
                <a:cs typeface="Times New Roman"/>
                <a:sym typeface="Times New Roman"/>
              </a:rPr>
              <a:t>Why it matters?</a:t>
            </a:r>
          </a:p>
          <a:p>
            <a:pPr marL="0" marR="0" lvl="0" indent="0" algn="just" rtl="0">
              <a:lnSpc>
                <a:spcPct val="80000"/>
              </a:lnSpc>
              <a:spcBef>
                <a:spcPts val="476"/>
              </a:spcBef>
              <a:buClr>
                <a:schemeClr val="accent1"/>
              </a:buClr>
              <a:buFont typeface="Arial"/>
              <a:buNone/>
            </a:pPr>
            <a:endParaRPr sz="900" b="0" i="0" u="none" strike="noStrike" cap="none" baseline="0">
              <a:solidFill>
                <a:schemeClr val="dk1"/>
              </a:solidFill>
              <a:latin typeface="Times New Roman"/>
              <a:ea typeface="Times New Roman"/>
              <a:cs typeface="Times New Roman"/>
              <a:sym typeface="Times New Roman"/>
            </a:endParaRPr>
          </a:p>
          <a:p>
            <a:pPr marL="182880" marR="0" lvl="0" indent="-182880" algn="l" rtl="0">
              <a:lnSpc>
                <a:spcPct val="80000"/>
              </a:lnSpc>
              <a:spcBef>
                <a:spcPts val="480"/>
              </a:spcBef>
              <a:buClr>
                <a:schemeClr val="accent1"/>
              </a:buClr>
              <a:buSzPct val="85000"/>
              <a:buFont typeface="Arial"/>
              <a:buChar char="•"/>
            </a:pPr>
            <a:r>
              <a:rPr lang="en-US" sz="2400" b="0" i="0" u="none" strike="noStrike" cap="none" baseline="0">
                <a:solidFill>
                  <a:schemeClr val="dk1"/>
                </a:solidFill>
                <a:latin typeface="Times New Roman"/>
                <a:ea typeface="Times New Roman"/>
                <a:cs typeface="Times New Roman"/>
                <a:sym typeface="Times New Roman"/>
              </a:rPr>
              <a:t>We want to know if the program had an impact and the average size of that impact.</a:t>
            </a:r>
          </a:p>
          <a:p>
            <a:pPr marL="182880" marR="0" lvl="0" indent="-182880" algn="l" rtl="0">
              <a:lnSpc>
                <a:spcPct val="80000"/>
              </a:lnSpc>
              <a:spcBef>
                <a:spcPts val="480"/>
              </a:spcBef>
              <a:buClr>
                <a:schemeClr val="accent1"/>
              </a:buClr>
              <a:buSzPct val="85000"/>
              <a:buFont typeface="Arial"/>
              <a:buChar char="•"/>
            </a:pPr>
            <a:r>
              <a:rPr lang="en-US" sz="2400" b="0" i="0" u="none" strike="noStrike" cap="none" baseline="0">
                <a:solidFill>
                  <a:schemeClr val="dk1"/>
                </a:solidFill>
                <a:latin typeface="Times New Roman"/>
                <a:ea typeface="Times New Roman"/>
                <a:cs typeface="Times New Roman"/>
                <a:sym typeface="Times New Roman"/>
              </a:rPr>
              <a:t>Pathway to more funding…</a:t>
            </a:r>
          </a:p>
          <a:p>
            <a:pPr marL="0" marR="0" lvl="0" indent="0" algn="l" rtl="0">
              <a:lnSpc>
                <a:spcPct val="80000"/>
              </a:lnSpc>
              <a:spcBef>
                <a:spcPts val="408"/>
              </a:spcBef>
              <a:buClr>
                <a:schemeClr val="accent1"/>
              </a:buClr>
              <a:buFont typeface="Arial"/>
              <a:buNone/>
            </a:pPr>
            <a:endParaRPr sz="2050" b="0" i="0" u="none" strike="noStrike" cap="none" baseline="0">
              <a:solidFill>
                <a:schemeClr val="dk1"/>
              </a:solidFill>
              <a:latin typeface="Times New Roman"/>
              <a:ea typeface="Times New Roman"/>
              <a:cs typeface="Times New Roman"/>
              <a:sym typeface="Times New Roman"/>
            </a:endParaRPr>
          </a:p>
        </p:txBody>
      </p:sp>
      <p:pic>
        <p:nvPicPr>
          <p:cNvPr id="111" name="Shape 111"/>
          <p:cNvPicPr preferRelativeResize="0"/>
          <p:nvPr/>
        </p:nvPicPr>
        <p:blipFill rotWithShape="1">
          <a:blip r:embed="rId3">
            <a:alphaModFix/>
          </a:blip>
          <a:srcRect/>
          <a:stretch/>
        </p:blipFill>
        <p:spPr>
          <a:xfrm>
            <a:off x="7251667" y="4921657"/>
            <a:ext cx="1849298" cy="1928907"/>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807360"/>
            <a:ext cx="6798899" cy="10667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Questrial"/>
              <a:buNone/>
            </a:pPr>
            <a:r>
              <a:rPr lang="en-US" sz="3600" b="0" i="0" u="none" strike="noStrike" cap="none" baseline="0">
                <a:solidFill>
                  <a:schemeClr val="dk2"/>
                </a:solidFill>
                <a:latin typeface="Questrial"/>
                <a:ea typeface="Questrial"/>
                <a:cs typeface="Questrial"/>
                <a:sym typeface="Questrial"/>
              </a:rPr>
              <a:t>‘</a:t>
            </a:r>
            <a:r>
              <a:rPr lang="en-US" sz="3250" b="0" i="0" u="none" strike="noStrike" cap="none" baseline="0">
                <a:solidFill>
                  <a:schemeClr val="dk2"/>
                </a:solidFill>
                <a:latin typeface="Questrial"/>
                <a:ea typeface="Questrial"/>
                <a:cs typeface="Questrial"/>
                <a:sym typeface="Questrial"/>
              </a:rPr>
              <a:t>Good’ key performance indicators (KPIs)</a:t>
            </a:r>
          </a:p>
        </p:txBody>
      </p:sp>
      <p:sp>
        <p:nvSpPr>
          <p:cNvPr id="117" name="Shape 117"/>
          <p:cNvSpPr txBox="1">
            <a:spLocks noGrp="1"/>
          </p:cNvSpPr>
          <p:nvPr>
            <p:ph type="body" idx="1"/>
          </p:nvPr>
        </p:nvSpPr>
        <p:spPr>
          <a:xfrm>
            <a:off x="230439" y="1948559"/>
            <a:ext cx="8229600" cy="4876799"/>
          </a:xfrm>
          <a:prstGeom prst="rect">
            <a:avLst/>
          </a:prstGeom>
          <a:noFill/>
          <a:ln>
            <a:noFill/>
          </a:ln>
        </p:spPr>
        <p:txBody>
          <a:bodyPr lIns="91425" tIns="45700" rIns="91425" bIns="45700" anchor="t" anchorCtr="0">
            <a:noAutofit/>
          </a:bodyPr>
          <a:lstStyle/>
          <a:p>
            <a:pPr marL="182880" marR="0" lvl="0" indent="-182880" algn="l" rtl="0">
              <a:lnSpc>
                <a:spcPct val="80000"/>
              </a:lnSpc>
              <a:spcBef>
                <a:spcPts val="0"/>
              </a:spcBef>
              <a:buClr>
                <a:schemeClr val="accent1"/>
              </a:buClr>
              <a:buSzPct val="85000"/>
              <a:buFont typeface="Arial"/>
              <a:buChar char="•"/>
            </a:pPr>
            <a:r>
              <a:rPr lang="en-US" sz="2200" b="0" i="0" u="none" strike="noStrike" cap="none" baseline="0">
                <a:solidFill>
                  <a:schemeClr val="dk1"/>
                </a:solidFill>
                <a:latin typeface="Times New Roman"/>
                <a:ea typeface="Times New Roman"/>
                <a:cs typeface="Times New Roman"/>
                <a:sym typeface="Times New Roman"/>
              </a:rPr>
              <a:t>A Key Performance Indicator (KPI) is a measurable value that demonstrates how effectively a clinic is achieving key access to justice objectives. Clinics can use KPIs to evaluate their success at reaching targets.</a:t>
            </a:r>
          </a:p>
          <a:p>
            <a:pPr marL="182880" marR="0" lvl="0" indent="-63055" algn="l" rtl="0">
              <a:lnSpc>
                <a:spcPct val="80000"/>
              </a:lnSpc>
              <a:spcBef>
                <a:spcPts val="444"/>
              </a:spcBef>
              <a:buClr>
                <a:schemeClr val="accent1"/>
              </a:buClr>
              <a:buFont typeface="Arial"/>
              <a:buNone/>
            </a:pPr>
            <a:endParaRPr sz="900" b="0" i="0" u="none" strike="noStrike" cap="none" baseline="0">
              <a:solidFill>
                <a:schemeClr val="dk1"/>
              </a:solidFill>
              <a:latin typeface="Times New Roman"/>
              <a:ea typeface="Times New Roman"/>
              <a:cs typeface="Times New Roman"/>
              <a:sym typeface="Times New Roman"/>
            </a:endParaRPr>
          </a:p>
          <a:p>
            <a:pPr marL="182880" marR="0" lvl="0" indent="-182880" algn="l" rtl="0">
              <a:lnSpc>
                <a:spcPct val="80000"/>
              </a:lnSpc>
              <a:spcBef>
                <a:spcPts val="440"/>
              </a:spcBef>
              <a:buClr>
                <a:schemeClr val="accent1"/>
              </a:buClr>
              <a:buSzPct val="85000"/>
              <a:buFont typeface="Arial"/>
              <a:buChar char="•"/>
            </a:pPr>
            <a:r>
              <a:rPr lang="en-US" sz="2200" b="0" i="0" u="none" strike="noStrike" cap="none" baseline="0">
                <a:solidFill>
                  <a:schemeClr val="dk1"/>
                </a:solidFill>
                <a:latin typeface="Times New Roman"/>
                <a:ea typeface="Times New Roman"/>
                <a:cs typeface="Times New Roman"/>
                <a:sym typeface="Times New Roman"/>
              </a:rPr>
              <a:t> Sample CLE program objective:</a:t>
            </a:r>
          </a:p>
          <a:p>
            <a:pPr marL="182880" marR="0" lvl="0" indent="-63055" algn="l" rtl="0">
              <a:lnSpc>
                <a:spcPct val="80000"/>
              </a:lnSpc>
              <a:spcBef>
                <a:spcPts val="444"/>
              </a:spcBef>
              <a:buClr>
                <a:schemeClr val="accent1"/>
              </a:buClr>
              <a:buFont typeface="Arial"/>
              <a:buNone/>
            </a:pPr>
            <a:endParaRPr sz="900" b="0" i="0" u="none" strike="noStrike" cap="none" baseline="0">
              <a:solidFill>
                <a:schemeClr val="dk1"/>
              </a:solidFill>
              <a:latin typeface="Times New Roman"/>
              <a:ea typeface="Times New Roman"/>
              <a:cs typeface="Times New Roman"/>
              <a:sym typeface="Times New Roman"/>
            </a:endParaRPr>
          </a:p>
          <a:p>
            <a:pPr marL="182880" marR="0" lvl="0" indent="-182880" algn="l" rtl="0">
              <a:lnSpc>
                <a:spcPct val="80000"/>
              </a:lnSpc>
              <a:spcBef>
                <a:spcPts val="440"/>
              </a:spcBef>
              <a:buClr>
                <a:schemeClr val="accent1"/>
              </a:buClr>
              <a:buSzPct val="85000"/>
              <a:buFont typeface="Arial"/>
              <a:buChar char="•"/>
            </a:pPr>
            <a:r>
              <a:rPr lang="en-US" sz="2200" b="0" i="0" u="none" strike="noStrike" cap="none" baseline="0">
                <a:solidFill>
                  <a:schemeClr val="dk1"/>
                </a:solidFill>
                <a:latin typeface="Times New Roman"/>
                <a:ea typeface="Times New Roman"/>
                <a:cs typeface="Times New Roman"/>
                <a:sym typeface="Times New Roman"/>
              </a:rPr>
              <a:t>To develop university law clinics that transform law students into knowledgeable, skilled, and ethical lawyers who:</a:t>
            </a:r>
          </a:p>
          <a:p>
            <a:pPr marL="182880" marR="0" lvl="0" indent="-63055" algn="l" rtl="0">
              <a:lnSpc>
                <a:spcPct val="80000"/>
              </a:lnSpc>
              <a:spcBef>
                <a:spcPts val="444"/>
              </a:spcBef>
              <a:buClr>
                <a:schemeClr val="accent1"/>
              </a:buClr>
              <a:buFont typeface="Arial"/>
              <a:buNone/>
            </a:pPr>
            <a:endParaRPr sz="900" b="0" i="0" u="none" strike="noStrike" cap="none" baseline="0">
              <a:solidFill>
                <a:schemeClr val="dk1"/>
              </a:solidFill>
              <a:latin typeface="Times New Roman"/>
              <a:ea typeface="Times New Roman"/>
              <a:cs typeface="Times New Roman"/>
              <a:sym typeface="Times New Roman"/>
            </a:endParaRPr>
          </a:p>
          <a:p>
            <a:pPr marL="457200" marR="0" lvl="1" indent="-190500" algn="l" rtl="0">
              <a:lnSpc>
                <a:spcPct val="80000"/>
              </a:lnSpc>
              <a:spcBef>
                <a:spcPts val="370"/>
              </a:spcBef>
              <a:buClr>
                <a:schemeClr val="accent1"/>
              </a:buClr>
              <a:buSzPct val="82763"/>
              <a:buFont typeface="Arial"/>
              <a:buChar char="•"/>
            </a:pPr>
            <a:r>
              <a:rPr lang="en-US" sz="1850" b="0" i="0" u="none" strike="noStrike" cap="none" baseline="0">
                <a:solidFill>
                  <a:schemeClr val="dk1"/>
                </a:solidFill>
                <a:latin typeface="Times New Roman"/>
                <a:ea typeface="Times New Roman"/>
                <a:cs typeface="Times New Roman"/>
                <a:sym typeface="Times New Roman"/>
              </a:rPr>
              <a:t>are sensitive to the injustices of the legal system for the poor and otherwise disadvantaged</a:t>
            </a:r>
          </a:p>
          <a:p>
            <a:pPr marL="457200" marR="0" lvl="1" indent="-90646" algn="l" rtl="0">
              <a:lnSpc>
                <a:spcPct val="80000"/>
              </a:lnSpc>
              <a:spcBef>
                <a:spcPts val="370"/>
              </a:spcBef>
              <a:buClr>
                <a:schemeClr val="accent1"/>
              </a:buClr>
              <a:buFont typeface="Arial"/>
              <a:buNone/>
            </a:pPr>
            <a:endParaRPr sz="900" b="0" i="0" u="none" strike="noStrike" cap="none" baseline="0">
              <a:solidFill>
                <a:schemeClr val="dk1"/>
              </a:solidFill>
              <a:latin typeface="Times New Roman"/>
              <a:ea typeface="Times New Roman"/>
              <a:cs typeface="Times New Roman"/>
              <a:sym typeface="Times New Roman"/>
            </a:endParaRPr>
          </a:p>
          <a:p>
            <a:pPr marL="457200" marR="0" lvl="1" indent="-190500" algn="l" rtl="0">
              <a:lnSpc>
                <a:spcPct val="80000"/>
              </a:lnSpc>
              <a:spcBef>
                <a:spcPts val="370"/>
              </a:spcBef>
              <a:buClr>
                <a:schemeClr val="accent1"/>
              </a:buClr>
              <a:buSzPct val="82763"/>
              <a:buFont typeface="Arial"/>
              <a:buChar char="•"/>
            </a:pPr>
            <a:r>
              <a:rPr lang="en-US" sz="1850" b="0" i="0" u="none" strike="noStrike" cap="none" baseline="0">
                <a:solidFill>
                  <a:schemeClr val="dk1"/>
                </a:solidFill>
                <a:latin typeface="Times New Roman"/>
                <a:ea typeface="Times New Roman"/>
                <a:cs typeface="Times New Roman"/>
                <a:sym typeface="Times New Roman"/>
              </a:rPr>
              <a:t>will either engage in public interest law themselves or support lawyers who do this work.</a:t>
            </a:r>
          </a:p>
          <a:p>
            <a:pPr marL="182880" marR="0" lvl="0" indent="-63055" algn="l" rtl="0">
              <a:lnSpc>
                <a:spcPct val="80000"/>
              </a:lnSpc>
              <a:spcBef>
                <a:spcPts val="444"/>
              </a:spcBef>
              <a:buClr>
                <a:schemeClr val="accent1"/>
              </a:buClr>
              <a:buFont typeface="Arial"/>
              <a:buNone/>
            </a:pPr>
            <a:endParaRPr sz="2200" b="0" i="0" u="none" strike="noStrike" cap="none" baseline="0">
              <a:solidFill>
                <a:schemeClr val="dk1"/>
              </a:solidFill>
              <a:latin typeface="Times New Roman"/>
              <a:ea typeface="Times New Roman"/>
              <a:cs typeface="Times New Roman"/>
              <a:sym typeface="Times New Roman"/>
            </a:endParaRPr>
          </a:p>
          <a:p>
            <a:pPr marL="182880" marR="0" lvl="0" indent="-63055" algn="l" rtl="0">
              <a:lnSpc>
                <a:spcPct val="80000"/>
              </a:lnSpc>
              <a:spcBef>
                <a:spcPts val="444"/>
              </a:spcBef>
              <a:buClr>
                <a:schemeClr val="accent1"/>
              </a:buClr>
              <a:buFont typeface="Arial"/>
              <a:buNone/>
            </a:pPr>
            <a:endParaRPr sz="2200" b="0" i="0" u="none" strike="noStrike" cap="none" baseline="0">
              <a:solidFill>
                <a:schemeClr val="dk1"/>
              </a:solidFill>
              <a:latin typeface="Times New Roman"/>
              <a:ea typeface="Times New Roman"/>
              <a:cs typeface="Times New Roman"/>
              <a:sym typeface="Times New Roman"/>
            </a:endParaRPr>
          </a:p>
          <a:p>
            <a:pPr marL="182880" marR="0" lvl="0" indent="-63055" algn="l" rtl="0">
              <a:lnSpc>
                <a:spcPct val="80000"/>
              </a:lnSpc>
              <a:spcBef>
                <a:spcPts val="444"/>
              </a:spcBef>
              <a:buClr>
                <a:schemeClr val="accent1"/>
              </a:buClr>
              <a:buFont typeface="Arial"/>
              <a:buNone/>
            </a:pPr>
            <a:endParaRPr sz="2200" b="0" i="0" u="none" strike="noStrike" cap="none" baseline="0">
              <a:solidFill>
                <a:schemeClr val="dk1"/>
              </a:solidFill>
              <a:latin typeface="Times New Roman"/>
              <a:ea typeface="Times New Roman"/>
              <a:cs typeface="Times New Roman"/>
              <a:sym typeface="Times New Roman"/>
            </a:endParaRPr>
          </a:p>
          <a:p>
            <a:pPr marL="182880" marR="0" lvl="0" indent="-63055" algn="l" rtl="0">
              <a:lnSpc>
                <a:spcPct val="80000"/>
              </a:lnSpc>
              <a:spcBef>
                <a:spcPts val="444"/>
              </a:spcBef>
              <a:buClr>
                <a:schemeClr val="accent1"/>
              </a:buClr>
              <a:buFont typeface="Arial"/>
              <a:buNone/>
            </a:pPr>
            <a:endParaRPr sz="2200" b="0" i="0" u="none" strike="noStrike" cap="none" baseline="0">
              <a:solidFill>
                <a:schemeClr val="dk1"/>
              </a:solidFill>
              <a:latin typeface="Times New Roman"/>
              <a:ea typeface="Times New Roman"/>
              <a:cs typeface="Times New Roman"/>
              <a:sym typeface="Times New Roman"/>
            </a:endParaRPr>
          </a:p>
        </p:txBody>
      </p:sp>
      <p:sp>
        <p:nvSpPr>
          <p:cNvPr id="118" name="Shape 118"/>
          <p:cNvSpPr txBox="1"/>
          <p:nvPr/>
        </p:nvSpPr>
        <p:spPr>
          <a:xfrm>
            <a:off x="4761910" y="6101033"/>
            <a:ext cx="4897971" cy="58477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a:solidFill>
                  <a:srgbClr val="FF0000"/>
                </a:solidFill>
                <a:latin typeface="Times New Roman"/>
                <a:ea typeface="Times New Roman"/>
                <a:cs typeface="Times New Roman"/>
                <a:sym typeface="Times New Roman"/>
              </a:rPr>
              <a:t>So w</a:t>
            </a:r>
            <a:r>
              <a:rPr lang="en-US" sz="3200" b="1" i="0" u="none" strike="noStrike" cap="none" baseline="0">
                <a:solidFill>
                  <a:srgbClr val="FF0000"/>
                </a:solidFill>
                <a:latin typeface="Times New Roman"/>
                <a:ea typeface="Times New Roman"/>
                <a:cs typeface="Times New Roman"/>
                <a:sym typeface="Times New Roman"/>
              </a:rPr>
              <a:t>hat </a:t>
            </a:r>
            <a:r>
              <a:rPr lang="en-US" sz="3200" b="1">
                <a:solidFill>
                  <a:srgbClr val="FF0000"/>
                </a:solidFill>
                <a:latin typeface="Times New Roman"/>
                <a:ea typeface="Times New Roman"/>
                <a:cs typeface="Times New Roman"/>
                <a:sym typeface="Times New Roman"/>
              </a:rPr>
              <a:t>is the KPI</a:t>
            </a:r>
            <a:r>
              <a:rPr lang="en-US" sz="3200" b="1" i="0" u="none" strike="noStrike" cap="none" baseline="0">
                <a:solidFill>
                  <a:srgbClr val="FF0000"/>
                </a:solidFill>
                <a:latin typeface="Times New Roman"/>
                <a:ea typeface="Times New Roman"/>
                <a:cs typeface="Times New Roman"/>
                <a:sym typeface="Times New Roman"/>
              </a:rPr>
              <a:t>?</a:t>
            </a:r>
          </a:p>
        </p:txBody>
      </p:sp>
      <p:pic>
        <p:nvPicPr>
          <p:cNvPr id="119" name="Shape 119"/>
          <p:cNvPicPr preferRelativeResize="0"/>
          <p:nvPr/>
        </p:nvPicPr>
        <p:blipFill rotWithShape="1">
          <a:blip r:embed="rId3">
            <a:alphaModFix/>
          </a:blip>
          <a:srcRect/>
          <a:stretch/>
        </p:blipFill>
        <p:spPr>
          <a:xfrm>
            <a:off x="7058939" y="453468"/>
            <a:ext cx="1968000" cy="14760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574675" y="924025"/>
            <a:ext cx="8229600" cy="990599"/>
          </a:xfrm>
          <a:prstGeom prst="rect">
            <a:avLst/>
          </a:prstGeom>
        </p:spPr>
        <p:txBody>
          <a:bodyPr lIns="91425" tIns="91425" rIns="91425" bIns="91425" anchor="ctr" anchorCtr="0">
            <a:noAutofit/>
          </a:bodyPr>
          <a:lstStyle/>
          <a:p>
            <a:pPr>
              <a:spcBef>
                <a:spcPts val="0"/>
              </a:spcBef>
              <a:buNone/>
            </a:pPr>
            <a:r>
              <a:rPr lang="en-US" sz="2200">
                <a:solidFill>
                  <a:schemeClr val="dk1"/>
                </a:solidFill>
                <a:latin typeface="Times New Roman"/>
                <a:ea typeface="Times New Roman"/>
                <a:cs typeface="Times New Roman"/>
                <a:sym typeface="Times New Roman"/>
              </a:rPr>
              <a:t>The KPI is a measurable value that demonstrates how effectively a clinic is achieving its stated objectives...or not...</a:t>
            </a:r>
          </a:p>
        </p:txBody>
      </p:sp>
      <p:pic>
        <p:nvPicPr>
          <p:cNvPr id="125" name="Shape 125"/>
          <p:cNvPicPr preferRelativeResize="0"/>
          <p:nvPr/>
        </p:nvPicPr>
        <p:blipFill>
          <a:blip r:embed="rId3">
            <a:alphaModFix/>
          </a:blip>
          <a:stretch>
            <a:fillRect/>
          </a:stretch>
        </p:blipFill>
        <p:spPr>
          <a:xfrm>
            <a:off x="309775" y="1895425"/>
            <a:ext cx="3767174" cy="4897324"/>
          </a:xfrm>
          <a:prstGeom prst="rect">
            <a:avLst/>
          </a:prstGeom>
          <a:noFill/>
          <a:ln>
            <a:noFill/>
          </a:ln>
        </p:spPr>
      </p:pic>
      <p:pic>
        <p:nvPicPr>
          <p:cNvPr id="126" name="Shape 126"/>
          <p:cNvPicPr preferRelativeResize="0"/>
          <p:nvPr/>
        </p:nvPicPr>
        <p:blipFill>
          <a:blip r:embed="rId4">
            <a:alphaModFix/>
          </a:blip>
          <a:stretch>
            <a:fillRect/>
          </a:stretch>
        </p:blipFill>
        <p:spPr>
          <a:xfrm>
            <a:off x="3462125" y="2308225"/>
            <a:ext cx="5776148" cy="4332126"/>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82824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Questrial"/>
              <a:buNone/>
            </a:pPr>
            <a:r>
              <a:rPr lang="en-US" sz="3600" b="0" i="0" u="none" strike="noStrike" cap="none" baseline="0">
                <a:solidFill>
                  <a:schemeClr val="dk2"/>
                </a:solidFill>
                <a:latin typeface="Questrial"/>
                <a:ea typeface="Questrial"/>
                <a:cs typeface="Questrial"/>
                <a:sym typeface="Questrial"/>
              </a:rPr>
              <a:t>Sample survey questions to measure whether the KPIs have been realised</a:t>
            </a:r>
          </a:p>
        </p:txBody>
      </p:sp>
      <p:graphicFrame>
        <p:nvGraphicFramePr>
          <p:cNvPr id="132" name="Shape 132"/>
          <p:cNvGraphicFramePr/>
          <p:nvPr/>
        </p:nvGraphicFramePr>
        <p:xfrm>
          <a:off x="275793" y="2227080"/>
          <a:ext cx="8229625" cy="2595910"/>
        </p:xfrm>
        <a:graphic>
          <a:graphicData uri="http://schemas.openxmlformats.org/drawingml/2006/table">
            <a:tbl>
              <a:tblPr firstRow="1" bandRow="1">
                <a:noFill/>
                <a:tableStyleId>{C88B98E8-30AF-4219-89AF-26AC9E7B8395}</a:tableStyleId>
              </a:tblPr>
              <a:tblGrid>
                <a:gridCol w="3783175"/>
                <a:gridCol w="1224500"/>
                <a:gridCol w="907025"/>
                <a:gridCol w="1133800"/>
                <a:gridCol w="1181125"/>
              </a:tblGrid>
              <a:tr h="370850">
                <a:tc>
                  <a:txBody>
                    <a:bodyPr/>
                    <a:lstStyle/>
                    <a:p>
                      <a:pPr marL="0" marR="0" lvl="0" indent="0" algn="l" rtl="0">
                        <a:spcBef>
                          <a:spcPts val="0"/>
                        </a:spcBef>
                        <a:buNone/>
                      </a:pPr>
                      <a:endParaRPr sz="1800" u="none" strike="noStrike" cap="none" baseline="0"/>
                    </a:p>
                  </a:txBody>
                  <a:tcPr marL="91450" marR="91450" marT="45725" marB="45725"/>
                </a:tc>
                <a:tc>
                  <a:txBody>
                    <a:bodyPr/>
                    <a:lstStyle/>
                    <a:p>
                      <a:pPr marL="0" marR="0" lvl="0" indent="0" algn="l" rtl="0">
                        <a:spcBef>
                          <a:spcPts val="0"/>
                        </a:spcBef>
                        <a:spcAft>
                          <a:spcPts val="1200"/>
                        </a:spcAft>
                        <a:buSzPct val="25000"/>
                        <a:buNone/>
                      </a:pPr>
                      <a:r>
                        <a:rPr lang="en-US" sz="1100" u="none" strike="noStrike" cap="none" baseline="0"/>
                        <a:t>Strongly agree</a:t>
                      </a:r>
                    </a:p>
                  </a:txBody>
                  <a:tcPr marL="68575" marR="68575" marT="0" marB="0"/>
                </a:tc>
                <a:tc>
                  <a:txBody>
                    <a:bodyPr/>
                    <a:lstStyle/>
                    <a:p>
                      <a:pPr marL="0" marR="0" lvl="0" indent="0" algn="l" rtl="0">
                        <a:spcBef>
                          <a:spcPts val="0"/>
                        </a:spcBef>
                        <a:spcAft>
                          <a:spcPts val="1200"/>
                        </a:spcAft>
                        <a:buSzPct val="25000"/>
                        <a:buNone/>
                      </a:pPr>
                      <a:r>
                        <a:rPr lang="en-US" sz="1100" u="none" strike="noStrike" cap="none" baseline="0"/>
                        <a:t>Agree </a:t>
                      </a:r>
                    </a:p>
                  </a:txBody>
                  <a:tcPr marL="68575" marR="68575" marT="0" marB="0"/>
                </a:tc>
                <a:tc>
                  <a:txBody>
                    <a:bodyPr/>
                    <a:lstStyle/>
                    <a:p>
                      <a:pPr marL="0" marR="0" lvl="0" indent="0" algn="l" rtl="0">
                        <a:spcBef>
                          <a:spcPts val="0"/>
                        </a:spcBef>
                        <a:spcAft>
                          <a:spcPts val="1200"/>
                        </a:spcAft>
                        <a:buSzPct val="25000"/>
                        <a:buNone/>
                      </a:pPr>
                      <a:r>
                        <a:rPr lang="en-US" sz="1100" u="none" strike="noStrike" cap="none" baseline="0"/>
                        <a:t>Disagree </a:t>
                      </a:r>
                    </a:p>
                  </a:txBody>
                  <a:tcPr marL="68575" marR="68575" marT="0" marB="0"/>
                </a:tc>
                <a:tc>
                  <a:txBody>
                    <a:bodyPr/>
                    <a:lstStyle/>
                    <a:p>
                      <a:pPr marL="0" marR="0" lvl="0" indent="0" algn="l" rtl="0">
                        <a:spcBef>
                          <a:spcPts val="0"/>
                        </a:spcBef>
                        <a:spcAft>
                          <a:spcPts val="1200"/>
                        </a:spcAft>
                        <a:buSzPct val="25000"/>
                        <a:buNone/>
                      </a:pPr>
                      <a:r>
                        <a:rPr lang="en-US" sz="1100" u="none" strike="noStrike" cap="none" baseline="0"/>
                        <a:t>Strongly disagree</a:t>
                      </a:r>
                    </a:p>
                  </a:txBody>
                  <a:tcPr marL="68575" marR="68575" marT="0" marB="0"/>
                </a:tc>
              </a:tr>
              <a:tr h="370850">
                <a:tc>
                  <a:txBody>
                    <a:bodyPr/>
                    <a:lstStyle/>
                    <a:p>
                      <a:pPr marL="0" marR="0" lvl="0" indent="0" algn="l" rtl="0">
                        <a:lnSpc>
                          <a:spcPct val="100000"/>
                        </a:lnSpc>
                        <a:spcBef>
                          <a:spcPts val="0"/>
                        </a:spcBef>
                        <a:spcAft>
                          <a:spcPts val="0"/>
                        </a:spcAft>
                        <a:buClr>
                          <a:schemeClr val="dk1"/>
                        </a:buClr>
                        <a:buSzPct val="25000"/>
                        <a:buFont typeface="Times New Roman"/>
                        <a:buNone/>
                      </a:pPr>
                      <a:r>
                        <a:rPr lang="en-US" sz="2000" u="none" strike="noStrike" cap="none" baseline="0"/>
                        <a:t>I believe it is important for lawyers to provide pro bono services to  poor or disadvantaged clients </a:t>
                      </a:r>
                    </a:p>
                    <a:p>
                      <a:pPr marL="0" marR="0" lvl="0" indent="0" algn="l" rtl="0">
                        <a:spcBef>
                          <a:spcPts val="0"/>
                        </a:spcBef>
                        <a:buNone/>
                      </a:pPr>
                      <a:endParaRPr sz="1800" u="none" strike="noStrike" cap="none" baseline="0"/>
                    </a:p>
                  </a:txBody>
                  <a:tcPr marL="91450" marR="91450" marT="45725" marB="45725"/>
                </a:tc>
                <a:tc>
                  <a:txBody>
                    <a:bodyPr/>
                    <a:lstStyle/>
                    <a:p>
                      <a:pPr marL="0" marR="0" lvl="0" indent="0" algn="l" rtl="0">
                        <a:spcBef>
                          <a:spcPts val="0"/>
                        </a:spcBef>
                        <a:buNone/>
                      </a:pPr>
                      <a:endParaRPr sz="1800" u="none" strike="noStrike" cap="none" baseline="0"/>
                    </a:p>
                  </a:txBody>
                  <a:tcPr marL="91450" marR="91450" marT="45725" marB="45725"/>
                </a:tc>
                <a:tc>
                  <a:txBody>
                    <a:bodyPr/>
                    <a:lstStyle/>
                    <a:p>
                      <a:pPr marL="0" marR="0" lvl="0" indent="0" algn="l" rtl="0">
                        <a:spcBef>
                          <a:spcPts val="0"/>
                        </a:spcBef>
                        <a:buNone/>
                      </a:pPr>
                      <a:endParaRPr sz="1800" u="none" strike="noStrike" cap="none" baseline="0"/>
                    </a:p>
                  </a:txBody>
                  <a:tcPr marL="91450" marR="91450" marT="45725" marB="45725"/>
                </a:tc>
                <a:tc>
                  <a:txBody>
                    <a:bodyPr/>
                    <a:lstStyle/>
                    <a:p>
                      <a:pPr marL="0" marR="0" lvl="0" indent="0" algn="l" rtl="0">
                        <a:spcBef>
                          <a:spcPts val="0"/>
                        </a:spcBef>
                        <a:buNone/>
                      </a:pPr>
                      <a:endParaRPr sz="1800" u="none" strike="noStrike" cap="none" baseline="0"/>
                    </a:p>
                  </a:txBody>
                  <a:tcPr marL="91450" marR="91450" marT="45725" marB="45725"/>
                </a:tc>
                <a:tc>
                  <a:txBody>
                    <a:bodyPr/>
                    <a:lstStyle/>
                    <a:p>
                      <a:pPr marL="0" marR="0" lvl="0" indent="0" algn="l" rtl="0">
                        <a:spcBef>
                          <a:spcPts val="0"/>
                        </a:spcBef>
                        <a:buNone/>
                      </a:pPr>
                      <a:endParaRPr sz="1800" u="none" strike="noStrike" cap="none" baseline="0"/>
                    </a:p>
                  </a:txBody>
                  <a:tcPr marL="91450" marR="91450" marT="45725" marB="45725"/>
                </a:tc>
              </a:tr>
              <a:tr h="370850">
                <a:tc>
                  <a:txBody>
                    <a:bodyPr/>
                    <a:lstStyle/>
                    <a:p>
                      <a:pPr marL="0" marR="0" lvl="0" indent="0" algn="l" rtl="0">
                        <a:spcBef>
                          <a:spcPts val="0"/>
                        </a:spcBef>
                        <a:buSzPct val="25000"/>
                        <a:buNone/>
                      </a:pPr>
                      <a:r>
                        <a:rPr lang="en-US" sz="1800" u="none" strike="noStrike" cap="none" baseline="0"/>
                        <a:t>I will engage in pro bono work in the future </a:t>
                      </a:r>
                    </a:p>
                  </a:txBody>
                  <a:tcPr marL="91450" marR="91450" marT="45725" marB="45725"/>
                </a:tc>
                <a:tc>
                  <a:txBody>
                    <a:bodyPr/>
                    <a:lstStyle/>
                    <a:p>
                      <a:pPr marL="0" marR="0" lvl="0" indent="0" algn="l" rtl="0">
                        <a:spcBef>
                          <a:spcPts val="0"/>
                        </a:spcBef>
                        <a:buNone/>
                      </a:pPr>
                      <a:endParaRPr sz="1800" u="none" strike="noStrike" cap="none" baseline="0"/>
                    </a:p>
                  </a:txBody>
                  <a:tcPr marL="91450" marR="91450" marT="45725" marB="45725"/>
                </a:tc>
                <a:tc>
                  <a:txBody>
                    <a:bodyPr/>
                    <a:lstStyle/>
                    <a:p>
                      <a:pPr marL="0" marR="0" lvl="0" indent="0" algn="l" rtl="0">
                        <a:spcBef>
                          <a:spcPts val="0"/>
                        </a:spcBef>
                        <a:buNone/>
                      </a:pPr>
                      <a:endParaRPr sz="1800" u="none" strike="noStrike" cap="none" baseline="0"/>
                    </a:p>
                  </a:txBody>
                  <a:tcPr marL="91450" marR="91450" marT="45725" marB="45725"/>
                </a:tc>
                <a:tc>
                  <a:txBody>
                    <a:bodyPr/>
                    <a:lstStyle/>
                    <a:p>
                      <a:pPr marL="0" marR="0" lvl="0" indent="0" algn="l" rtl="0">
                        <a:spcBef>
                          <a:spcPts val="0"/>
                        </a:spcBef>
                        <a:buNone/>
                      </a:pPr>
                      <a:endParaRPr sz="1800" u="none" strike="noStrike" cap="none" baseline="0"/>
                    </a:p>
                  </a:txBody>
                  <a:tcPr marL="91450" marR="91450" marT="45725" marB="45725"/>
                </a:tc>
                <a:tc>
                  <a:txBody>
                    <a:bodyPr/>
                    <a:lstStyle/>
                    <a:p>
                      <a:pPr marL="0" marR="0" lvl="0" indent="0" algn="l" rtl="0">
                        <a:spcBef>
                          <a:spcPts val="0"/>
                        </a:spcBef>
                        <a:buNone/>
                      </a:pPr>
                      <a:endParaRPr sz="1800" u="none" strike="noStrike" cap="none" baseline="0"/>
                    </a:p>
                  </a:txBody>
                  <a:tcPr marL="91450" marR="91450" marT="45725" marB="45725"/>
                </a:tc>
              </a:tr>
            </a:tbl>
          </a:graphicData>
        </a:graphic>
      </p:graphicFrame>
      <p:pic>
        <p:nvPicPr>
          <p:cNvPr id="133" name="Shape 133"/>
          <p:cNvPicPr preferRelativeResize="0"/>
          <p:nvPr/>
        </p:nvPicPr>
        <p:blipFill rotWithShape="1">
          <a:blip r:embed="rId3">
            <a:alphaModFix/>
          </a:blip>
          <a:srcRect/>
          <a:stretch/>
        </p:blipFill>
        <p:spPr>
          <a:xfrm>
            <a:off x="6492998" y="5090401"/>
            <a:ext cx="2284199" cy="1655999"/>
          </a:xfrm>
          <a:prstGeom prst="rect">
            <a:avLst/>
          </a:prstGeom>
          <a:noFill/>
          <a:ln>
            <a:noFill/>
          </a:ln>
        </p:spPr>
      </p:pic>
      <p:sp>
        <p:nvSpPr>
          <p:cNvPr id="134" name="Shape 134"/>
          <p:cNvSpPr txBox="1"/>
          <p:nvPr/>
        </p:nvSpPr>
        <p:spPr>
          <a:xfrm>
            <a:off x="558050" y="5286675"/>
            <a:ext cx="5301299" cy="1086599"/>
          </a:xfrm>
          <a:prstGeom prst="rect">
            <a:avLst/>
          </a:prstGeom>
          <a:noFill/>
          <a:ln>
            <a:noFill/>
          </a:ln>
        </p:spPr>
        <p:txBody>
          <a:bodyPr lIns="91425" tIns="91425" rIns="91425" bIns="91425" anchor="t" anchorCtr="0">
            <a:noAutofit/>
          </a:bodyPr>
          <a:lstStyle/>
          <a:p>
            <a:pPr>
              <a:spcBef>
                <a:spcPts val="0"/>
              </a:spcBef>
              <a:buNone/>
            </a:pPr>
            <a:r>
              <a:rPr lang="en-US" sz="1800"/>
              <a:t>You measure something measurable that is directly realated to the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533399"/>
            <a:ext cx="8686800" cy="1281036"/>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Questrial"/>
              <a:buNone/>
            </a:pPr>
            <a:r>
              <a:rPr lang="en-US" sz="3600" b="0" i="0" u="none" strike="noStrike" cap="none" baseline="0">
                <a:solidFill>
                  <a:schemeClr val="dk2"/>
                </a:solidFill>
                <a:latin typeface="Questrial"/>
                <a:ea typeface="Questrial"/>
                <a:cs typeface="Questrial"/>
                <a:sym typeface="Questrial"/>
              </a:rPr>
              <a:t>The survey is a critical instrument that clinics can use to measure their impact</a:t>
            </a:r>
          </a:p>
        </p:txBody>
      </p:sp>
      <p:sp>
        <p:nvSpPr>
          <p:cNvPr id="140" name="Shape 140"/>
          <p:cNvSpPr txBox="1">
            <a:spLocks noGrp="1"/>
          </p:cNvSpPr>
          <p:nvPr>
            <p:ph type="body" idx="1"/>
          </p:nvPr>
        </p:nvSpPr>
        <p:spPr>
          <a:xfrm>
            <a:off x="162410" y="1600200"/>
            <a:ext cx="4589154" cy="4876799"/>
          </a:xfrm>
          <a:prstGeom prst="rect">
            <a:avLst/>
          </a:prstGeom>
          <a:noFill/>
          <a:ln>
            <a:noFill/>
          </a:ln>
        </p:spPr>
        <p:txBody>
          <a:bodyPr lIns="91425" tIns="45700" rIns="91425" bIns="45700" anchor="t" anchorCtr="0">
            <a:noAutofit/>
          </a:bodyPr>
          <a:lstStyle/>
          <a:p>
            <a:pPr marL="0" marR="0" lvl="0" indent="0" algn="l" rtl="0">
              <a:lnSpc>
                <a:spcPct val="80000"/>
              </a:lnSpc>
              <a:spcBef>
                <a:spcPts val="550"/>
              </a:spcBef>
              <a:buNone/>
            </a:pPr>
            <a:r>
              <a:rPr lang="en-US" sz="2750" b="1" i="0" u="none" strike="noStrike" cap="none" baseline="0">
                <a:solidFill>
                  <a:schemeClr val="dk1"/>
                </a:solidFill>
                <a:latin typeface="Times New Roman"/>
                <a:ea typeface="Times New Roman"/>
                <a:cs typeface="Times New Roman"/>
                <a:sym typeface="Times New Roman"/>
              </a:rPr>
              <a:t>But only if it is well designed well, easy to use and you REALLY know how to analyse the data collected…</a:t>
            </a:r>
          </a:p>
          <a:p>
            <a:pPr marL="182880" marR="0" lvl="0" indent="-88423" algn="l" rtl="0">
              <a:lnSpc>
                <a:spcPct val="80000"/>
              </a:lnSpc>
              <a:spcBef>
                <a:spcPts val="350"/>
              </a:spcBef>
              <a:buClr>
                <a:schemeClr val="accent1"/>
              </a:buClr>
              <a:buFont typeface="Arial"/>
              <a:buNone/>
            </a:pPr>
            <a:endParaRPr sz="1750" b="0" i="0" u="none" strike="noStrike" cap="none" baseline="0">
              <a:solidFill>
                <a:schemeClr val="dk1"/>
              </a:solidFill>
              <a:latin typeface="Times New Roman"/>
              <a:ea typeface="Times New Roman"/>
              <a:cs typeface="Times New Roman"/>
              <a:sym typeface="Times New Roman"/>
            </a:endParaRPr>
          </a:p>
          <a:p>
            <a:pPr marL="0" marR="0" lvl="0" indent="0" algn="l" rtl="0">
              <a:lnSpc>
                <a:spcPct val="80000"/>
              </a:lnSpc>
              <a:spcBef>
                <a:spcPts val="350"/>
              </a:spcBef>
              <a:buClr>
                <a:schemeClr val="accent1"/>
              </a:buClr>
              <a:buFont typeface="Arial"/>
              <a:buNone/>
            </a:pPr>
            <a:endParaRPr sz="1750" b="0" i="0" u="none" strike="noStrike" cap="none" baseline="0">
              <a:solidFill>
                <a:schemeClr val="dk1"/>
              </a:solidFill>
              <a:latin typeface="Times New Roman"/>
              <a:ea typeface="Times New Roman"/>
              <a:cs typeface="Times New Roman"/>
              <a:sym typeface="Times New Roman"/>
            </a:endParaRPr>
          </a:p>
          <a:p>
            <a:pPr marL="182880" marR="0" lvl="0" indent="-182880" algn="l" rtl="0">
              <a:lnSpc>
                <a:spcPct val="80000"/>
              </a:lnSpc>
              <a:spcBef>
                <a:spcPts val="350"/>
              </a:spcBef>
              <a:buClr>
                <a:schemeClr val="accent1"/>
              </a:buClr>
              <a:buSzPct val="82638"/>
              <a:buFont typeface="Arial"/>
              <a:buChar char="•"/>
            </a:pPr>
            <a:r>
              <a:rPr lang="en-US" sz="1750" b="0" i="0" u="none" strike="noStrike" cap="none" baseline="0">
                <a:solidFill>
                  <a:schemeClr val="dk1"/>
                </a:solidFill>
                <a:latin typeface="Times New Roman"/>
                <a:ea typeface="Times New Roman"/>
                <a:cs typeface="Times New Roman"/>
                <a:sym typeface="Times New Roman"/>
              </a:rPr>
              <a:t>Himelein, K., Menzies, N., &amp;  Woolcock, M. (2010).  </a:t>
            </a:r>
            <a:r>
              <a:rPr lang="en-US" sz="1750" b="0" i="1" u="none" strike="noStrike" cap="none" baseline="0">
                <a:solidFill>
                  <a:schemeClr val="dk1"/>
                </a:solidFill>
                <a:latin typeface="Times New Roman"/>
                <a:ea typeface="Times New Roman"/>
                <a:cs typeface="Times New Roman"/>
                <a:sym typeface="Times New Roman"/>
              </a:rPr>
              <a:t>Surveying justice : a practical guide to household surveys</a:t>
            </a:r>
            <a:r>
              <a:rPr lang="en-US" sz="1750" b="0" i="0" u="none" strike="noStrike" cap="none" baseline="0">
                <a:solidFill>
                  <a:schemeClr val="dk1"/>
                </a:solidFill>
                <a:latin typeface="Times New Roman"/>
                <a:ea typeface="Times New Roman"/>
                <a:cs typeface="Times New Roman"/>
                <a:sym typeface="Times New Roman"/>
              </a:rPr>
              <a:t>. Justice and development working paper series ; no. 11. Washington, DC: World Bank.</a:t>
            </a:r>
          </a:p>
          <a:p>
            <a:pPr marL="0" marR="0" lvl="0" indent="0" algn="l" rtl="0">
              <a:lnSpc>
                <a:spcPct val="80000"/>
              </a:lnSpc>
              <a:spcBef>
                <a:spcPts val="350"/>
              </a:spcBef>
              <a:buNone/>
            </a:pPr>
            <a:endParaRPr sz="1750">
              <a:solidFill>
                <a:schemeClr val="dk1"/>
              </a:solidFill>
              <a:latin typeface="Times New Roman"/>
              <a:ea typeface="Times New Roman"/>
              <a:cs typeface="Times New Roman"/>
              <a:sym typeface="Times New Roman"/>
            </a:endParaRPr>
          </a:p>
          <a:p>
            <a:pPr marL="182880" marR="0" lvl="0" indent="-182880" algn="l" rtl="0">
              <a:lnSpc>
                <a:spcPct val="80000"/>
              </a:lnSpc>
              <a:spcBef>
                <a:spcPts val="350"/>
              </a:spcBef>
              <a:buClr>
                <a:schemeClr val="accent1"/>
              </a:buClr>
              <a:buSzPct val="82638"/>
              <a:buFont typeface="Arial"/>
              <a:buChar char="•"/>
            </a:pPr>
            <a:r>
              <a:rPr lang="en-US" sz="1750" b="0" i="0" u="sng" strike="noStrike" cap="none" baseline="0">
                <a:solidFill>
                  <a:schemeClr val="hlink"/>
                </a:solidFill>
                <a:latin typeface="Times New Roman"/>
                <a:ea typeface="Times New Roman"/>
                <a:cs typeface="Times New Roman"/>
                <a:sym typeface="Times New Roman"/>
                <a:hlinkClick r:id="rId3"/>
              </a:rPr>
              <a:t>http://documents.worldbank.org/curated/en/2010/01/12600211/surveying-justice-practical-guide-household-surveys</a:t>
            </a:r>
            <a:r>
              <a:rPr lang="en-US" sz="1750" b="0" i="0" u="none" strike="noStrike" cap="none" baseline="0">
                <a:solidFill>
                  <a:schemeClr val="dk1"/>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Questrial"/>
              <a:buNone/>
            </a:pPr>
            <a:r>
              <a:rPr lang="en-US" sz="3600" b="0" i="0" u="none" strike="noStrike" cap="none" baseline="0">
                <a:solidFill>
                  <a:schemeClr val="dk2"/>
                </a:solidFill>
                <a:latin typeface="Questrial"/>
                <a:ea typeface="Questrial"/>
                <a:cs typeface="Questrial"/>
                <a:sym typeface="Questrial"/>
              </a:rPr>
              <a:t>Characteristics of effective surveys</a:t>
            </a:r>
          </a:p>
        </p:txBody>
      </p:sp>
      <p:sp>
        <p:nvSpPr>
          <p:cNvPr id="147" name="Shape 147"/>
          <p:cNvSpPr txBox="1">
            <a:spLocks noGrp="1"/>
          </p:cNvSpPr>
          <p:nvPr>
            <p:ph type="body" idx="1"/>
          </p:nvPr>
        </p:nvSpPr>
        <p:spPr>
          <a:xfrm>
            <a:off x="331157" y="1251829"/>
            <a:ext cx="5891999" cy="4876799"/>
          </a:xfrm>
          <a:prstGeom prst="rect">
            <a:avLst/>
          </a:prstGeom>
          <a:noFill/>
          <a:ln>
            <a:noFill/>
          </a:ln>
        </p:spPr>
        <p:txBody>
          <a:bodyPr lIns="91425" tIns="45700" rIns="91425" bIns="45700" anchor="t" anchorCtr="0">
            <a:noAutofit/>
          </a:bodyPr>
          <a:lstStyle/>
          <a:p>
            <a:pPr marL="457200" marR="0" lvl="0" indent="-457200" algn="l" rtl="0">
              <a:spcBef>
                <a:spcPts val="0"/>
              </a:spcBef>
              <a:buClr>
                <a:schemeClr val="accent1"/>
              </a:buClr>
              <a:buSzPct val="85000"/>
              <a:buFont typeface="Questrial"/>
              <a:buAutoNum type="arabicPeriod"/>
            </a:pPr>
            <a:r>
              <a:rPr lang="en-US" sz="2200" b="0" i="0" u="none" strike="noStrike" cap="none" baseline="0">
                <a:solidFill>
                  <a:schemeClr val="dk1"/>
                </a:solidFill>
                <a:latin typeface="Times New Roman"/>
                <a:ea typeface="Times New Roman"/>
                <a:cs typeface="Times New Roman"/>
                <a:sym typeface="Times New Roman"/>
              </a:rPr>
              <a:t>Collects sufficient demographic information</a:t>
            </a:r>
          </a:p>
          <a:p>
            <a:pPr marL="457200" marR="0" lvl="0" indent="-457200" algn="l" rtl="0">
              <a:spcBef>
                <a:spcPts val="440"/>
              </a:spcBef>
              <a:buClr>
                <a:schemeClr val="accent1"/>
              </a:buClr>
              <a:buSzPct val="85000"/>
              <a:buFont typeface="Questrial"/>
              <a:buAutoNum type="arabicPeriod"/>
            </a:pPr>
            <a:r>
              <a:rPr lang="en-US" sz="2200" b="0" i="0" u="none" strike="noStrike" cap="none" baseline="0">
                <a:solidFill>
                  <a:schemeClr val="dk1"/>
                </a:solidFill>
                <a:latin typeface="Times New Roman"/>
                <a:ea typeface="Times New Roman"/>
                <a:cs typeface="Times New Roman"/>
                <a:sym typeface="Times New Roman"/>
              </a:rPr>
              <a:t>Is focused and to the point</a:t>
            </a:r>
          </a:p>
          <a:p>
            <a:pPr marL="457200" marR="0" lvl="0" indent="-457200" algn="l" rtl="0">
              <a:spcBef>
                <a:spcPts val="440"/>
              </a:spcBef>
              <a:buClr>
                <a:schemeClr val="accent1"/>
              </a:buClr>
              <a:buSzPct val="85000"/>
              <a:buFont typeface="Questrial"/>
              <a:buAutoNum type="arabicPeriod"/>
            </a:pPr>
            <a:r>
              <a:rPr lang="en-US" sz="2200" b="0" i="0" u="none" strike="noStrike" cap="none" baseline="0">
                <a:solidFill>
                  <a:schemeClr val="dk1"/>
                </a:solidFill>
                <a:latin typeface="Times New Roman"/>
                <a:ea typeface="Times New Roman"/>
                <a:cs typeface="Times New Roman"/>
                <a:sym typeface="Times New Roman"/>
              </a:rPr>
              <a:t>Extremely clear questions</a:t>
            </a:r>
          </a:p>
          <a:p>
            <a:pPr marL="457200" marR="0" lvl="0" indent="-457200" algn="l" rtl="0">
              <a:spcBef>
                <a:spcPts val="440"/>
              </a:spcBef>
              <a:buClr>
                <a:schemeClr val="accent1"/>
              </a:buClr>
              <a:buSzPct val="85000"/>
              <a:buFont typeface="Questrial"/>
              <a:buAutoNum type="arabicPeriod"/>
            </a:pPr>
            <a:r>
              <a:rPr lang="en-US" sz="2200" b="0" i="0" u="none" strike="noStrike" cap="none" baseline="0">
                <a:solidFill>
                  <a:schemeClr val="dk1"/>
                </a:solidFill>
                <a:latin typeface="Times New Roman"/>
                <a:ea typeface="Times New Roman"/>
                <a:cs typeface="Times New Roman"/>
                <a:sym typeface="Times New Roman"/>
              </a:rPr>
              <a:t>One part questions </a:t>
            </a:r>
          </a:p>
          <a:p>
            <a:pPr marL="457200" marR="0" lvl="0" indent="-457200" algn="l" rtl="0">
              <a:spcBef>
                <a:spcPts val="440"/>
              </a:spcBef>
              <a:buClr>
                <a:schemeClr val="accent1"/>
              </a:buClr>
              <a:buSzPct val="85000"/>
              <a:buFont typeface="Questrial"/>
              <a:buAutoNum type="arabicPeriod"/>
            </a:pPr>
            <a:r>
              <a:rPr lang="en-US" sz="2200" b="0" i="0" u="none" strike="noStrike" cap="none" baseline="0">
                <a:solidFill>
                  <a:schemeClr val="dk1"/>
                </a:solidFill>
                <a:latin typeface="Times New Roman"/>
                <a:ea typeface="Times New Roman"/>
                <a:cs typeface="Times New Roman"/>
                <a:sym typeface="Times New Roman"/>
              </a:rPr>
              <a:t>Only use other or neutral when you can ask for explanation or further details</a:t>
            </a:r>
          </a:p>
          <a:p>
            <a:pPr marL="457200" marR="0" lvl="0" indent="-457200" algn="l" rtl="0">
              <a:spcBef>
                <a:spcPts val="440"/>
              </a:spcBef>
              <a:buClr>
                <a:schemeClr val="accent1"/>
              </a:buClr>
              <a:buSzPct val="85000"/>
              <a:buFont typeface="Questrial"/>
              <a:buAutoNum type="arabicPeriod"/>
            </a:pPr>
            <a:r>
              <a:rPr lang="en-US" sz="2200" b="0" i="0" u="none" strike="noStrike" cap="none" baseline="0">
                <a:solidFill>
                  <a:schemeClr val="dk1"/>
                </a:solidFill>
                <a:latin typeface="Times New Roman"/>
                <a:ea typeface="Times New Roman"/>
                <a:cs typeface="Times New Roman"/>
                <a:sym typeface="Times New Roman"/>
              </a:rPr>
              <a:t>Logical sequencing of questions</a:t>
            </a:r>
          </a:p>
          <a:p>
            <a:pPr marL="457200" marR="0" lvl="0" indent="-457200" algn="l" rtl="0">
              <a:spcBef>
                <a:spcPts val="440"/>
              </a:spcBef>
              <a:buClr>
                <a:schemeClr val="accent1"/>
              </a:buClr>
              <a:buSzPct val="85000"/>
              <a:buFont typeface="Questrial"/>
              <a:buAutoNum type="arabicPeriod"/>
            </a:pPr>
            <a:r>
              <a:rPr lang="en-US" sz="2200" b="0" i="0" u="none" strike="noStrike" cap="none" baseline="0">
                <a:solidFill>
                  <a:schemeClr val="dk1"/>
                </a:solidFill>
                <a:latin typeface="Times New Roman"/>
                <a:ea typeface="Times New Roman"/>
                <a:cs typeface="Times New Roman"/>
                <a:sym typeface="Times New Roman"/>
              </a:rPr>
              <a:t>Provide incentive to increase motivation (share results)</a:t>
            </a:r>
          </a:p>
          <a:p>
            <a:pPr marL="457200" marR="0" lvl="0" indent="-457200" algn="l" rtl="0">
              <a:spcBef>
                <a:spcPts val="440"/>
              </a:spcBef>
              <a:buClr>
                <a:schemeClr val="accent1"/>
              </a:buClr>
              <a:buSzPct val="85000"/>
              <a:buFont typeface="Questrial"/>
              <a:buAutoNum type="arabicPeriod"/>
            </a:pPr>
            <a:r>
              <a:rPr lang="en-US" sz="2200" b="0" i="0" u="none" strike="noStrike" cap="none" baseline="0">
                <a:solidFill>
                  <a:schemeClr val="dk1"/>
                </a:solidFill>
                <a:latin typeface="Times New Roman"/>
                <a:ea typeface="Times New Roman"/>
                <a:cs typeface="Times New Roman"/>
                <a:sym typeface="Times New Roman"/>
              </a:rPr>
              <a:t>Know how you will analyses the results BEFORE you administer the survey</a:t>
            </a:r>
          </a:p>
          <a:p>
            <a:pPr marL="457200" marR="0" lvl="0" indent="-337375" algn="l" rtl="0">
              <a:spcBef>
                <a:spcPts val="444"/>
              </a:spcBef>
              <a:buClr>
                <a:schemeClr val="accent1"/>
              </a:buClr>
              <a:buFont typeface="Questrial"/>
              <a:buNone/>
            </a:pPr>
            <a:endParaRPr sz="2200" b="0" i="0" u="none" strike="noStrike" cap="none" baseline="0">
              <a:solidFill>
                <a:schemeClr val="dk1"/>
              </a:solidFill>
              <a:latin typeface="Times New Roman"/>
              <a:ea typeface="Times New Roman"/>
              <a:cs typeface="Times New Roman"/>
              <a:sym typeface="Times New Roman"/>
            </a:endParaRPr>
          </a:p>
          <a:p>
            <a:pPr marL="457200" marR="0" lvl="0" indent="-337375" algn="l" rtl="0">
              <a:spcBef>
                <a:spcPts val="444"/>
              </a:spcBef>
              <a:buClr>
                <a:schemeClr val="accent1"/>
              </a:buClr>
              <a:buFont typeface="Questrial"/>
              <a:buNone/>
            </a:pPr>
            <a:endParaRPr sz="2200" b="0" i="0" u="none" strike="noStrike" cap="none" baseline="0">
              <a:solidFill>
                <a:schemeClr val="dk1"/>
              </a:solidFill>
              <a:latin typeface="Times New Roman"/>
              <a:ea typeface="Times New Roman"/>
              <a:cs typeface="Times New Roman"/>
              <a:sym typeface="Times New Roman"/>
            </a:endParaRPr>
          </a:p>
          <a:p>
            <a:pPr marL="457200" marR="0" lvl="0" indent="-337375" algn="l" rtl="0">
              <a:spcBef>
                <a:spcPts val="444"/>
              </a:spcBef>
              <a:buClr>
                <a:schemeClr val="accent1"/>
              </a:buClr>
              <a:buFont typeface="Questrial"/>
              <a:buNone/>
            </a:pPr>
            <a:endParaRPr sz="2200" b="0" i="0" u="none" strike="noStrike" cap="none" baseline="0">
              <a:solidFill>
                <a:schemeClr val="dk1"/>
              </a:solidFill>
              <a:latin typeface="Times New Roman"/>
              <a:ea typeface="Times New Roman"/>
              <a:cs typeface="Times New Roman"/>
              <a:sym typeface="Times New Roman"/>
            </a:endParaRPr>
          </a:p>
          <a:p>
            <a:pPr marL="457200" marR="0" lvl="0" indent="-337375" algn="l" rtl="0">
              <a:spcBef>
                <a:spcPts val="444"/>
              </a:spcBef>
              <a:buClr>
                <a:schemeClr val="accent1"/>
              </a:buClr>
              <a:buFont typeface="Questrial"/>
              <a:buNone/>
            </a:pPr>
            <a:endParaRPr sz="2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theme/theme1.xml><?xml version="1.0" encoding="utf-8"?>
<a:theme xmlns:a="http://schemas.openxmlformats.org/drawingml/2006/main" name="Clarity">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736</Words>
  <Application>Microsoft Office PowerPoint</Application>
  <PresentationFormat>On-screen Show (4:3)</PresentationFormat>
  <Paragraphs>81</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Palatino Linotype</vt:lpstr>
      <vt:lpstr>Questrial</vt:lpstr>
      <vt:lpstr>Times New Roman</vt:lpstr>
      <vt:lpstr>Clarity</vt:lpstr>
      <vt:lpstr>MEASURING AND REPORTING IMPACT OF PRO BONO INITIATIVES TO STRENGTHEN ACCESS TO JUSTICE </vt:lpstr>
      <vt:lpstr>Overview</vt:lpstr>
      <vt:lpstr>Why measure impact?</vt:lpstr>
      <vt:lpstr>Why measure impact?</vt:lpstr>
      <vt:lpstr>‘Good’ key performance indicators (KPIs)</vt:lpstr>
      <vt:lpstr>The KPI is a measurable value that demonstrates how effectively a clinic is achieving its stated objectives...or not...</vt:lpstr>
      <vt:lpstr>Sample survey questions to measure whether the KPIs have been realised</vt:lpstr>
      <vt:lpstr>The survey is a critical instrument that clinics can use to measure their impact</vt:lpstr>
      <vt:lpstr>Characteristics of effective surveys</vt:lpstr>
      <vt:lpstr>Provide/develop a data analysis plan and guidelines for data analysis (and use it!) to drive your survey design</vt:lpstr>
      <vt:lpstr>     Knowledge beautiful!  Consider visually representing your  data for for stronger impact and to make it accessible to diverse audiences</vt:lpstr>
      <vt:lpstr>PowerPoint Presentation</vt:lpstr>
      <vt:lpstr>How helpful was the classroom/training component in preparing you for the experiential component of the clinic? </vt:lpstr>
      <vt:lpstr>Did your primary supervisor for the experiential component also teach in the classroom/training component? </vt:lpstr>
      <vt:lpstr>In your country, as a lawyer can one do volunteer legal work (without pay, pro bono)? </vt:lpstr>
      <vt:lpstr>Approximately what portion of the clinic’s clients or attendees at presentations were low income or otherwise unable to obtain legal assistance/information in your community? </vt:lpstr>
      <vt:lpstr>My clinic was highly specialized in that we concentrated our work in one area of the law (eg. criminal, family law, employment law)</vt:lpstr>
      <vt:lpstr>3 Key points to take away…</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AND REPORTING IMPACT OF PRO BONO INITIATIVES TO STRENGTHEN ACCESS TO JUSTICE</dc:title>
  <dc:creator>Alexis</dc:creator>
  <cp:lastModifiedBy>Wendy Morrish</cp:lastModifiedBy>
  <cp:revision>2</cp:revision>
  <dcterms:modified xsi:type="dcterms:W3CDTF">2015-07-27T15:51:25Z</dcterms:modified>
</cp:coreProperties>
</file>