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sldIdLst>
    <p:sldId id="256" r:id="rId2"/>
    <p:sldId id="266" r:id="rId3"/>
    <p:sldId id="258" r:id="rId4"/>
    <p:sldId id="257" r:id="rId5"/>
    <p:sldId id="267" r:id="rId6"/>
    <p:sldId id="26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9FA27-AA3D-4D78-A4F9-5E1033252986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DE387-64D9-43DD-A812-C686C17E6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49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8965"/>
            <a:ext cx="9150927" cy="413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163" y="1600200"/>
            <a:ext cx="7848600" cy="1927225"/>
          </a:xfrm>
        </p:spPr>
        <p:txBody>
          <a:bodyPr anchor="b">
            <a:noAutofit/>
          </a:bodyPr>
          <a:lstStyle>
            <a:lvl1pPr>
              <a:defRPr sz="5400" cap="none" baseline="0">
                <a:solidFill>
                  <a:srgbClr val="0F2B4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8965"/>
            <a:ext cx="9150927" cy="413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368CD65-6B8F-453D-ADEF-A141DBD2A01F}" type="datetimeFigureOut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86AA75E-3F3C-4990-84C6-DC0CFAD366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ED5815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 baseline="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hkprobono@pilnet.org" TargetMode="External"/><Relationship Id="rId3" Type="http://schemas.openxmlformats.org/officeDocument/2006/relationships/hyperlink" Target="http://www.pilne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8965"/>
            <a:ext cx="9150927" cy="4139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848600" cy="1927225"/>
          </a:xfrm>
        </p:spPr>
        <p:txBody>
          <a:bodyPr/>
          <a:lstStyle/>
          <a:p>
            <a:pPr algn="r"/>
            <a:r>
              <a:rPr lang="en-US" dirty="0" err="1" smtClean="0"/>
              <a:t>PILnet’s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Clearinghouses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6400800" cy="1752600"/>
          </a:xfrm>
        </p:spPr>
        <p:txBody>
          <a:bodyPr/>
          <a:lstStyle/>
          <a:p>
            <a:pPr algn="r"/>
            <a:r>
              <a:rPr lang="en-US" dirty="0" err="1" smtClean="0"/>
              <a:t>Tze-wei</a:t>
            </a:r>
            <a:r>
              <a:rPr lang="en-US" dirty="0" smtClean="0"/>
              <a:t> 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054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990600"/>
          </a:xfrm>
        </p:spPr>
        <p:txBody>
          <a:bodyPr/>
          <a:lstStyle/>
          <a:p>
            <a:r>
              <a:rPr lang="en-US" b="1" dirty="0" err="1" smtClean="0"/>
              <a:t>PILnet’s</a:t>
            </a:r>
            <a:r>
              <a:rPr lang="en-US" b="1" dirty="0" smtClean="0"/>
              <a:t> Pro Bono Clearinghouses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534400" cy="900546"/>
          </a:xfrm>
        </p:spPr>
        <p:txBody>
          <a:bodyPr/>
          <a:lstStyle/>
          <a:p>
            <a:r>
              <a:rPr lang="en-US" b="1" dirty="0" smtClean="0"/>
              <a:t>Budapest, Moscow, Hong Kong</a:t>
            </a:r>
          </a:p>
          <a:p>
            <a:r>
              <a:rPr lang="en-US" b="1" dirty="0" smtClean="0"/>
              <a:t>Global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Tx/>
              <a:buChar char="-"/>
            </a:pPr>
            <a:endParaRPr lang="en-US" b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1242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ED581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Who do we work with?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886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NGOs in need of legal assistance</a:t>
            </a:r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4196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ED581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How?</a:t>
            </a:r>
            <a:endParaRPr lang="en-US" sz="3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5181600"/>
            <a:ext cx="93726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Mailing list to volunteer lawyers/firms (bi-weekly/monthly)</a:t>
            </a:r>
          </a:p>
          <a:p>
            <a:endParaRPr lang="en-US" b="1" dirty="0"/>
          </a:p>
          <a:p>
            <a:endParaRPr lang="en-US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33400" y="15240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ED581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Where?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1392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“Matchmaking” Process</a:t>
            </a:r>
            <a:endParaRPr lang="en-US" b="1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1752600" y="1889028"/>
            <a:ext cx="5737716" cy="4204524"/>
            <a:chOff x="2187084" y="1586676"/>
            <a:chExt cx="4769833" cy="3684648"/>
          </a:xfrm>
        </p:grpSpPr>
        <p:grpSp>
          <p:nvGrpSpPr>
            <p:cNvPr id="127" name="Group 126"/>
            <p:cNvGrpSpPr/>
            <p:nvPr/>
          </p:nvGrpSpPr>
          <p:grpSpPr>
            <a:xfrm>
              <a:off x="2187084" y="4329881"/>
              <a:ext cx="2179031" cy="941443"/>
              <a:chOff x="2743195" y="5410204"/>
              <a:chExt cx="2179031" cy="941443"/>
            </a:xfrm>
          </p:grpSpPr>
          <p:sp>
            <p:nvSpPr>
              <p:cNvPr id="158" name="Rounded Rectangle 157"/>
              <p:cNvSpPr/>
              <p:nvPr/>
            </p:nvSpPr>
            <p:spPr>
              <a:xfrm>
                <a:off x="2743195" y="5410204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9" name="Rounded Rectangle 4"/>
              <p:cNvSpPr/>
              <p:nvPr/>
            </p:nvSpPr>
            <p:spPr>
              <a:xfrm>
                <a:off x="2770769" y="5437778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Meet with NGO</a:t>
                </a:r>
                <a:endParaRPr lang="en-US" sz="20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3064775" y="3953487"/>
              <a:ext cx="423649" cy="322623"/>
              <a:chOff x="3620886" y="5033810"/>
              <a:chExt cx="423649" cy="322623"/>
            </a:xfrm>
          </p:grpSpPr>
          <p:sp>
            <p:nvSpPr>
              <p:cNvPr id="156" name="Right Arrow 155"/>
              <p:cNvSpPr/>
              <p:nvPr/>
            </p:nvSpPr>
            <p:spPr>
              <a:xfrm rot="16200000">
                <a:off x="3671399" y="4983297"/>
                <a:ext cx="322623" cy="423649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7" name="Right Arrow 6"/>
              <p:cNvSpPr/>
              <p:nvPr/>
            </p:nvSpPr>
            <p:spPr>
              <a:xfrm rot="21600000">
                <a:off x="3705617" y="5130597"/>
                <a:ext cx="254189" cy="22583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2187084" y="2958274"/>
              <a:ext cx="2179031" cy="941443"/>
              <a:chOff x="2743195" y="4038597"/>
              <a:chExt cx="2179031" cy="941443"/>
            </a:xfrm>
          </p:grpSpPr>
          <p:sp>
            <p:nvSpPr>
              <p:cNvPr id="154" name="Rounded Rectangle 153"/>
              <p:cNvSpPr/>
              <p:nvPr/>
            </p:nvSpPr>
            <p:spPr>
              <a:xfrm>
                <a:off x="2743195" y="4038597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5" name="Rounded Rectangle 8"/>
              <p:cNvSpPr/>
              <p:nvPr/>
            </p:nvSpPr>
            <p:spPr>
              <a:xfrm>
                <a:off x="2770769" y="4066171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Discuss legal </a:t>
                </a:r>
                <a:r>
                  <a:rPr lang="en-US" sz="2000" kern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needs</a:t>
                </a:r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3064775" y="2581889"/>
              <a:ext cx="423649" cy="322616"/>
              <a:chOff x="3620886" y="3662212"/>
              <a:chExt cx="423649" cy="322616"/>
            </a:xfrm>
          </p:grpSpPr>
          <p:sp>
            <p:nvSpPr>
              <p:cNvPr id="152" name="Right Arrow 151"/>
              <p:cNvSpPr/>
              <p:nvPr/>
            </p:nvSpPr>
            <p:spPr>
              <a:xfrm rot="16200000">
                <a:off x="3671403" y="3611695"/>
                <a:ext cx="322616" cy="423649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3" name="Right Arrow 10"/>
              <p:cNvSpPr/>
              <p:nvPr/>
            </p:nvSpPr>
            <p:spPr>
              <a:xfrm rot="21600000">
                <a:off x="3705617" y="3758997"/>
                <a:ext cx="254189" cy="22583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2187084" y="1586676"/>
              <a:ext cx="2179031" cy="941443"/>
              <a:chOff x="2743195" y="2666999"/>
              <a:chExt cx="2179031" cy="941443"/>
            </a:xfrm>
          </p:grpSpPr>
          <p:sp>
            <p:nvSpPr>
              <p:cNvPr id="150" name="Rounded Rectangle 149"/>
              <p:cNvSpPr/>
              <p:nvPr/>
            </p:nvSpPr>
            <p:spPr>
              <a:xfrm>
                <a:off x="2743195" y="2666999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1" name="Rounded Rectangle 12"/>
              <p:cNvSpPr/>
              <p:nvPr/>
            </p:nvSpPr>
            <p:spPr>
              <a:xfrm>
                <a:off x="2770769" y="2694573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Define</a:t>
                </a:r>
                <a:r>
                  <a:rPr lang="en-US" sz="20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matter</a:t>
                </a:r>
                <a:endParaRPr lang="en-US" sz="20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2" name="Group 131"/>
            <p:cNvGrpSpPr/>
            <p:nvPr/>
          </p:nvGrpSpPr>
          <p:grpSpPr>
            <a:xfrm>
              <a:off x="4417587" y="1845573"/>
              <a:ext cx="308827" cy="423649"/>
              <a:chOff x="4973698" y="2925896"/>
              <a:chExt cx="308827" cy="423649"/>
            </a:xfrm>
          </p:grpSpPr>
          <p:sp>
            <p:nvSpPr>
              <p:cNvPr id="148" name="Right Arrow 147"/>
              <p:cNvSpPr/>
              <p:nvPr/>
            </p:nvSpPr>
            <p:spPr>
              <a:xfrm>
                <a:off x="4973698" y="2925896"/>
                <a:ext cx="308827" cy="423649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9" name="Right Arrow 14"/>
              <p:cNvSpPr/>
              <p:nvPr/>
            </p:nvSpPr>
            <p:spPr>
              <a:xfrm>
                <a:off x="4973698" y="3010626"/>
                <a:ext cx="216179" cy="25418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8445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00" kern="1200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4777886" y="1586676"/>
              <a:ext cx="2179031" cy="941443"/>
              <a:chOff x="5333997" y="2666999"/>
              <a:chExt cx="2179031" cy="941443"/>
            </a:xfrm>
          </p:grpSpPr>
          <p:sp>
            <p:nvSpPr>
              <p:cNvPr id="146" name="Rounded Rectangle 145"/>
              <p:cNvSpPr/>
              <p:nvPr/>
            </p:nvSpPr>
            <p:spPr>
              <a:xfrm>
                <a:off x="5333997" y="2666999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7" name="Rounded Rectangle 16"/>
              <p:cNvSpPr/>
              <p:nvPr/>
            </p:nvSpPr>
            <p:spPr>
              <a:xfrm>
                <a:off x="5361571" y="2694573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Monthly listing</a:t>
                </a:r>
                <a:endParaRPr lang="en-US" sz="20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>
              <a:off x="5655577" y="2581889"/>
              <a:ext cx="423649" cy="322619"/>
              <a:chOff x="6211688" y="3662212"/>
              <a:chExt cx="423649" cy="322619"/>
            </a:xfrm>
          </p:grpSpPr>
          <p:sp>
            <p:nvSpPr>
              <p:cNvPr id="144" name="Right Arrow 143"/>
              <p:cNvSpPr/>
              <p:nvPr/>
            </p:nvSpPr>
            <p:spPr>
              <a:xfrm rot="5400000">
                <a:off x="6262203" y="3611697"/>
                <a:ext cx="322619" cy="423649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5" name="Right Arrow 18"/>
              <p:cNvSpPr/>
              <p:nvPr/>
            </p:nvSpPr>
            <p:spPr>
              <a:xfrm>
                <a:off x="6296418" y="3662212"/>
                <a:ext cx="254189" cy="22583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grpSp>
          <p:nvGrpSpPr>
            <p:cNvPr id="135" name="Group 134"/>
            <p:cNvGrpSpPr/>
            <p:nvPr/>
          </p:nvGrpSpPr>
          <p:grpSpPr>
            <a:xfrm>
              <a:off x="4777886" y="2958279"/>
              <a:ext cx="2179031" cy="941443"/>
              <a:chOff x="5333997" y="4038602"/>
              <a:chExt cx="2179031" cy="941443"/>
            </a:xfrm>
          </p:grpSpPr>
          <p:sp>
            <p:nvSpPr>
              <p:cNvPr id="142" name="Rounded Rectangle 141"/>
              <p:cNvSpPr/>
              <p:nvPr/>
            </p:nvSpPr>
            <p:spPr>
              <a:xfrm>
                <a:off x="5333997" y="4038602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3" name="Rounded Rectangle 20"/>
              <p:cNvSpPr/>
              <p:nvPr/>
            </p:nvSpPr>
            <p:spPr>
              <a:xfrm>
                <a:off x="5361571" y="4066176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Conflict-of-interest check</a:t>
                </a:r>
                <a:endParaRPr lang="en-US" sz="20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36" name="Group 135"/>
            <p:cNvGrpSpPr/>
            <p:nvPr/>
          </p:nvGrpSpPr>
          <p:grpSpPr>
            <a:xfrm>
              <a:off x="5655577" y="3953491"/>
              <a:ext cx="423649" cy="322616"/>
              <a:chOff x="6211688" y="5033814"/>
              <a:chExt cx="423649" cy="322616"/>
            </a:xfrm>
          </p:grpSpPr>
          <p:sp>
            <p:nvSpPr>
              <p:cNvPr id="140" name="Right Arrow 139"/>
              <p:cNvSpPr/>
              <p:nvPr/>
            </p:nvSpPr>
            <p:spPr>
              <a:xfrm rot="5400000">
                <a:off x="6262205" y="4983297"/>
                <a:ext cx="322616" cy="423649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41" name="Right Arrow 22"/>
              <p:cNvSpPr/>
              <p:nvPr/>
            </p:nvSpPr>
            <p:spPr>
              <a:xfrm>
                <a:off x="6296419" y="5033814"/>
                <a:ext cx="254189" cy="22583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700" kern="1200"/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4777886" y="4329876"/>
              <a:ext cx="2179031" cy="941443"/>
              <a:chOff x="5333997" y="5410199"/>
              <a:chExt cx="2179031" cy="941443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5333997" y="5410199"/>
                <a:ext cx="2179031" cy="941443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39" name="Rounded Rectangle 24"/>
              <p:cNvSpPr/>
              <p:nvPr/>
            </p:nvSpPr>
            <p:spPr>
              <a:xfrm>
                <a:off x="5361571" y="5437773"/>
                <a:ext cx="2123883" cy="88629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0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Match</a:t>
                </a:r>
                <a:r>
                  <a:rPr lang="en-US" sz="1800" kern="1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!</a:t>
                </a:r>
                <a:endParaRPr lang="en-US" sz="1800" kern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6338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PILnet</a:t>
            </a:r>
            <a:r>
              <a:rPr lang="en-US" b="1" dirty="0"/>
              <a:t> </a:t>
            </a:r>
            <a:r>
              <a:rPr lang="en-US" b="1" dirty="0" smtClean="0"/>
              <a:t>HK Pro Bono Clearinghouse</a:t>
            </a:r>
            <a:endParaRPr lang="en-US" b="1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4800" y="1219200"/>
            <a:ext cx="88392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u="sng" dirty="0" smtClean="0"/>
          </a:p>
          <a:p>
            <a:pPr marL="0" indent="0">
              <a:buNone/>
            </a:pPr>
            <a:r>
              <a:rPr lang="en-US" b="1" u="sng" dirty="0" smtClean="0"/>
              <a:t>Quick facts: </a:t>
            </a:r>
          </a:p>
          <a:p>
            <a:r>
              <a:rPr lang="en-US" dirty="0"/>
              <a:t>6</a:t>
            </a:r>
            <a:r>
              <a:rPr lang="en-US" dirty="0" smtClean="0"/>
              <a:t> lists, 24 matters placed</a:t>
            </a:r>
          </a:p>
          <a:p>
            <a:r>
              <a:rPr lang="en-US" dirty="0" smtClean="0"/>
              <a:t>Over </a:t>
            </a:r>
            <a:r>
              <a:rPr lang="en-US" dirty="0"/>
              <a:t>60 firms and </a:t>
            </a:r>
            <a:r>
              <a:rPr lang="en-US" dirty="0" smtClean="0"/>
              <a:t>corporations, 20 NGOs helped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Types of NGOs?</a:t>
            </a:r>
          </a:p>
          <a:p>
            <a:r>
              <a:rPr lang="en-US" dirty="0" smtClean="0"/>
              <a:t>Mostly service</a:t>
            </a:r>
            <a:r>
              <a:rPr lang="en-US" dirty="0" smtClean="0"/>
              <a:t>-oriented charities / foundations</a:t>
            </a:r>
          </a:p>
          <a:p>
            <a:r>
              <a:rPr lang="en-US" dirty="0" smtClean="0"/>
              <a:t>A few rights advocacy organizations</a:t>
            </a:r>
          </a:p>
          <a:p>
            <a:r>
              <a:rPr lang="en-US" dirty="0" smtClean="0"/>
              <a:t>Growing number of social enterprises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u="sng" dirty="0" smtClean="0"/>
              <a:t>Types of pro bono requests?</a:t>
            </a:r>
          </a:p>
          <a:p>
            <a:r>
              <a:rPr lang="en-US" b="1" dirty="0" smtClean="0"/>
              <a:t>Operational needs: 13 </a:t>
            </a:r>
          </a:p>
          <a:p>
            <a:pPr marL="0" indent="0">
              <a:buNone/>
            </a:pPr>
            <a:r>
              <a:rPr lang="en-US" dirty="0" smtClean="0"/>
              <a:t>(e.g. incorporation, contract drafting, research on legality of online crowd-fundraising and liability re food donation)</a:t>
            </a:r>
          </a:p>
          <a:p>
            <a:r>
              <a:rPr lang="en-US" b="1" dirty="0" smtClean="0"/>
              <a:t>Programmatic needs: 11 </a:t>
            </a:r>
          </a:p>
          <a:p>
            <a:pPr marL="0" indent="0">
              <a:buNone/>
            </a:pPr>
            <a:r>
              <a:rPr lang="en-US" b="1" dirty="0" smtClean="0"/>
              <a:t>(e</a:t>
            </a:r>
            <a:r>
              <a:rPr lang="en-US" dirty="0" smtClean="0"/>
              <a:t>.g. research, legal drafting, legal training, staffing “clinics”, mooting)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2674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PILnet</a:t>
            </a:r>
            <a:r>
              <a:rPr lang="en-US" b="1" dirty="0"/>
              <a:t> </a:t>
            </a:r>
            <a:r>
              <a:rPr lang="en-US" b="1" dirty="0" smtClean="0"/>
              <a:t>HK Pro Bono Clearinghouse</a:t>
            </a:r>
            <a:endParaRPr lang="en-US" b="1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4800" y="1143000"/>
            <a:ext cx="88392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/>
              <a:t>Challenges:</a:t>
            </a:r>
            <a:endParaRPr lang="en-US" b="1" dirty="0" smtClean="0"/>
          </a:p>
          <a:p>
            <a:r>
              <a:rPr lang="en-US" b="1" dirty="0" smtClean="0"/>
              <a:t>Practical challenges: </a:t>
            </a:r>
            <a:r>
              <a:rPr lang="en-US" dirty="0" smtClean="0"/>
              <a:t>awareness, social enterprises etc.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 One key policy:</a:t>
            </a:r>
            <a:r>
              <a:rPr lang="en-US" b="1" dirty="0" smtClean="0">
                <a:sym typeface="Wingdings"/>
              </a:rPr>
              <a:t> </a:t>
            </a:r>
            <a:r>
              <a:rPr lang="en-US" b="1" i="1" dirty="0" smtClean="0">
                <a:sym typeface="Wingdings"/>
              </a:rPr>
              <a:t>transparency</a:t>
            </a:r>
            <a:endParaRPr lang="en-US" b="1" i="1" dirty="0" smtClean="0"/>
          </a:p>
          <a:p>
            <a:r>
              <a:rPr lang="en-US" b="1" dirty="0" smtClean="0"/>
              <a:t>Other relevant background: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Strict practice and professional indemnity insurance rules limiting legal work that can be done by NGOs and law schools;</a:t>
            </a:r>
            <a:endParaRPr lang="en-US" dirty="0"/>
          </a:p>
          <a:p>
            <a:pPr>
              <a:buFont typeface="Courier New"/>
              <a:buChar char="o"/>
            </a:pPr>
            <a:r>
              <a:rPr lang="en-US" dirty="0" smtClean="0"/>
              <a:t>A small number of </a:t>
            </a:r>
            <a:r>
              <a:rPr lang="en-US" dirty="0"/>
              <a:t>public interest </a:t>
            </a:r>
            <a:r>
              <a:rPr lang="en-US" dirty="0" smtClean="0"/>
              <a:t>lawyers </a:t>
            </a:r>
            <a:r>
              <a:rPr lang="en-US" dirty="0"/>
              <a:t>and their need for </a:t>
            </a:r>
            <a:r>
              <a:rPr lang="en-US" dirty="0" smtClean="0"/>
              <a:t>general support</a:t>
            </a:r>
            <a:r>
              <a:rPr lang="en-US" dirty="0"/>
              <a:t>;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Limited interest from local law </a:t>
            </a:r>
            <a:r>
              <a:rPr lang="en-US" dirty="0" smtClean="0"/>
              <a:t>firms;</a:t>
            </a:r>
            <a:endParaRPr lang="en-US" dirty="0" smtClean="0"/>
          </a:p>
          <a:p>
            <a:pPr>
              <a:buFont typeface="Courier New"/>
              <a:buChar char="o"/>
            </a:pPr>
            <a:r>
              <a:rPr lang="en-US" dirty="0" smtClean="0"/>
              <a:t>Firms’ </a:t>
            </a:r>
            <a:r>
              <a:rPr lang="en-US" dirty="0" smtClean="0"/>
              <a:t>interest and capacity (e.g. law reform research work </a:t>
            </a:r>
            <a:r>
              <a:rPr lang="en-US" dirty="0" err="1" smtClean="0"/>
              <a:t>v.s</a:t>
            </a:r>
            <a:r>
              <a:rPr lang="en-US" dirty="0" smtClean="0"/>
              <a:t>. incorporation and contract review)</a:t>
            </a:r>
          </a:p>
          <a:p>
            <a:pPr>
              <a:buFont typeface="Courier New"/>
              <a:buChar char="o"/>
            </a:pPr>
            <a:r>
              <a:rPr lang="en-US" dirty="0" smtClean="0"/>
              <a:t>Etc.</a:t>
            </a:r>
            <a:endParaRPr lang="en-US" dirty="0" smtClean="0"/>
          </a:p>
          <a:p>
            <a:pPr>
              <a:buFont typeface="Courier New"/>
              <a:buChar char="o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569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/>
              <a:t>PILnet</a:t>
            </a:r>
            <a:r>
              <a:rPr lang="en-US" b="1" dirty="0"/>
              <a:t> </a:t>
            </a:r>
            <a:r>
              <a:rPr lang="en-US" b="1" dirty="0" smtClean="0"/>
              <a:t>HK Pro Bono Clearinghouse</a:t>
            </a:r>
            <a:endParaRPr lang="en-US" b="1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04800" y="1219200"/>
            <a:ext cx="88392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Good news:</a:t>
            </a:r>
          </a:p>
          <a:p>
            <a:pPr marL="0" indent="0">
              <a:buNone/>
            </a:pPr>
            <a:r>
              <a:rPr lang="en-US" dirty="0" smtClean="0"/>
              <a:t>Growing interest from firms and students in Pro Bono!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Way forward?</a:t>
            </a:r>
            <a:endParaRPr lang="en-US" b="1" dirty="0"/>
          </a:p>
          <a:p>
            <a:r>
              <a:rPr lang="en-US" dirty="0" smtClean="0"/>
              <a:t>Collaboration</a:t>
            </a:r>
          </a:p>
          <a:p>
            <a:pPr marL="0" indent="0">
              <a:buNone/>
            </a:pPr>
            <a:r>
              <a:rPr lang="en-US" dirty="0" smtClean="0"/>
              <a:t>e.g. involve </a:t>
            </a:r>
            <a:r>
              <a:rPr lang="en-US" dirty="0" smtClean="0"/>
              <a:t>students (</a:t>
            </a:r>
            <a:r>
              <a:rPr lang="en-US" dirty="0" smtClean="0"/>
              <a:t>research, client interviews etc.)</a:t>
            </a:r>
            <a:r>
              <a:rPr lang="en-US" dirty="0" smtClean="0"/>
              <a:t>, </a:t>
            </a:r>
            <a:r>
              <a:rPr lang="en-US" dirty="0" smtClean="0"/>
              <a:t>encourage NGOs working on similar issues to work together, design projects involving both commercial law firms and public interest lawyers</a:t>
            </a:r>
          </a:p>
          <a:p>
            <a:r>
              <a:rPr lang="en-US" dirty="0"/>
              <a:t>E</a:t>
            </a:r>
            <a:r>
              <a:rPr lang="en-US" dirty="0" smtClean="0"/>
              <a:t>ncourage long-term partnerships</a:t>
            </a:r>
          </a:p>
          <a:p>
            <a:r>
              <a:rPr lang="en-US" dirty="0" smtClean="0"/>
              <a:t>More outreach e.g. PB roundtables, work with umbrella NGOs</a:t>
            </a:r>
          </a:p>
        </p:txBody>
      </p:sp>
    </p:spTree>
    <p:extLst>
      <p:ext uri="{BB962C8B-B14F-4D97-AF65-F5344CB8AC3E}">
        <p14:creationId xmlns:p14="http://schemas.microsoft.com/office/powerpoint/2010/main" val="304241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57200" y="21336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ED581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57400" y="3276600"/>
            <a:ext cx="5105400" cy="205740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For </a:t>
            </a:r>
            <a:r>
              <a:rPr lang="en-US" dirty="0"/>
              <a:t>more information</a:t>
            </a:r>
          </a:p>
          <a:p>
            <a:pPr marL="0" indent="0" algn="ctr">
              <a:buNone/>
            </a:pPr>
            <a:r>
              <a:rPr lang="en-US" dirty="0"/>
              <a:t>E-mail: </a:t>
            </a:r>
            <a:r>
              <a:rPr lang="en-US" dirty="0" smtClean="0">
                <a:hlinkClick r:id="rId2"/>
              </a:rPr>
              <a:t>hkprobono@pilnet.org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Website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www.pilnet.org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1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ysClr val="windowText" lastClr="000000"/>
      </a:dk1>
      <a:lt1>
        <a:sysClr val="window" lastClr="FFFFFF"/>
      </a:lt1>
      <a:dk2>
        <a:srgbClr val="343434"/>
      </a:dk2>
      <a:lt2>
        <a:srgbClr val="D2D2D2"/>
      </a:lt2>
      <a:accent1>
        <a:srgbClr val="1D5C6C"/>
      </a:accent1>
      <a:accent2>
        <a:srgbClr val="002060"/>
      </a:accent2>
      <a:accent3>
        <a:srgbClr val="FF3300"/>
      </a:accent3>
      <a:accent4>
        <a:srgbClr val="FFFFFF"/>
      </a:accent4>
      <a:accent5>
        <a:srgbClr val="FFFFFF"/>
      </a:accent5>
      <a:accent6>
        <a:srgbClr val="FFFFFF"/>
      </a:accent6>
      <a:hlink>
        <a:srgbClr val="002676"/>
      </a:hlink>
      <a:folHlink>
        <a:srgbClr val="00267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422</TotalTime>
  <Words>342</Words>
  <Application>Microsoft Macintosh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PILnet’s  Clearinghouses </vt:lpstr>
      <vt:lpstr>PILnet’s Pro Bono Clearinghouses</vt:lpstr>
      <vt:lpstr>“Matchmaking” Process</vt:lpstr>
      <vt:lpstr>PILnet HK Pro Bono Clearinghouse</vt:lpstr>
      <vt:lpstr>PILnet HK Pro Bono Clearinghouse</vt:lpstr>
      <vt:lpstr>PILnet HK Pro Bono Clearinghouse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</dc:creator>
  <cp:lastModifiedBy>Nug's</cp:lastModifiedBy>
  <cp:revision>40</cp:revision>
  <dcterms:created xsi:type="dcterms:W3CDTF">2014-07-29T05:12:44Z</dcterms:created>
  <dcterms:modified xsi:type="dcterms:W3CDTF">2014-10-02T01:16:53Z</dcterms:modified>
</cp:coreProperties>
</file>