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0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10/2/2014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endParaRPr kumimoji="0"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10/2/2014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534" y="3167134"/>
            <a:ext cx="6477000" cy="2700266"/>
          </a:xfrm>
        </p:spPr>
        <p:txBody>
          <a:bodyPr/>
          <a:lstStyle/>
          <a:p>
            <a:pPr algn="ctr"/>
            <a:r>
              <a:rPr lang="en-US" dirty="0" smtClean="0"/>
              <a:t>INNOVATION IN PRO BONO LEGAL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October 2014, Singapore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897" y="3167134"/>
            <a:ext cx="4334465" cy="8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955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&amp; Improvisation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Customized solutions for each sector and each organization</a:t>
            </a:r>
          </a:p>
          <a:p>
            <a:r>
              <a:rPr lang="en-US" dirty="0" smtClean="0"/>
              <a:t>Close engagement between </a:t>
            </a:r>
            <a:r>
              <a:rPr lang="en-US" dirty="0" err="1" smtClean="0"/>
              <a:t>iProbono</a:t>
            </a:r>
            <a:r>
              <a:rPr lang="en-US" dirty="0"/>
              <a:t> </a:t>
            </a:r>
            <a:r>
              <a:rPr lang="en-US" dirty="0" smtClean="0"/>
              <a:t>and its stakeholders</a:t>
            </a:r>
          </a:p>
          <a:p>
            <a:r>
              <a:rPr lang="en-US" dirty="0" smtClean="0"/>
              <a:t>Adoption of Non-traditional role for a “clearinghouse”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713" y="228600"/>
            <a:ext cx="2235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022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648" y="228600"/>
            <a:ext cx="3991324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Media coverage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8134" b="8134"/>
          <a:stretch>
            <a:fillRect/>
          </a:stretch>
        </p:blipFill>
        <p:spPr>
          <a:xfrm>
            <a:off x="612649" y="1888067"/>
            <a:ext cx="1571751" cy="1177089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866" y="3486987"/>
            <a:ext cx="1469125" cy="14321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3002" y="1874405"/>
            <a:ext cx="1329857" cy="127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8933" y="1888067"/>
            <a:ext cx="2807116" cy="7295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3289" y="3810490"/>
            <a:ext cx="3034035" cy="7940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37574" y="5273331"/>
            <a:ext cx="1976435" cy="70839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22713" y="228600"/>
            <a:ext cx="2235200" cy="4191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58933" y="5273331"/>
            <a:ext cx="2084788" cy="59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007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421" y="1146675"/>
            <a:ext cx="6808940" cy="4339650"/>
          </a:xfrm>
          <a:prstGeom prst="rect">
            <a:avLst/>
          </a:prstGeom>
          <a:solidFill>
            <a:srgbClr val="4584D3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endParaRPr lang="en-US" sz="4800" dirty="0"/>
          </a:p>
          <a:p>
            <a:pPr algn="ctr"/>
            <a:r>
              <a:rPr lang="en-US" sz="4800" dirty="0">
                <a:solidFill>
                  <a:schemeClr val="bg1"/>
                </a:solidFill>
              </a:rPr>
              <a:t>Thank You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388" y="297774"/>
            <a:ext cx="2235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63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648" y="228600"/>
            <a:ext cx="3181030" cy="990600"/>
          </a:xfrm>
        </p:spPr>
        <p:txBody>
          <a:bodyPr/>
          <a:lstStyle/>
          <a:p>
            <a:r>
              <a:rPr lang="en-US" dirty="0" smtClean="0"/>
              <a:t>Who we are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Non-profit organization based in India and in the UK. </a:t>
            </a:r>
          </a:p>
          <a:p>
            <a:r>
              <a:rPr lang="en-US" dirty="0" smtClean="0"/>
              <a:t>We connect CSOs and activists in need of legal assistance to lawyers, law students and academics who can deliver this assistance on a pro bono basis.</a:t>
            </a:r>
          </a:p>
          <a:p>
            <a:r>
              <a:rPr lang="en-US" dirty="0" smtClean="0"/>
              <a:t>We formulate </a:t>
            </a:r>
            <a:r>
              <a:rPr lang="en-US" dirty="0" err="1" smtClean="0"/>
              <a:t>sectoral</a:t>
            </a:r>
            <a:r>
              <a:rPr lang="en-US" dirty="0" smtClean="0"/>
              <a:t> legal interventions to cater to multiple CSOs at one time, based on their common requirements.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0848" y="228600"/>
            <a:ext cx="2235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21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Context: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Indian legal profession: Lawyers lack opportunity to engage with causes of their choice within their expertise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Civil society sector: varied landscape </a:t>
            </a:r>
          </a:p>
          <a:p>
            <a:endParaRPr lang="en-US" dirty="0" smtClean="0"/>
          </a:p>
          <a:p>
            <a:r>
              <a:rPr lang="en-US" dirty="0" smtClean="0"/>
              <a:t>Cultural and institutional barriers: prevents effective engagement between the two.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388" y="297774"/>
            <a:ext cx="2235200" cy="419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1752601"/>
            <a:ext cx="18034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562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work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>
          <a:xfrm>
            <a:off x="304801" y="1752601"/>
            <a:ext cx="2057400" cy="2006600"/>
          </a:xfrm>
        </p:spPr>
        <p:txBody>
          <a:bodyPr>
            <a:noAutofit/>
          </a:bodyPr>
          <a:lstStyle/>
          <a:p>
            <a:r>
              <a:rPr lang="en-US" sz="2300" dirty="0" smtClean="0"/>
              <a:t>Matching projects for individual organizations</a:t>
            </a:r>
            <a:endParaRPr lang="en-US" sz="23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organization posts a project</a:t>
            </a:r>
          </a:p>
          <a:p>
            <a:r>
              <a:rPr lang="en-US" dirty="0" err="1" smtClean="0"/>
              <a:t>iProbono</a:t>
            </a:r>
            <a:r>
              <a:rPr lang="en-US" dirty="0" smtClean="0"/>
              <a:t> identifies the best members on our network and reaches out to them</a:t>
            </a:r>
          </a:p>
          <a:p>
            <a:r>
              <a:rPr lang="en-US" dirty="0" smtClean="0"/>
              <a:t>Members register their interest in the project</a:t>
            </a:r>
          </a:p>
          <a:p>
            <a:r>
              <a:rPr lang="en-US" dirty="0" err="1" smtClean="0"/>
              <a:t>iProbono</a:t>
            </a:r>
            <a:r>
              <a:rPr lang="en-US" dirty="0" smtClean="0"/>
              <a:t> chooses the most suitable candidates</a:t>
            </a:r>
          </a:p>
          <a:p>
            <a:r>
              <a:rPr lang="en-US" dirty="0" smtClean="0"/>
              <a:t>Project is matched!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388" y="297774"/>
            <a:ext cx="2235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11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37067" y="1752600"/>
            <a:ext cx="1972733" cy="1227667"/>
          </a:xfrm>
        </p:spPr>
        <p:txBody>
          <a:bodyPr>
            <a:noAutofit/>
          </a:bodyPr>
          <a:lstStyle/>
          <a:p>
            <a:r>
              <a:rPr lang="en-US" sz="2300" dirty="0" smtClean="0"/>
              <a:t>Strategic interventions</a:t>
            </a:r>
            <a:endParaRPr lang="en-US" sz="23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Sector</a:t>
            </a:r>
            <a:r>
              <a:rPr lang="en-US" dirty="0"/>
              <a:t>-wise consultations and analysis of requirement</a:t>
            </a:r>
          </a:p>
          <a:p>
            <a:r>
              <a:rPr lang="en-US" dirty="0" smtClean="0"/>
              <a:t>Catering to legal needs of a sector, not just one organization</a:t>
            </a:r>
          </a:p>
          <a:p>
            <a:r>
              <a:rPr lang="en-US" dirty="0" smtClean="0"/>
              <a:t>High-impact projects and workshops targeted at a wider audience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388" y="297774"/>
            <a:ext cx="2235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1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SBT works with </a:t>
            </a:r>
            <a:r>
              <a:rPr lang="en-US" dirty="0" smtClean="0"/>
              <a:t>street children </a:t>
            </a:r>
            <a:r>
              <a:rPr lang="en-US" dirty="0" smtClean="0"/>
              <a:t>in Mumbai.</a:t>
            </a:r>
          </a:p>
          <a:p>
            <a:r>
              <a:rPr lang="en-US" dirty="0" err="1" smtClean="0"/>
              <a:t>iProbono</a:t>
            </a:r>
            <a:r>
              <a:rPr lang="en-US" dirty="0" smtClean="0"/>
              <a:t> lawyers helped draft guardianship papers for children in the care of SBT.</a:t>
            </a:r>
          </a:p>
          <a:p>
            <a:r>
              <a:rPr lang="en-US" dirty="0" err="1" smtClean="0"/>
              <a:t>iProbono</a:t>
            </a:r>
            <a:r>
              <a:rPr lang="en-US" dirty="0" smtClean="0"/>
              <a:t> lawyers also helped negotiate the recovery of money saved by a deceased homeless person for her children from a bank.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67" y="1752599"/>
            <a:ext cx="1972733" cy="20931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388" y="297774"/>
            <a:ext cx="2235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930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II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iProbono</a:t>
            </a:r>
            <a:r>
              <a:rPr lang="en-US" dirty="0" smtClean="0"/>
              <a:t> has completed eight projects for this anti-trafficking organization</a:t>
            </a:r>
          </a:p>
          <a:p>
            <a:r>
              <a:rPr lang="en-US" dirty="0" err="1" smtClean="0"/>
              <a:t>iProbono</a:t>
            </a:r>
            <a:r>
              <a:rPr lang="en-US" dirty="0" smtClean="0"/>
              <a:t> lawyers from one of India’s top law firms advised the organization: evidentiary requirements in trafficking cases.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70" y="1752600"/>
            <a:ext cx="2010930" cy="207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31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III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MMC supports the health, education and safety of children of construction workers.</a:t>
            </a:r>
          </a:p>
          <a:p>
            <a:r>
              <a:rPr lang="en-US" dirty="0" err="1" smtClean="0"/>
              <a:t>iProbono</a:t>
            </a:r>
            <a:r>
              <a:rPr lang="en-US" dirty="0" smtClean="0"/>
              <a:t> lawyers have supported MMC in over 10 projects, including drafting of various internal policies for the organization</a:t>
            </a:r>
            <a:endParaRPr lang="en-US" dirty="0"/>
          </a:p>
        </p:txBody>
      </p:sp>
      <p:pic>
        <p:nvPicPr>
          <p:cNvPr id="13" name="Content Placeholder 8"/>
          <p:cNvPicPr>
            <a:picLocks noChangeAspect="1"/>
          </p:cNvPicPr>
          <p:nvPr/>
        </p:nvPicPr>
        <p:blipFill>
          <a:blip r:embed="rId2"/>
          <a:srcRect t="12402" b="12402"/>
          <a:stretch>
            <a:fillRect/>
          </a:stretch>
        </p:blipFill>
        <p:spPr>
          <a:xfrm>
            <a:off x="351270" y="1752600"/>
            <a:ext cx="1871338" cy="16168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388" y="297774"/>
            <a:ext cx="2235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01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IV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iProbono</a:t>
            </a:r>
            <a:r>
              <a:rPr lang="en-US" dirty="0" smtClean="0"/>
              <a:t> is assisting </a:t>
            </a:r>
            <a:r>
              <a:rPr lang="en-US" dirty="0" err="1" smtClean="0"/>
              <a:t>Haq</a:t>
            </a:r>
            <a:r>
              <a:rPr lang="en-US" dirty="0" smtClean="0"/>
              <a:t> Centre for Child Rights in prosecuting a case for a child survivor of violent sexual assault before the Delhi High Court.</a:t>
            </a:r>
            <a:endParaRPr lang="en-US" dirty="0"/>
          </a:p>
        </p:txBody>
      </p:sp>
      <p:pic>
        <p:nvPicPr>
          <p:cNvPr id="8" name="Content Placeholder 5"/>
          <p:cNvPicPr>
            <a:picLocks noChangeAspect="1"/>
          </p:cNvPicPr>
          <p:nvPr/>
        </p:nvPicPr>
        <p:blipFill>
          <a:blip r:embed="rId2"/>
          <a:srcRect l="803" r="803"/>
          <a:stretch>
            <a:fillRect/>
          </a:stretch>
        </p:blipFill>
        <p:spPr>
          <a:xfrm>
            <a:off x="139594" y="1752601"/>
            <a:ext cx="1977176" cy="17050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388" y="297774"/>
            <a:ext cx="22352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049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120</TotalTime>
  <Words>359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INNOVATION IN PRO BONO LEGAL SERVICES</vt:lpstr>
      <vt:lpstr>Who we are</vt:lpstr>
      <vt:lpstr>Context: India</vt:lpstr>
      <vt:lpstr>How we work</vt:lpstr>
      <vt:lpstr>How we work</vt:lpstr>
      <vt:lpstr>Case Study I</vt:lpstr>
      <vt:lpstr>Case Study II</vt:lpstr>
      <vt:lpstr>Case Study III</vt:lpstr>
      <vt:lpstr>Case Study IV</vt:lpstr>
      <vt:lpstr>Innovation &amp; Improvisation</vt:lpstr>
      <vt:lpstr>Media coverage</vt:lpstr>
      <vt:lpstr>PowerPoint Presentation</vt:lpstr>
    </vt:vector>
  </TitlesOfParts>
  <Company>neturamtoturam@gmail.com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IN PRO BONO LEGAL SERVICES</dc:title>
  <dc:creator>neha naqvi</dc:creator>
  <cp:lastModifiedBy>Alexis</cp:lastModifiedBy>
  <cp:revision>11</cp:revision>
  <dcterms:created xsi:type="dcterms:W3CDTF">2014-09-28T17:14:16Z</dcterms:created>
  <dcterms:modified xsi:type="dcterms:W3CDTF">2014-10-02T15:56:51Z</dcterms:modified>
</cp:coreProperties>
</file>