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1" r:id="rId4"/>
    <p:sldId id="270" r:id="rId5"/>
    <p:sldId id="272" r:id="rId6"/>
    <p:sldId id="258" r:id="rId7"/>
    <p:sldId id="275" r:id="rId8"/>
    <p:sldId id="276" r:id="rId9"/>
    <p:sldId id="265" r:id="rId10"/>
    <p:sldId id="266" r:id="rId11"/>
    <p:sldId id="273" r:id="rId12"/>
    <p:sldId id="27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82A271-B08C-4C4B-814B-DC3E18B6516D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246E20-34A0-4A46-98D9-97FC8E3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CB785-6B95-BA4E-9EC0-5CD711E39ED1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AE42-C1F8-5F4D-8E28-95AF827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AE42-C1F8-5F4D-8E28-95AF827FD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8468" y="1447800"/>
            <a:ext cx="9152467" cy="5410200"/>
          </a:xfrm>
          <a:prstGeom prst="rect">
            <a:avLst/>
          </a:prstGeom>
          <a:solidFill>
            <a:srgbClr val="07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079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solidFill>
            <a:srgbClr val="0729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3190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1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solidFill>
            <a:srgbClr val="0729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3190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1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03DC01E-35E1-4701-A0EC-DE6DA9FCA0D2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9F3AA70-43F2-44C2-A207-746DCFA35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solidFill>
            <a:srgbClr val="0729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3190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9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924800" cy="212301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Annual Asia Pro Bono Conference: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DNA </a:t>
            </a:r>
            <a:r>
              <a:rPr lang="en-US" dirty="0" smtClean="0"/>
              <a:t>of Pro Bono Partnerships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Susan </a:t>
            </a:r>
            <a:r>
              <a:rPr lang="en-US" dirty="0" smtClean="0"/>
              <a:t>Brooks</a:t>
            </a:r>
            <a:endParaRPr lang="en-US" dirty="0" smtClean="0"/>
          </a:p>
          <a:p>
            <a:r>
              <a:rPr lang="en-US" dirty="0" smtClean="0"/>
              <a:t>&amp; Alexis </a:t>
            </a:r>
            <a:r>
              <a:rPr lang="en-US" dirty="0" err="1" smtClean="0"/>
              <a:t>Duecker</a:t>
            </a:r>
            <a:endParaRPr lang="en-US" dirty="0" smtClean="0"/>
          </a:p>
          <a:p>
            <a:r>
              <a:rPr lang="en-US" dirty="0" smtClean="0"/>
              <a:t>October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9220200" cy="116205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Supervisor Testimonials: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5" name="Content Placeholder 4" descr="11thStClinic_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070"/>
            <a:ext cx="5111750" cy="340907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“</a:t>
            </a:r>
            <a:r>
              <a:rPr lang="en-US" sz="2000" dirty="0" smtClean="0">
                <a:latin typeface="Cambria"/>
                <a:cs typeface="Cambria"/>
              </a:rPr>
              <a:t>Eric’s work in the pro bono program will provide permanent value for pro se litigants.  I appreciated the opportunity to work with him to produce this important work product.”</a:t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/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>“</a:t>
            </a:r>
            <a:r>
              <a:rPr lang="en-US" sz="2000" dirty="0" err="1" smtClean="0">
                <a:latin typeface="Cambria"/>
                <a:cs typeface="Cambria"/>
              </a:rPr>
              <a:t>Cate’s</a:t>
            </a:r>
            <a:r>
              <a:rPr lang="en-US" sz="2000" dirty="0" smtClean="0">
                <a:latin typeface="Cambria"/>
                <a:cs typeface="Cambria"/>
              </a:rPr>
              <a:t> presence and participation is a huge boon to the  unit – we are lucky and happy to have her.”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353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What’s the DNA???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ü"/>
            </a:pPr>
            <a:r>
              <a:rPr lang="en-US" sz="3600" b="1" dirty="0" smtClean="0">
                <a:latin typeface="Cambria"/>
                <a:cs typeface="Cambria"/>
              </a:rPr>
              <a:t>DO</a:t>
            </a:r>
            <a:r>
              <a:rPr lang="en-US" sz="3600" dirty="0" smtClean="0">
                <a:latin typeface="Cambria"/>
                <a:cs typeface="Cambria"/>
              </a:rPr>
              <a:t> </a:t>
            </a:r>
            <a:r>
              <a:rPr lang="en-US" sz="3600" dirty="0" smtClean="0">
                <a:latin typeface="Cambria"/>
                <a:cs typeface="Cambria"/>
              </a:rPr>
              <a:t>COMMIT </a:t>
            </a:r>
            <a:r>
              <a:rPr lang="en-US" sz="3600" dirty="0" smtClean="0">
                <a:latin typeface="Cambria"/>
                <a:cs typeface="Cambria"/>
              </a:rPr>
              <a:t>RESOURCES</a:t>
            </a:r>
          </a:p>
          <a:p>
            <a:pPr>
              <a:buFont typeface="Wingdings" charset="2"/>
              <a:buChar char="ü"/>
            </a:pPr>
            <a:endParaRPr lang="en-US" sz="3600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ü"/>
            </a:pPr>
            <a:r>
              <a:rPr lang="en-US" sz="3600" b="1" dirty="0" smtClean="0">
                <a:latin typeface="Cambria"/>
                <a:cs typeface="Cambria"/>
              </a:rPr>
              <a:t>NURTURE</a:t>
            </a:r>
            <a:r>
              <a:rPr lang="en-US" sz="3600" dirty="0" smtClean="0">
                <a:latin typeface="Cambria"/>
                <a:cs typeface="Cambria"/>
              </a:rPr>
              <a:t> </a:t>
            </a:r>
            <a:r>
              <a:rPr lang="en-US" sz="3600" dirty="0" smtClean="0">
                <a:latin typeface="Cambria"/>
                <a:cs typeface="Cambria"/>
              </a:rPr>
              <a:t>RELATIONSHIPS</a:t>
            </a:r>
          </a:p>
          <a:p>
            <a:pPr>
              <a:buFont typeface="Wingdings" charset="2"/>
              <a:buChar char="ü"/>
            </a:pPr>
            <a:endParaRPr lang="en-US" sz="3600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ü"/>
            </a:pPr>
            <a:r>
              <a:rPr lang="en-US" sz="3600" b="1" dirty="0" smtClean="0">
                <a:latin typeface="Cambria"/>
                <a:cs typeface="Cambria"/>
              </a:rPr>
              <a:t>ASSESS</a:t>
            </a:r>
            <a:r>
              <a:rPr lang="en-US" sz="3600" dirty="0" smtClean="0">
                <a:latin typeface="Cambria"/>
                <a:cs typeface="Cambria"/>
              </a:rPr>
              <a:t> CONTINUOUSLY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0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OTHER KEY INGREDIENTS: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LEADERSHIP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COMMUNICATION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MENTORSHIP</a:t>
            </a:r>
          </a:p>
          <a:p>
            <a:r>
              <a:rPr lang="en-US" dirty="0" smtClean="0">
                <a:latin typeface="Cambria"/>
                <a:cs typeface="Cambria"/>
              </a:rPr>
              <a:t>ACCOUNTABILITY</a:t>
            </a:r>
          </a:p>
          <a:p>
            <a:r>
              <a:rPr lang="en-US" dirty="0" smtClean="0">
                <a:latin typeface="Cambria"/>
                <a:cs typeface="Cambria"/>
              </a:rPr>
              <a:t>MUTUALITY/RECIPROCITY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0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University </a:t>
            </a:r>
            <a:r>
              <a:rPr lang="en-US" sz="3600" dirty="0" smtClean="0"/>
              <a:t>Context:  Four Components </a:t>
            </a:r>
            <a:r>
              <a:rPr lang="en-US" sz="3600" smtClean="0"/>
              <a:t>of </a:t>
            </a:r>
            <a:r>
              <a:rPr lang="en-US" sz="3600" smtClean="0"/>
              <a:t>our Experiential </a:t>
            </a:r>
            <a:r>
              <a:rPr lang="en-US" sz="3600" dirty="0" smtClean="0"/>
              <a:t>Learning Program</a:t>
            </a:r>
          </a:p>
          <a:p>
            <a:r>
              <a:rPr lang="en-US" sz="3600" dirty="0" smtClean="0"/>
              <a:t>Pro Bono</a:t>
            </a:r>
          </a:p>
          <a:p>
            <a:r>
              <a:rPr lang="en-US" sz="3600" dirty="0" smtClean="0"/>
              <a:t>Clinical Program</a:t>
            </a:r>
          </a:p>
          <a:p>
            <a:r>
              <a:rPr lang="en-US" sz="3600" dirty="0" smtClean="0"/>
              <a:t>Externship Program (“Co-op”)</a:t>
            </a:r>
          </a:p>
          <a:p>
            <a:r>
              <a:rPr lang="en-US" sz="3600" dirty="0" smtClean="0"/>
              <a:t>Trial Advocacy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4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HomelessAd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40" r="5740"/>
          <a:stretch>
            <a:fillRect/>
          </a:stretch>
        </p:blipFill>
        <p:spPr>
          <a:xfrm>
            <a:off x="1676400" y="1447800"/>
            <a:ext cx="5486400" cy="41148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905000" y="5867400"/>
            <a:ext cx="5751512" cy="1490662"/>
          </a:xfrm>
        </p:spPr>
        <p:txBody>
          <a:bodyPr>
            <a:no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715000"/>
            <a:ext cx="876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All Drexel Law students </a:t>
            </a:r>
            <a:r>
              <a:rPr lang="en-US" sz="3600" dirty="0">
                <a:latin typeface="Cambria"/>
                <a:cs typeface="Cambria"/>
              </a:rPr>
              <a:t>p</a:t>
            </a:r>
            <a:r>
              <a:rPr lang="en-US" sz="3600" dirty="0" smtClean="0">
                <a:latin typeface="Cambria"/>
                <a:cs typeface="Cambria"/>
              </a:rPr>
              <a:t>rovide at least 50 hours of law-related </a:t>
            </a:r>
            <a:r>
              <a:rPr lang="en-US" sz="3200" dirty="0" smtClean="0">
                <a:latin typeface="Cambria"/>
                <a:cs typeface="Cambria"/>
              </a:rPr>
              <a:t>Pro Bono Service  </a:t>
            </a:r>
            <a:endParaRPr lang="en-US"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475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 half of our students choose to do much more than 50 hours!</a:t>
            </a:r>
          </a:p>
          <a:p>
            <a:r>
              <a:rPr lang="en-US" dirty="0" smtClean="0"/>
              <a:t>Students may complete up to 25 hours </a:t>
            </a:r>
            <a:r>
              <a:rPr lang="en-US" dirty="0" smtClean="0"/>
              <a:t>in first year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Wide range of school-sponsored projects</a:t>
            </a:r>
          </a:p>
          <a:p>
            <a:r>
              <a:rPr lang="en-US" dirty="0" smtClean="0"/>
              <a:t>Students may also choose a project on their own, or </a:t>
            </a:r>
            <a:r>
              <a:rPr lang="en-US" dirty="0" smtClean="0"/>
              <a:t>through </a:t>
            </a:r>
            <a:r>
              <a:rPr lang="en-US" dirty="0" smtClean="0"/>
              <a:t>a student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Pro Bono Statistics</a:t>
            </a:r>
            <a:endParaRPr lang="en-US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Cambria"/>
                <a:cs typeface="Cambria"/>
              </a:rPr>
              <a:t>Class of 2014</a:t>
            </a:r>
          </a:p>
          <a:p>
            <a:r>
              <a:rPr lang="en-US" dirty="0" smtClean="0">
                <a:latin typeface="Cambria"/>
                <a:cs typeface="Cambria"/>
              </a:rPr>
              <a:t>More than 14,000 pro bono hours served, an average of 102 hours/student</a:t>
            </a:r>
          </a:p>
          <a:p>
            <a:r>
              <a:rPr lang="en-US" dirty="0" smtClean="0">
                <a:latin typeface="Cambria"/>
                <a:cs typeface="Cambria"/>
              </a:rPr>
              <a:t>67% of the class exceeded the 50 hour requirement</a:t>
            </a:r>
          </a:p>
          <a:p>
            <a:r>
              <a:rPr lang="en-US" dirty="0" smtClean="0">
                <a:latin typeface="Cambria"/>
                <a:cs typeface="Cambria"/>
              </a:rPr>
              <a:t>14 of those students provided over 200 hours of service and 2 students provided over </a:t>
            </a:r>
            <a:r>
              <a:rPr lang="en-US" dirty="0">
                <a:latin typeface="Cambria"/>
                <a:cs typeface="Cambria"/>
              </a:rPr>
              <a:t>7</a:t>
            </a:r>
            <a:r>
              <a:rPr lang="en-US" dirty="0" smtClean="0">
                <a:latin typeface="Cambria"/>
                <a:cs typeface="Cambria"/>
              </a:rPr>
              <a:t>00 hours of service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Cambria"/>
                <a:cs typeface="Cambria"/>
              </a:rPr>
              <a:t>Class of 2013</a:t>
            </a:r>
          </a:p>
          <a:p>
            <a:r>
              <a:rPr lang="en-US" dirty="0" smtClean="0">
                <a:latin typeface="Cambria"/>
                <a:cs typeface="Cambria"/>
              </a:rPr>
              <a:t>More than 13,000 pro bono hours served, an average of 92  hours/students</a:t>
            </a:r>
          </a:p>
          <a:p>
            <a:r>
              <a:rPr lang="en-US" dirty="0" smtClean="0">
                <a:latin typeface="Cambria"/>
                <a:cs typeface="Cambria"/>
              </a:rPr>
              <a:t>71% of the class exceeded the 50 hour requirement</a:t>
            </a:r>
          </a:p>
          <a:p>
            <a:r>
              <a:rPr lang="en-US" dirty="0" smtClean="0">
                <a:latin typeface="Cambria"/>
                <a:cs typeface="Cambria"/>
              </a:rPr>
              <a:t>11 of those students provided over 200 hours of service and 1 student provided over 600 hours of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9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ambria"/>
                <a:cs typeface="Cambria"/>
              </a:rPr>
              <a:t>Direct </a:t>
            </a:r>
            <a:r>
              <a:rPr lang="en-US" sz="3600" b="1" dirty="0">
                <a:latin typeface="Cambria"/>
                <a:cs typeface="Cambria"/>
              </a:rPr>
              <a:t>Legal Services </a:t>
            </a:r>
            <a:r>
              <a:rPr lang="en-US" sz="3600" b="1" dirty="0" smtClean="0">
                <a:latin typeface="Cambria"/>
                <a:cs typeface="Cambria"/>
              </a:rPr>
              <a:t>Projects: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 </a:t>
            </a:r>
            <a:endParaRPr lang="en-US" dirty="0" smtClean="0">
              <a:latin typeface="Cambria"/>
              <a:cs typeface="Cambria"/>
            </a:endParaRP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Cambria"/>
                <a:cs typeface="Cambria"/>
              </a:rPr>
              <a:t>Criminal </a:t>
            </a:r>
            <a:r>
              <a:rPr lang="en-US" sz="3200" dirty="0">
                <a:latin typeface="Cambria"/>
                <a:cs typeface="Cambria"/>
              </a:rPr>
              <a:t>Record </a:t>
            </a:r>
            <a:r>
              <a:rPr lang="en-US" sz="3200" dirty="0" err="1" smtClean="0">
                <a:latin typeface="Cambria"/>
                <a:cs typeface="Cambria"/>
              </a:rPr>
              <a:t>Expungement</a:t>
            </a:r>
            <a:endParaRPr lang="en-US" sz="3200" dirty="0" smtClean="0">
              <a:latin typeface="Cambria"/>
              <a:cs typeface="Cambria"/>
            </a:endParaRP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Cambria"/>
                <a:cs typeface="Cambria"/>
              </a:rPr>
              <a:t>Senior Help-Line</a:t>
            </a:r>
            <a:endParaRPr lang="en-US" sz="3200" dirty="0" smtClean="0">
              <a:latin typeface="Cambria"/>
              <a:cs typeface="Cambria"/>
            </a:endParaRP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Cambria"/>
                <a:cs typeface="Cambria"/>
              </a:rPr>
              <a:t>Estate Planning </a:t>
            </a: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Cambria"/>
                <a:cs typeface="Cambria"/>
              </a:rPr>
              <a:t>Low Income Tax </a:t>
            </a:r>
            <a:r>
              <a:rPr lang="en-US" sz="3200" dirty="0" smtClean="0">
                <a:latin typeface="Cambria"/>
                <a:cs typeface="Cambria"/>
              </a:rPr>
              <a:t>Assistance</a:t>
            </a: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Cambria"/>
                <a:cs typeface="Cambria"/>
              </a:rPr>
              <a:t>Small Business Assistance</a:t>
            </a:r>
          </a:p>
          <a:p>
            <a:pPr marL="457200" lvl="1" indent="0">
              <a:buNone/>
            </a:pPr>
            <a:endParaRPr lang="en-US" sz="3200" dirty="0" smtClean="0">
              <a:latin typeface="Cambria"/>
              <a:cs typeface="Cambria"/>
            </a:endParaRPr>
          </a:p>
          <a:p>
            <a:pPr lvl="1"/>
            <a:endParaRPr lang="en-US" sz="3200" dirty="0" smtClean="0">
              <a:latin typeface="Cambria"/>
              <a:cs typeface="Cambria"/>
            </a:endParaRPr>
          </a:p>
          <a:p>
            <a:pPr marL="457200" lvl="1" indent="0">
              <a:buNone/>
            </a:pPr>
            <a:endParaRPr lang="en-US" sz="3200" b="1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06000" cy="10969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305800" cy="3535363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4000" dirty="0" smtClean="0">
                <a:latin typeface="Cambria"/>
                <a:cs typeface="Cambria"/>
              </a:rPr>
              <a:t>BABSEA –CLE </a:t>
            </a:r>
          </a:p>
          <a:p>
            <a:pPr marL="0" indent="0">
              <a:buNone/>
            </a:pPr>
            <a:r>
              <a:rPr lang="en-US" sz="4000" dirty="0">
                <a:latin typeface="Cambria"/>
                <a:cs typeface="Cambria"/>
              </a:rPr>
              <a:t>	</a:t>
            </a:r>
            <a:r>
              <a:rPr lang="en-US" sz="4000" dirty="0" smtClean="0">
                <a:latin typeface="Cambria"/>
                <a:cs typeface="Cambria"/>
              </a:rPr>
              <a:t>Summer Internship!!!</a:t>
            </a:r>
            <a:endParaRPr lang="en-US" sz="40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2273300"/>
            <a:ext cx="799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"/>
                <a:cs typeface="Cambria"/>
              </a:rPr>
              <a:t>International Projects/Partnerships:</a:t>
            </a:r>
            <a:endParaRPr lang="en-US" sz="36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9458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Youth Advocacy Projects: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smtClean="0"/>
              <a:t>Marshall-Brennan Constitutional Literacy Project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Disability Benefits Advocacy for Homeless Youth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791200" cy="1066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Student Testimonials: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" name="Content Placeholder 9" descr="MarBren_ta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498788"/>
            <a:ext cx="5111750" cy="340163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“</a:t>
            </a:r>
            <a:r>
              <a:rPr lang="en-US" sz="2000" dirty="0" smtClean="0">
                <a:latin typeface="Cambria"/>
                <a:cs typeface="Cambria"/>
              </a:rPr>
              <a:t>The pro bono program has allowed me to gain hands-on experience working with clients to make a difference in their lives.  The work has been fulfilling and educational – I only wish I could have done more hours on more projects.</a:t>
            </a:r>
            <a:r>
              <a:rPr lang="en-US" sz="2000" dirty="0" smtClean="0">
                <a:latin typeface="Cambria"/>
                <a:cs typeface="Cambria"/>
              </a:rPr>
              <a:t>”</a:t>
            </a:r>
          </a:p>
          <a:p>
            <a:endParaRPr lang="en-US" sz="2000" dirty="0" smtClean="0">
              <a:latin typeface="Cambria"/>
              <a:cs typeface="Cambria"/>
            </a:endParaRPr>
          </a:p>
          <a:p>
            <a:r>
              <a:rPr lang="en-US" sz="1800" dirty="0" smtClean="0">
                <a:latin typeface="Cambria"/>
                <a:cs typeface="Cambria"/>
              </a:rPr>
              <a:t>“</a:t>
            </a:r>
            <a:r>
              <a:rPr lang="en-US" sz="2000" dirty="0" smtClean="0">
                <a:latin typeface="Cambria"/>
                <a:cs typeface="Cambria"/>
              </a:rPr>
              <a:t>It’s an excellent way to give back to the community and take on work you may not even know exists.”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K-PPT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K-PPT-Theme" id="{600493B8-6943-4629-B598-C96BBA15F700}" vid="{B0428C8F-9B16-4D08-BC33-DC84A95DC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TRK-PPT-Theme</Template>
  <TotalTime>466</TotalTime>
  <Words>380</Words>
  <Application>Microsoft Macintosh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TRK-PPT-Theme</vt:lpstr>
      <vt:lpstr>3RD Annual Asia Pro Bono Conference: DNA of Pro Bono Partnerships </vt:lpstr>
      <vt:lpstr>PowerPoint Presentation</vt:lpstr>
      <vt:lpstr>:</vt:lpstr>
      <vt:lpstr>PowerPoint Presentation</vt:lpstr>
      <vt:lpstr>Pro Bono Statistics</vt:lpstr>
      <vt:lpstr> </vt:lpstr>
      <vt:lpstr>PowerPoint Presentation</vt:lpstr>
      <vt:lpstr>PowerPoint Presentation</vt:lpstr>
      <vt:lpstr>Student Testimonials:</vt:lpstr>
      <vt:lpstr>Supervisor Testimonials:</vt:lpstr>
      <vt:lpstr>What’s the DNA???</vt:lpstr>
      <vt:lpstr>OTHER KEY INGREDIENTS:</vt:lpstr>
    </vt:vector>
  </TitlesOfParts>
  <Company>Drexel 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Bono Service Program</dc:title>
  <dc:creator>Windows User</dc:creator>
  <cp:lastModifiedBy>Setup</cp:lastModifiedBy>
  <cp:revision>41</cp:revision>
  <dcterms:created xsi:type="dcterms:W3CDTF">2013-06-03T18:35:00Z</dcterms:created>
  <dcterms:modified xsi:type="dcterms:W3CDTF">2014-10-02T17:58:51Z</dcterms:modified>
</cp:coreProperties>
</file>