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76" r:id="rId3"/>
    <p:sldId id="277" r:id="rId4"/>
    <p:sldId id="278" r:id="rId5"/>
    <p:sldId id="288" r:id="rId6"/>
    <p:sldId id="279" r:id="rId7"/>
    <p:sldId id="281" r:id="rId8"/>
    <p:sldId id="282" r:id="rId9"/>
    <p:sldId id="283" r:id="rId10"/>
    <p:sldId id="284" r:id="rId11"/>
    <p:sldId id="285" r:id="rId12"/>
    <p:sldId id="286" r:id="rId13"/>
    <p:sldId id="289" r:id="rId14"/>
    <p:sldId id="28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E23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7" autoAdjust="0"/>
    <p:restoredTop sz="94684" autoAdjust="0"/>
  </p:normalViewPr>
  <p:slideViewPr>
    <p:cSldViewPr>
      <p:cViewPr varScale="1">
        <p:scale>
          <a:sx n="48" d="100"/>
          <a:sy n="48" d="100"/>
        </p:scale>
        <p:origin x="-58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3175"/>
            <a:ext cx="7772400" cy="1470025"/>
          </a:xfrm>
        </p:spPr>
        <p:txBody>
          <a:bodyPr>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3" name="Picture 3" descr="white rectangle.png"/>
          <p:cNvPicPr>
            <a:picLocks noChangeAspect="1"/>
          </p:cNvPicPr>
          <p:nvPr userDrawn="1"/>
        </p:nvPicPr>
        <p:blipFill>
          <a:blip r:embed="rId2"/>
          <a:srcRect b="10452"/>
          <a:stretch>
            <a:fillRect/>
          </a:stretch>
        </p:blipFill>
        <p:spPr bwMode="auto">
          <a:xfrm>
            <a:off x="0" y="1300163"/>
            <a:ext cx="9144000" cy="5557837"/>
          </a:xfrm>
          <a:prstGeom prst="rect">
            <a:avLst/>
          </a:prstGeom>
          <a:noFill/>
          <a:ln w="9525">
            <a:noFill/>
            <a:miter lim="800000"/>
            <a:headEnd/>
            <a:tailEnd/>
          </a:ln>
        </p:spPr>
      </p:pic>
      <p:sp>
        <p:nvSpPr>
          <p:cNvPr id="8" name="Content Placeholder 2"/>
          <p:cNvSpPr>
            <a:spLocks noGrp="1"/>
          </p:cNvSpPr>
          <p:nvPr>
            <p:ph idx="1"/>
          </p:nvPr>
        </p:nvSpPr>
        <p:spPr>
          <a:xfrm>
            <a:off x="457200" y="1600200"/>
            <a:ext cx="8229600" cy="452596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590800"/>
            <a:ext cx="7772400" cy="1362075"/>
          </a:xfrm>
        </p:spPr>
        <p:txBody>
          <a:bodyPr anchor="t">
            <a:noAutofit/>
          </a:bodyPr>
          <a:lstStyle>
            <a:lvl1pPr algn="l">
              <a:defRPr sz="44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609600" y="4267200"/>
            <a:ext cx="7772400" cy="814387"/>
          </a:xfrm>
        </p:spPr>
        <p:txBody>
          <a:bodyPr anchor="b">
            <a:normAutofit/>
          </a:bodyPr>
          <a:lstStyle>
            <a:lvl1pPr marL="0" indent="0">
              <a:buNone/>
              <a:defRPr sz="32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lang="en-US" sz="4800" kern="1200" spc="-15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Passion for Pro Bono: Passion for Justice</a:t>
            </a:r>
            <a:endParaRPr lang="th-TH" dirty="0"/>
          </a:p>
        </p:txBody>
      </p:sp>
      <p:sp>
        <p:nvSpPr>
          <p:cNvPr id="3" name="Subtitle 2"/>
          <p:cNvSpPr>
            <a:spLocks noGrp="1"/>
          </p:cNvSpPr>
          <p:nvPr>
            <p:ph type="subTitle" idx="1"/>
          </p:nvPr>
        </p:nvSpPr>
        <p:spPr>
          <a:xfrm>
            <a:off x="2428860" y="4714884"/>
            <a:ext cx="6400800" cy="1752600"/>
          </a:xfrm>
        </p:spPr>
        <p:txBody>
          <a:bodyPr>
            <a:normAutofit lnSpcReduction="10000"/>
          </a:bodyPr>
          <a:lstStyle/>
          <a:p>
            <a:r>
              <a:rPr lang="en-US" dirty="0" smtClean="0"/>
              <a:t>Dr. Panarairat </a:t>
            </a:r>
            <a:r>
              <a:rPr lang="en-US" dirty="0" err="1" smtClean="0"/>
              <a:t>Srichaiyarat</a:t>
            </a:r>
            <a:endParaRPr lang="en-US" dirty="0" smtClean="0"/>
          </a:p>
          <a:p>
            <a:r>
              <a:rPr lang="en-US" dirty="0" err="1" smtClean="0"/>
              <a:t>Khon</a:t>
            </a:r>
            <a:r>
              <a:rPr lang="en-US" dirty="0" smtClean="0"/>
              <a:t> </a:t>
            </a:r>
            <a:r>
              <a:rPr lang="en-US" dirty="0" err="1" smtClean="0"/>
              <a:t>Kaen</a:t>
            </a:r>
            <a:r>
              <a:rPr lang="en-US" dirty="0" smtClean="0"/>
              <a:t> University, Thailand</a:t>
            </a:r>
          </a:p>
          <a:p>
            <a:r>
              <a:rPr lang="en-US" sz="2000" dirty="0" smtClean="0"/>
              <a:t>(presented at the </a:t>
            </a:r>
            <a:r>
              <a:rPr lang="en-US" sz="2000" smtClean="0"/>
              <a:t>3</a:t>
            </a:r>
            <a:r>
              <a:rPr lang="en-US" sz="2000" baseline="30000" smtClean="0"/>
              <a:t>rd</a:t>
            </a:r>
            <a:r>
              <a:rPr lang="en-US" sz="2000" smtClean="0"/>
              <a:t> </a:t>
            </a:r>
            <a:r>
              <a:rPr lang="en-US" sz="2000" smtClean="0"/>
              <a:t>Asia Pro </a:t>
            </a:r>
            <a:r>
              <a:rPr lang="en-US" sz="2000" dirty="0" smtClean="0"/>
              <a:t>Bono Conference, Singapore , 3 October 2014)</a:t>
            </a:r>
            <a:endParaRPr lang="th-TH"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0"/>
            <a:ext cx="7696200" cy="95232"/>
          </a:xfrm>
        </p:spPr>
        <p:txBody>
          <a:bodyPr>
            <a:normAutofit fontScale="90000"/>
          </a:bodyPr>
          <a:lstStyle/>
          <a:p>
            <a:endParaRPr lang="th-TH" dirty="0"/>
          </a:p>
        </p:txBody>
      </p:sp>
      <p:sp>
        <p:nvSpPr>
          <p:cNvPr id="3" name="Content Placeholder 2"/>
          <p:cNvSpPr>
            <a:spLocks noGrp="1"/>
          </p:cNvSpPr>
          <p:nvPr>
            <p:ph idx="1"/>
          </p:nvPr>
        </p:nvSpPr>
        <p:spPr>
          <a:xfrm>
            <a:off x="0" y="928670"/>
            <a:ext cx="9144000" cy="5929330"/>
          </a:xfrm>
        </p:spPr>
        <p:txBody>
          <a:bodyPr/>
          <a:lstStyle/>
          <a:p>
            <a:endParaRPr lang="en-US" dirty="0" smtClean="0"/>
          </a:p>
          <a:p>
            <a:r>
              <a:rPr lang="en-US" b="1" dirty="0" smtClean="0"/>
              <a:t>Section 15 </a:t>
            </a:r>
            <a:r>
              <a:rPr lang="en-US" dirty="0" smtClean="0"/>
              <a:t>No person shall …import… or possess narcotics of category I, unless the Minister permits for the necessity of the use for government service. </a:t>
            </a:r>
          </a:p>
          <a:p>
            <a:endParaRPr lang="en-US" dirty="0" smtClean="0"/>
          </a:p>
          <a:p>
            <a:pPr>
              <a:buNone/>
            </a:pPr>
            <a:endParaRPr lang="th-TH"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1214422"/>
            <a:ext cx="7696200" cy="1066800"/>
          </a:xfrm>
        </p:spPr>
        <p:txBody>
          <a:bodyPr>
            <a:normAutofit fontScale="90000"/>
          </a:bodyPr>
          <a:lstStyle/>
          <a:p>
            <a:r>
              <a:rPr lang="en-US" dirty="0" smtClean="0"/>
              <a:t>If you were the judge, will you try to follow your sense of justice or let her go to the prison </a:t>
            </a:r>
            <a:r>
              <a:rPr lang="en-US" smtClean="0"/>
              <a:t>for life?</a:t>
            </a:r>
            <a:endParaRPr lang="th-TH" dirty="0"/>
          </a:p>
        </p:txBody>
      </p:sp>
      <p:sp>
        <p:nvSpPr>
          <p:cNvPr id="3" name="Content Placeholder 2"/>
          <p:cNvSpPr>
            <a:spLocks noGrp="1"/>
          </p:cNvSpPr>
          <p:nvPr>
            <p:ph idx="1"/>
          </p:nvPr>
        </p:nvSpPr>
        <p:spPr>
          <a:xfrm>
            <a:off x="990600" y="3286124"/>
            <a:ext cx="7696200" cy="2840039"/>
          </a:xfrm>
        </p:spPr>
        <p:txBody>
          <a:bodyPr/>
          <a:lstStyle/>
          <a:p>
            <a:endParaRPr lang="th-TH"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1143000"/>
          </a:xfrm>
        </p:spPr>
        <p:txBody>
          <a:bodyPr>
            <a:normAutofit fontScale="90000"/>
          </a:bodyPr>
          <a:lstStyle/>
          <a:p>
            <a:r>
              <a:t>The First Instance Court vs. </a:t>
            </a:r>
            <a:r>
              <a:rPr/>
              <a:t>The </a:t>
            </a:r>
            <a:r>
              <a:rPr smtClean="0"/>
              <a:t>Appeal and Supreme Court</a:t>
            </a:r>
            <a:r>
              <a:rPr lang="th-TH" dirty="0"/>
              <a:t/>
            </a:r>
            <a:br>
              <a:rPr lang="th-TH" dirty="0"/>
            </a:br>
            <a:endParaRPr lang="th-TH" dirty="0"/>
          </a:p>
        </p:txBody>
      </p:sp>
      <p:sp>
        <p:nvSpPr>
          <p:cNvPr id="3" name="Content Placeholder 2"/>
          <p:cNvSpPr>
            <a:spLocks noGrp="1"/>
          </p:cNvSpPr>
          <p:nvPr>
            <p:ph idx="1"/>
          </p:nvPr>
        </p:nvSpPr>
        <p:spPr>
          <a:xfrm>
            <a:off x="457200" y="2571744"/>
            <a:ext cx="8229600" cy="3554419"/>
          </a:xfrm>
        </p:spPr>
        <p:txBody>
          <a:bodyPr/>
          <a:lstStyle/>
          <a:p>
            <a:endParaRPr lang="th-T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0"/>
            <a:ext cx="7696200" cy="95232"/>
          </a:xfrm>
        </p:spPr>
        <p:txBody>
          <a:bodyPr>
            <a:normAutofit fontScale="90000"/>
          </a:bodyPr>
          <a:lstStyle/>
          <a:p>
            <a:endParaRPr lang="th-TH" dirty="0"/>
          </a:p>
        </p:txBody>
      </p:sp>
      <p:sp>
        <p:nvSpPr>
          <p:cNvPr id="3" name="Content Placeholder 2"/>
          <p:cNvSpPr>
            <a:spLocks noGrp="1"/>
          </p:cNvSpPr>
          <p:nvPr>
            <p:ph idx="1"/>
          </p:nvPr>
        </p:nvSpPr>
        <p:spPr>
          <a:xfrm>
            <a:off x="0" y="714356"/>
            <a:ext cx="9144000" cy="6143644"/>
          </a:xfrm>
        </p:spPr>
        <p:txBody>
          <a:bodyPr/>
          <a:lstStyle/>
          <a:p>
            <a:r>
              <a:rPr lang="en-US" dirty="0" smtClean="0"/>
              <a:t>“The hardest job of the first year is to lop off your common sense, to knock your ethics into temporary anesthesia. Your view of social policy, your sense of justice - to knock these out of you along with woozy thinking, along with ideas all fuzzed along their edges. You are to acquire ability to think precisely, to analyze coldly, to work within a body of materials that is given, to see, and see only, and manipulate, the machinery of the law.”</a:t>
            </a:r>
          </a:p>
          <a:p>
            <a:pPr>
              <a:buNone/>
            </a:pPr>
            <a:endParaRPr lang="en-US" dirty="0" smtClean="0"/>
          </a:p>
          <a:p>
            <a:pPr>
              <a:buNone/>
            </a:pPr>
            <a:r>
              <a:rPr lang="en-US" dirty="0" smtClean="0"/>
              <a:t>	(</a:t>
            </a:r>
            <a:r>
              <a:rPr lang="en-US" sz="1800" dirty="0" smtClean="0"/>
              <a:t>K.N. Llewellyn, </a:t>
            </a:r>
            <a:r>
              <a:rPr lang="en-US" sz="1800" cap="small" dirty="0" smtClean="0"/>
              <a:t>The Bramble Bush: On Our Law and Its Study</a:t>
            </a:r>
            <a:r>
              <a:rPr lang="en-US" sz="1800" dirty="0" smtClean="0"/>
              <a:t> )</a:t>
            </a:r>
          </a:p>
          <a:p>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Pro Bono </a:t>
            </a:r>
            <a:r>
              <a:rPr lang="en-US" i="1" dirty="0" err="1" smtClean="0"/>
              <a:t>Publico</a:t>
            </a:r>
            <a:r>
              <a:rPr lang="en-US" i="1" dirty="0" smtClean="0"/>
              <a:t> </a:t>
            </a:r>
            <a:r>
              <a:rPr lang="en-US" dirty="0" smtClean="0"/>
              <a:t>: for the public good </a:t>
            </a:r>
            <a:endParaRPr lang="th-TH" dirty="0"/>
          </a:p>
        </p:txBody>
      </p:sp>
      <p:sp>
        <p:nvSpPr>
          <p:cNvPr id="3" name="Content Placeholder 2"/>
          <p:cNvSpPr>
            <a:spLocks noGrp="1"/>
          </p:cNvSpPr>
          <p:nvPr>
            <p:ph idx="1"/>
          </p:nvPr>
        </p:nvSpPr>
        <p:spPr>
          <a:xfrm>
            <a:off x="428596" y="2643182"/>
            <a:ext cx="8715404" cy="3482981"/>
          </a:xfrm>
        </p:spPr>
        <p:txBody>
          <a:bodyPr/>
          <a:lstStyle/>
          <a:p>
            <a:r>
              <a:rPr lang="en-US" dirty="0" smtClean="0">
                <a:latin typeface="+mn-lt"/>
                <a:ea typeface="+mn-ea"/>
                <a:cs typeface="+mn-cs"/>
              </a:rPr>
              <a:t>Providing professional service without </a:t>
            </a:r>
            <a:r>
              <a:rPr lang="en-US" dirty="0">
                <a:latin typeface="+mn-lt"/>
                <a:ea typeface="+mn-ea"/>
                <a:cs typeface="+mn-cs"/>
              </a:rPr>
              <a:t>payment or at a </a:t>
            </a:r>
            <a:r>
              <a:rPr lang="en-US" dirty="0" smtClean="0">
                <a:latin typeface="+mn-lt"/>
                <a:ea typeface="+mn-ea"/>
                <a:cs typeface="+mn-cs"/>
              </a:rPr>
              <a:t>reduced rate of payment. </a:t>
            </a:r>
            <a:r>
              <a:rPr lang="en-US" dirty="0">
                <a:solidFill>
                  <a:schemeClr val="bg2"/>
                </a:solidFill>
                <a:latin typeface="+mn-lt"/>
                <a:ea typeface="+mn-ea"/>
                <a:cs typeface="+mn-cs"/>
              </a:rPr>
              <a:t> </a:t>
            </a:r>
            <a:endParaRPr lang="en-US" dirty="0" smtClean="0">
              <a:solidFill>
                <a:schemeClr val="bg2"/>
              </a:solidFill>
              <a:latin typeface="+mn-lt"/>
              <a:ea typeface="+mn-ea"/>
              <a:cs typeface="+mn-cs"/>
            </a:endParaRPr>
          </a:p>
          <a:p>
            <a:pPr>
              <a:buNone/>
            </a:pPr>
            <a:r>
              <a:rPr lang="en-US" dirty="0" smtClean="0"/>
              <a:t> </a:t>
            </a:r>
            <a:endParaRPr lang="en-US" dirty="0"/>
          </a:p>
          <a:p>
            <a:pPr>
              <a:buNone/>
            </a:pPr>
            <a:r>
              <a:rPr lang="en-US" sz="2000" dirty="0" smtClean="0"/>
              <a:t>	</a:t>
            </a:r>
            <a:endParaRPr lang="th-TH"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Should the meaning of pro bono be limited to this understanding?</a:t>
            </a:r>
            <a:endParaRPr lang="th-TH" dirty="0"/>
          </a:p>
        </p:txBody>
      </p:sp>
      <p:sp>
        <p:nvSpPr>
          <p:cNvPr id="3" name="Content Placeholder 2"/>
          <p:cNvSpPr>
            <a:spLocks noGrp="1"/>
          </p:cNvSpPr>
          <p:nvPr>
            <p:ph idx="1"/>
          </p:nvPr>
        </p:nvSpPr>
        <p:spPr/>
        <p:txBody>
          <a:bodyPr/>
          <a:lstStyle/>
          <a:p>
            <a:endParaRPr lang="th-TH"/>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th-TH" dirty="0"/>
          </a:p>
        </p:txBody>
      </p:sp>
      <p:pic>
        <p:nvPicPr>
          <p:cNvPr id="1026"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a:t>
            </a:r>
            <a:endParaRPr lang="th-TH" dirty="0"/>
          </a:p>
        </p:txBody>
      </p:sp>
      <p:sp>
        <p:nvSpPr>
          <p:cNvPr id="3" name="Content Placeholder 2"/>
          <p:cNvSpPr>
            <a:spLocks noGrp="1"/>
          </p:cNvSpPr>
          <p:nvPr>
            <p:ph idx="1"/>
          </p:nvPr>
        </p:nvSpPr>
        <p:spPr/>
        <p:txBody>
          <a:bodyPr/>
          <a:lstStyle/>
          <a:p>
            <a:r>
              <a:rPr lang="en-US" dirty="0" smtClean="0"/>
              <a:t>A </a:t>
            </a:r>
            <a:r>
              <a:rPr lang="en-US" dirty="0"/>
              <a:t>T</a:t>
            </a:r>
            <a:r>
              <a:rPr lang="en-US" dirty="0" smtClean="0"/>
              <a:t>hai woman went across the Mae Kong river by boat and brought back 1.5 pills of methamphetamine.</a:t>
            </a:r>
          </a:p>
          <a:p>
            <a:r>
              <a:rPr lang="en-US" dirty="0" smtClean="0"/>
              <a:t>She got arrested by 2 policemen and was brought to a hospital for searching.</a:t>
            </a:r>
          </a:p>
          <a:p>
            <a:r>
              <a:rPr lang="en-US" dirty="0" smtClean="0"/>
              <a:t>Before a doctor started the searching, she handed the 1.5 pills placed in a cell phone cover to the doctor.</a:t>
            </a:r>
            <a:endParaRPr lang="th-TH"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lstStyle/>
          <a:p>
            <a:r>
              <a:rPr lang="en-US" dirty="0" smtClean="0"/>
              <a:t>She was charged with importation and possession of narcotics (category I).</a:t>
            </a:r>
            <a:endParaRPr lang="en-US" dirty="0"/>
          </a:p>
          <a:p>
            <a:r>
              <a:rPr lang="en-US" dirty="0" smtClean="0"/>
              <a:t>She confessed before the trial that she bought the methamphetamine from a Lao for her own consumption.</a:t>
            </a:r>
            <a:endParaRPr lang="th-TH"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be her punishment?</a:t>
            </a:r>
            <a:endParaRPr lang="th-TH" dirty="0"/>
          </a:p>
        </p:txBody>
      </p:sp>
      <p:sp>
        <p:nvSpPr>
          <p:cNvPr id="3" name="Content Placeholder 2"/>
          <p:cNvSpPr>
            <a:spLocks noGrp="1"/>
          </p:cNvSpPr>
          <p:nvPr>
            <p:ph idx="1"/>
          </p:nvPr>
        </p:nvSpPr>
        <p:spPr>
          <a:xfrm>
            <a:off x="1357290" y="2057400"/>
            <a:ext cx="7329510" cy="4800600"/>
          </a:xfrm>
        </p:spPr>
        <p:txBody>
          <a:bodyPr/>
          <a:lstStyle/>
          <a:p>
            <a:r>
              <a:rPr lang="en-US" dirty="0" smtClean="0"/>
              <a:t>Death penalty? / Life imprisonment?</a:t>
            </a:r>
          </a:p>
          <a:p>
            <a:r>
              <a:rPr lang="en-US" dirty="0" smtClean="0"/>
              <a:t>25 years?</a:t>
            </a:r>
          </a:p>
          <a:p>
            <a:r>
              <a:rPr lang="en-US" dirty="0" smtClean="0"/>
              <a:t>10 years? /5 years?</a:t>
            </a:r>
          </a:p>
          <a:p>
            <a:r>
              <a:rPr lang="en-US" dirty="0" smtClean="0"/>
              <a:t>1 year? / Probation?</a:t>
            </a:r>
          </a:p>
          <a:p>
            <a:r>
              <a:rPr lang="en-US" dirty="0" smtClean="0"/>
              <a:t>Not at all?</a:t>
            </a:r>
            <a:endParaRPr lang="th-TH"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696200" cy="1809744"/>
          </a:xfrm>
        </p:spPr>
        <p:txBody>
          <a:bodyPr/>
          <a:lstStyle/>
          <a:p>
            <a:r>
              <a:rPr lang="en-US" dirty="0" smtClean="0"/>
              <a:t>Please rely on your sense of justice!</a:t>
            </a:r>
            <a:endParaRPr lang="th-TH" dirty="0"/>
          </a:p>
        </p:txBody>
      </p:sp>
      <p:sp>
        <p:nvSpPr>
          <p:cNvPr id="3" name="Content Placeholder 2"/>
          <p:cNvSpPr>
            <a:spLocks noGrp="1"/>
          </p:cNvSpPr>
          <p:nvPr>
            <p:ph idx="1"/>
          </p:nvPr>
        </p:nvSpPr>
        <p:spPr>
          <a:xfrm>
            <a:off x="990600" y="3714752"/>
            <a:ext cx="7696200" cy="2411411"/>
          </a:xfrm>
        </p:spPr>
        <p:txBody>
          <a:bodyPr/>
          <a:lstStyle/>
          <a:p>
            <a:endParaRPr lang="th-TH"/>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Thai Law: NARCOTICS ACT </a:t>
            </a:r>
            <a:br>
              <a:rPr lang="en-US" dirty="0" smtClean="0"/>
            </a:br>
            <a:r>
              <a:rPr lang="en-US" dirty="0" smtClean="0"/>
              <a:t>B.E. 2522 (1979)</a:t>
            </a:r>
            <a:endParaRPr lang="th-TH" dirty="0"/>
          </a:p>
        </p:txBody>
      </p:sp>
      <p:sp>
        <p:nvSpPr>
          <p:cNvPr id="3" name="Content Placeholder 2"/>
          <p:cNvSpPr>
            <a:spLocks noGrp="1"/>
          </p:cNvSpPr>
          <p:nvPr>
            <p:ph idx="1"/>
          </p:nvPr>
        </p:nvSpPr>
        <p:spPr>
          <a:xfrm>
            <a:off x="0" y="2643182"/>
            <a:ext cx="9144000" cy="3929090"/>
          </a:xfrm>
        </p:spPr>
        <p:txBody>
          <a:bodyPr>
            <a:normAutofit/>
          </a:bodyPr>
          <a:lstStyle/>
          <a:p>
            <a:pPr>
              <a:buNone/>
            </a:pPr>
            <a:r>
              <a:rPr lang="en-US" b="1" dirty="0" smtClean="0"/>
              <a:t>	Section 65 </a:t>
            </a:r>
            <a:r>
              <a:rPr lang="en-US" dirty="0" smtClean="0"/>
              <a:t>Any person who …imports … the narcotics of category I in violation of Section 15, shall be liable to imprisonment for life and to a fine of one million to five million baht. </a:t>
            </a:r>
          </a:p>
          <a:p>
            <a:pPr>
              <a:buNone/>
            </a:pPr>
            <a:endParaRPr lang="en-US" dirty="0" smtClean="0"/>
          </a:p>
          <a:p>
            <a:pPr>
              <a:buNone/>
            </a:pPr>
            <a:r>
              <a:rPr lang="en-US" dirty="0" smtClean="0"/>
              <a:t>	Section 4 In this Act :</a:t>
            </a:r>
          </a:p>
          <a:p>
            <a:pPr>
              <a:buNone/>
            </a:pPr>
            <a:r>
              <a:rPr lang="en-US" dirty="0" smtClean="0"/>
              <a:t>	"import" means bring or order into the Kingdom;</a:t>
            </a:r>
            <a:endParaRPr lang="th-TH" dirty="0"/>
          </a:p>
        </p:txBody>
      </p:sp>
    </p:spTree>
  </p:cSld>
  <p:clrMapOvr>
    <a:masterClrMapping/>
  </p:clrMapOvr>
</p:sld>
</file>

<file path=ppt/theme/theme1.xml><?xml version="1.0" encoding="utf-8"?>
<a:theme xmlns:a="http://schemas.openxmlformats.org/drawingml/2006/main" name="1_Purple Wave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4131970-C498-414B-8006-F6688F1E4F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Waves template</Template>
  <TotalTime>716</TotalTime>
  <Words>361</Words>
  <Application>Microsoft Office PowerPoint</Application>
  <PresentationFormat>On-screen Show (4:3)</PresentationFormat>
  <Paragraphs>34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1_Purple Waves template</vt:lpstr>
      <vt:lpstr>Passion for Pro Bono: Passion for Justice</vt:lpstr>
      <vt:lpstr>Pro Bono Publico : for the public good </vt:lpstr>
      <vt:lpstr>Should the meaning of pro bono be limited to this understanding?</vt:lpstr>
      <vt:lpstr>Slide 4</vt:lpstr>
      <vt:lpstr>Fact:</vt:lpstr>
      <vt:lpstr>Slide 6</vt:lpstr>
      <vt:lpstr>What should be her punishment?</vt:lpstr>
      <vt:lpstr>Please rely on your sense of justice!</vt:lpstr>
      <vt:lpstr>Thai Law: NARCOTICS ACT  B.E. 2522 (1979)</vt:lpstr>
      <vt:lpstr>Slide 10</vt:lpstr>
      <vt:lpstr>If you were the judge, will you try to follow your sense of justice or let her go to the prison for life?</vt:lpstr>
      <vt:lpstr>The First Instance Court vs. The Appeal and Supreme Court </vt:lpstr>
      <vt:lpstr>Slide 13</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 Research</dc:title>
  <dc:creator>Reader</dc:creator>
  <cp:keywords/>
  <cp:lastModifiedBy>Panarairat</cp:lastModifiedBy>
  <cp:revision>8</cp:revision>
  <dcterms:created xsi:type="dcterms:W3CDTF">2013-07-07T09:49:17Z</dcterms:created>
  <dcterms:modified xsi:type="dcterms:W3CDTF">2014-10-02T23:19:30Z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TC102867689990</vt:lpwstr>
  </property>
</Properties>
</file>