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4"/>
  </p:sldMasterIdLst>
  <p:notesMasterIdLst>
    <p:notesMasterId r:id="rId15"/>
  </p:notesMasterIdLst>
  <p:handoutMasterIdLst>
    <p:handoutMasterId r:id="rId16"/>
  </p:handoutMasterIdLst>
  <p:sldIdLst>
    <p:sldId id="320" r:id="rId5"/>
    <p:sldId id="370" r:id="rId6"/>
    <p:sldId id="338" r:id="rId7"/>
    <p:sldId id="369" r:id="rId8"/>
    <p:sldId id="368" r:id="rId9"/>
    <p:sldId id="367" r:id="rId10"/>
    <p:sldId id="364" r:id="rId11"/>
    <p:sldId id="366" r:id="rId12"/>
    <p:sldId id="363" r:id="rId13"/>
    <p:sldId id="348" r:id="rId14"/>
  </p:sldIdLst>
  <p:sldSz cx="10693400" cy="7561263"/>
  <p:notesSz cx="6807200" cy="9906000"/>
  <p:defaultTextStyle>
    <a:defPPr>
      <a:defRPr lang="en-GB"/>
    </a:defPPr>
    <a:lvl1pPr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1pPr>
    <a:lvl2pPr marL="561670"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2pPr>
    <a:lvl3pPr marL="1123340"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3pPr>
    <a:lvl4pPr marL="1685011"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4pPr>
    <a:lvl5pPr marL="2246681"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5pPr>
    <a:lvl6pPr marL="2808351" algn="l" defTabSz="1123340" rtl="0" eaLnBrk="1" latinLnBrk="0" hangingPunct="1">
      <a:defRPr sz="1800" kern="1200">
        <a:solidFill>
          <a:srgbClr val="000000"/>
        </a:solidFill>
        <a:latin typeface="Arial" charset="0"/>
        <a:ea typeface="ＭＳ Ｐゴシック" pitchFamily="34" charset="-128"/>
        <a:cs typeface="+mn-cs"/>
      </a:defRPr>
    </a:lvl6pPr>
    <a:lvl7pPr marL="3370021" algn="l" defTabSz="1123340" rtl="0" eaLnBrk="1" latinLnBrk="0" hangingPunct="1">
      <a:defRPr sz="1800" kern="1200">
        <a:solidFill>
          <a:srgbClr val="000000"/>
        </a:solidFill>
        <a:latin typeface="Arial" charset="0"/>
        <a:ea typeface="ＭＳ Ｐゴシック" pitchFamily="34" charset="-128"/>
        <a:cs typeface="+mn-cs"/>
      </a:defRPr>
    </a:lvl7pPr>
    <a:lvl8pPr marL="3931691" algn="l" defTabSz="1123340" rtl="0" eaLnBrk="1" latinLnBrk="0" hangingPunct="1">
      <a:defRPr sz="1800" kern="1200">
        <a:solidFill>
          <a:srgbClr val="000000"/>
        </a:solidFill>
        <a:latin typeface="Arial" charset="0"/>
        <a:ea typeface="ＭＳ Ｐゴシック" pitchFamily="34" charset="-128"/>
        <a:cs typeface="+mn-cs"/>
      </a:defRPr>
    </a:lvl8pPr>
    <a:lvl9pPr marL="4493362" algn="l" defTabSz="1123340" rtl="0" eaLnBrk="1" latinLnBrk="0" hangingPunct="1">
      <a:defRPr sz="1800" kern="1200">
        <a:solidFill>
          <a:srgbClr val="000000"/>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AAC"/>
    <a:srgbClr val="B2B2B2"/>
    <a:srgbClr val="00788A"/>
    <a:srgbClr val="7392BF"/>
    <a:srgbClr val="000000"/>
    <a:srgbClr val="C8D4E6"/>
    <a:srgbClr val="FFA143"/>
    <a:srgbClr val="0B2473"/>
    <a:srgbClr val="CF030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04" autoAdjust="0"/>
    <p:restoredTop sz="86323" autoAdjust="0"/>
  </p:normalViewPr>
  <p:slideViewPr>
    <p:cSldViewPr snapToGrid="0" snapToObjects="1">
      <p:cViewPr>
        <p:scale>
          <a:sx n="60" d="100"/>
          <a:sy n="60" d="100"/>
        </p:scale>
        <p:origin x="-1692" y="-120"/>
      </p:cViewPr>
      <p:guideLst>
        <p:guide orient="horz" pos="987"/>
        <p:guide orient="horz" pos="4182"/>
        <p:guide pos="3439"/>
        <p:guide pos="3309"/>
        <p:guide/>
        <p:guide pos="429"/>
        <p:guide pos="63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000" y="-96"/>
      </p:cViewPr>
      <p:guideLst>
        <p:guide orient="horz" pos="312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E7D977-869E-4C68-BC0F-7094CB8A8F22}" type="doc">
      <dgm:prSet loTypeId="urn:microsoft.com/office/officeart/2005/8/layout/radial3" loCatId="cycle" qsTypeId="urn:microsoft.com/office/officeart/2005/8/quickstyle/simple2" qsCatId="simple" csTypeId="urn:microsoft.com/office/officeart/2005/8/colors/colorful2" csCatId="colorful" phldr="1"/>
      <dgm:spPr/>
      <dgm:t>
        <a:bodyPr/>
        <a:lstStyle/>
        <a:p>
          <a:endParaRPr lang="en-GB"/>
        </a:p>
      </dgm:t>
    </dgm:pt>
    <dgm:pt modelId="{D8CD33A8-EE89-41E6-BF04-AC6A64DE0B30}">
      <dgm:prSet phldrT="[Text]"/>
      <dgm:spPr>
        <a:solidFill>
          <a:schemeClr val="tx2">
            <a:alpha val="50000"/>
          </a:schemeClr>
        </a:solidFill>
      </dgm:spPr>
      <dgm:t>
        <a:bodyPr/>
        <a:lstStyle/>
        <a:p>
          <a:r>
            <a:rPr lang="en-US" dirty="0" smtClean="0"/>
            <a:t> </a:t>
          </a:r>
          <a:endParaRPr lang="en-GB" dirty="0"/>
        </a:p>
      </dgm:t>
    </dgm:pt>
    <dgm:pt modelId="{12F05B89-CBC6-47CE-8DA6-75B135C6A2D5}" type="parTrans" cxnId="{11CF0662-25DC-4F3C-AECA-1A7F5312F28F}">
      <dgm:prSet/>
      <dgm:spPr/>
      <dgm:t>
        <a:bodyPr/>
        <a:lstStyle/>
        <a:p>
          <a:endParaRPr lang="en-GB"/>
        </a:p>
      </dgm:t>
    </dgm:pt>
    <dgm:pt modelId="{68EF06D9-85FD-4DFB-9528-9F1E52F1BCDB}" type="sibTrans" cxnId="{11CF0662-25DC-4F3C-AECA-1A7F5312F28F}">
      <dgm:prSet/>
      <dgm:spPr/>
      <dgm:t>
        <a:bodyPr/>
        <a:lstStyle/>
        <a:p>
          <a:endParaRPr lang="en-GB"/>
        </a:p>
      </dgm:t>
    </dgm:pt>
    <dgm:pt modelId="{B149A142-027C-465A-A6E9-C08C7B5A32A3}">
      <dgm:prSet phldrT="[Text]"/>
      <dgm:spPr/>
      <dgm:t>
        <a:bodyPr/>
        <a:lstStyle/>
        <a:p>
          <a:r>
            <a:rPr lang="en-US" dirty="0" smtClean="0"/>
            <a:t>Technology</a:t>
          </a:r>
          <a:endParaRPr lang="en-GB" dirty="0"/>
        </a:p>
      </dgm:t>
    </dgm:pt>
    <dgm:pt modelId="{0706E183-B253-4D5F-A500-09460B6691D2}" type="parTrans" cxnId="{D65A1E03-FC75-440B-9D36-5BBEB5A68BE2}">
      <dgm:prSet/>
      <dgm:spPr/>
      <dgm:t>
        <a:bodyPr/>
        <a:lstStyle/>
        <a:p>
          <a:endParaRPr lang="en-GB"/>
        </a:p>
      </dgm:t>
    </dgm:pt>
    <dgm:pt modelId="{71FD4910-248D-4F17-8787-62CE373D7742}" type="sibTrans" cxnId="{D65A1E03-FC75-440B-9D36-5BBEB5A68BE2}">
      <dgm:prSet/>
      <dgm:spPr/>
      <dgm:t>
        <a:bodyPr/>
        <a:lstStyle/>
        <a:p>
          <a:endParaRPr lang="en-GB"/>
        </a:p>
      </dgm:t>
    </dgm:pt>
    <dgm:pt modelId="{0BF1BE00-7400-47D4-8F5D-304389A7FCBC}">
      <dgm:prSet phldrT="[Text]"/>
      <dgm:spPr/>
      <dgm:t>
        <a:bodyPr/>
        <a:lstStyle/>
        <a:p>
          <a:r>
            <a:rPr lang="en-US" dirty="0" smtClean="0"/>
            <a:t>NGOs</a:t>
          </a:r>
          <a:endParaRPr lang="en-GB" dirty="0"/>
        </a:p>
      </dgm:t>
    </dgm:pt>
    <dgm:pt modelId="{38028403-CB5D-4465-849B-37294BE5266C}" type="parTrans" cxnId="{47AF18FF-7BAB-41E1-A222-B7BA3C69539D}">
      <dgm:prSet/>
      <dgm:spPr/>
      <dgm:t>
        <a:bodyPr/>
        <a:lstStyle/>
        <a:p>
          <a:endParaRPr lang="en-GB"/>
        </a:p>
      </dgm:t>
    </dgm:pt>
    <dgm:pt modelId="{671CB9BE-093E-4205-9883-7A19F2D0E57C}" type="sibTrans" cxnId="{47AF18FF-7BAB-41E1-A222-B7BA3C69539D}">
      <dgm:prSet/>
      <dgm:spPr/>
      <dgm:t>
        <a:bodyPr/>
        <a:lstStyle/>
        <a:p>
          <a:endParaRPr lang="en-GB"/>
        </a:p>
      </dgm:t>
    </dgm:pt>
    <dgm:pt modelId="{389CE008-03E4-4D2C-92B4-90610C684AC0}">
      <dgm:prSet phldrT="[Text]"/>
      <dgm:spPr/>
      <dgm:t>
        <a:bodyPr/>
        <a:lstStyle/>
        <a:p>
          <a:r>
            <a:rPr lang="en-US" dirty="0" smtClean="0"/>
            <a:t>Pro bono</a:t>
          </a:r>
          <a:endParaRPr lang="en-GB" dirty="0"/>
        </a:p>
      </dgm:t>
    </dgm:pt>
    <dgm:pt modelId="{291EC61C-1254-4BBF-B00F-91A7853DBE1D}" type="parTrans" cxnId="{BE075B5E-714C-4081-A264-828F5482B2E6}">
      <dgm:prSet/>
      <dgm:spPr/>
      <dgm:t>
        <a:bodyPr/>
        <a:lstStyle/>
        <a:p>
          <a:endParaRPr lang="en-GB"/>
        </a:p>
      </dgm:t>
    </dgm:pt>
    <dgm:pt modelId="{A960898E-160F-4EA3-9172-2EDE0F65E9C1}" type="sibTrans" cxnId="{BE075B5E-714C-4081-A264-828F5482B2E6}">
      <dgm:prSet/>
      <dgm:spPr/>
      <dgm:t>
        <a:bodyPr/>
        <a:lstStyle/>
        <a:p>
          <a:endParaRPr lang="en-GB"/>
        </a:p>
      </dgm:t>
    </dgm:pt>
    <dgm:pt modelId="{69C57C7C-AA15-496E-A940-1DFFEAA93DDE}">
      <dgm:prSet phldrT="[Text]"/>
      <dgm:spPr/>
      <dgm:t>
        <a:bodyPr/>
        <a:lstStyle/>
        <a:p>
          <a:r>
            <a:rPr lang="en-US" dirty="0" smtClean="0"/>
            <a:t>Access to justice</a:t>
          </a:r>
          <a:endParaRPr lang="en-GB" dirty="0"/>
        </a:p>
      </dgm:t>
    </dgm:pt>
    <dgm:pt modelId="{75CADBE8-BE02-4D1E-882D-855E323DB55A}" type="parTrans" cxnId="{6D47A42C-EA92-4E25-B447-5C8964CADABD}">
      <dgm:prSet/>
      <dgm:spPr/>
      <dgm:t>
        <a:bodyPr/>
        <a:lstStyle/>
        <a:p>
          <a:endParaRPr lang="en-GB"/>
        </a:p>
      </dgm:t>
    </dgm:pt>
    <dgm:pt modelId="{2581A9A6-3D83-41BD-9C4E-000AD200F66B}" type="sibTrans" cxnId="{6D47A42C-EA92-4E25-B447-5C8964CADABD}">
      <dgm:prSet/>
      <dgm:spPr/>
      <dgm:t>
        <a:bodyPr/>
        <a:lstStyle/>
        <a:p>
          <a:endParaRPr lang="en-GB"/>
        </a:p>
      </dgm:t>
    </dgm:pt>
    <dgm:pt modelId="{600AA376-1C92-43CF-B4DC-97D64C056552}" type="pres">
      <dgm:prSet presAssocID="{77E7D977-869E-4C68-BC0F-7094CB8A8F22}" presName="composite" presStyleCnt="0">
        <dgm:presLayoutVars>
          <dgm:chMax val="1"/>
          <dgm:dir/>
          <dgm:resizeHandles val="exact"/>
        </dgm:presLayoutVars>
      </dgm:prSet>
      <dgm:spPr/>
      <dgm:t>
        <a:bodyPr/>
        <a:lstStyle/>
        <a:p>
          <a:endParaRPr lang="en-GB"/>
        </a:p>
      </dgm:t>
    </dgm:pt>
    <dgm:pt modelId="{03B97F3F-B0F8-4EAD-A040-2A0E718CC0A6}" type="pres">
      <dgm:prSet presAssocID="{77E7D977-869E-4C68-BC0F-7094CB8A8F22}" presName="radial" presStyleCnt="0">
        <dgm:presLayoutVars>
          <dgm:animLvl val="ctr"/>
        </dgm:presLayoutVars>
      </dgm:prSet>
      <dgm:spPr/>
    </dgm:pt>
    <dgm:pt modelId="{EA902805-EE14-42D5-9179-D8E269A08710}" type="pres">
      <dgm:prSet presAssocID="{D8CD33A8-EE89-41E6-BF04-AC6A64DE0B30}" presName="centerShape" presStyleLbl="vennNode1" presStyleIdx="0" presStyleCnt="5" custScaleX="63558" custScaleY="62430"/>
      <dgm:spPr/>
      <dgm:t>
        <a:bodyPr/>
        <a:lstStyle/>
        <a:p>
          <a:endParaRPr lang="en-GB"/>
        </a:p>
      </dgm:t>
    </dgm:pt>
    <dgm:pt modelId="{D3A104EF-888F-4105-B4BB-D55B4E6145F2}" type="pres">
      <dgm:prSet presAssocID="{B149A142-027C-465A-A6E9-C08C7B5A32A3}" presName="node" presStyleLbl="vennNode1" presStyleIdx="1" presStyleCnt="5" custScaleX="200608" custScaleY="212180">
        <dgm:presLayoutVars>
          <dgm:bulletEnabled val="1"/>
        </dgm:presLayoutVars>
      </dgm:prSet>
      <dgm:spPr/>
      <dgm:t>
        <a:bodyPr/>
        <a:lstStyle/>
        <a:p>
          <a:endParaRPr lang="en-GB"/>
        </a:p>
      </dgm:t>
    </dgm:pt>
    <dgm:pt modelId="{6A154571-6A71-43BC-8522-3E7DF95EA5B5}" type="pres">
      <dgm:prSet presAssocID="{0BF1BE00-7400-47D4-8F5D-304389A7FCBC}" presName="node" presStyleLbl="vennNode1" presStyleIdx="2" presStyleCnt="5" custScaleX="200608" custScaleY="212180">
        <dgm:presLayoutVars>
          <dgm:bulletEnabled val="1"/>
        </dgm:presLayoutVars>
      </dgm:prSet>
      <dgm:spPr/>
      <dgm:t>
        <a:bodyPr/>
        <a:lstStyle/>
        <a:p>
          <a:endParaRPr lang="en-GB"/>
        </a:p>
      </dgm:t>
    </dgm:pt>
    <dgm:pt modelId="{C5C336B4-AA87-461B-9C8F-C092CA1B4C18}" type="pres">
      <dgm:prSet presAssocID="{389CE008-03E4-4D2C-92B4-90610C684AC0}" presName="node" presStyleLbl="vennNode1" presStyleIdx="3" presStyleCnt="5" custScaleX="200608" custScaleY="212180">
        <dgm:presLayoutVars>
          <dgm:bulletEnabled val="1"/>
        </dgm:presLayoutVars>
      </dgm:prSet>
      <dgm:spPr/>
      <dgm:t>
        <a:bodyPr/>
        <a:lstStyle/>
        <a:p>
          <a:endParaRPr lang="en-GB"/>
        </a:p>
      </dgm:t>
    </dgm:pt>
    <dgm:pt modelId="{B12DAC94-7014-4E9A-8AC5-F9E8357EFCD1}" type="pres">
      <dgm:prSet presAssocID="{69C57C7C-AA15-496E-A940-1DFFEAA93DDE}" presName="node" presStyleLbl="vennNode1" presStyleIdx="4" presStyleCnt="5" custScaleX="200608" custScaleY="212180">
        <dgm:presLayoutVars>
          <dgm:bulletEnabled val="1"/>
        </dgm:presLayoutVars>
      </dgm:prSet>
      <dgm:spPr/>
      <dgm:t>
        <a:bodyPr/>
        <a:lstStyle/>
        <a:p>
          <a:endParaRPr lang="en-GB"/>
        </a:p>
      </dgm:t>
    </dgm:pt>
  </dgm:ptLst>
  <dgm:cxnLst>
    <dgm:cxn modelId="{D65A1E03-FC75-440B-9D36-5BBEB5A68BE2}" srcId="{D8CD33A8-EE89-41E6-BF04-AC6A64DE0B30}" destId="{B149A142-027C-465A-A6E9-C08C7B5A32A3}" srcOrd="0" destOrd="0" parTransId="{0706E183-B253-4D5F-A500-09460B6691D2}" sibTransId="{71FD4910-248D-4F17-8787-62CE373D7742}"/>
    <dgm:cxn modelId="{2967F082-8AF3-4903-AB7D-6E3396F47C53}" type="presOf" srcId="{D8CD33A8-EE89-41E6-BF04-AC6A64DE0B30}" destId="{EA902805-EE14-42D5-9179-D8E269A08710}" srcOrd="0" destOrd="0" presId="urn:microsoft.com/office/officeart/2005/8/layout/radial3"/>
    <dgm:cxn modelId="{4D629D8A-2D80-4384-9CCC-B4082F96D7DA}" type="presOf" srcId="{B149A142-027C-465A-A6E9-C08C7B5A32A3}" destId="{D3A104EF-888F-4105-B4BB-D55B4E6145F2}" srcOrd="0" destOrd="0" presId="urn:microsoft.com/office/officeart/2005/8/layout/radial3"/>
    <dgm:cxn modelId="{47AF18FF-7BAB-41E1-A222-B7BA3C69539D}" srcId="{D8CD33A8-EE89-41E6-BF04-AC6A64DE0B30}" destId="{0BF1BE00-7400-47D4-8F5D-304389A7FCBC}" srcOrd="1" destOrd="0" parTransId="{38028403-CB5D-4465-849B-37294BE5266C}" sibTransId="{671CB9BE-093E-4205-9883-7A19F2D0E57C}"/>
    <dgm:cxn modelId="{11CF0662-25DC-4F3C-AECA-1A7F5312F28F}" srcId="{77E7D977-869E-4C68-BC0F-7094CB8A8F22}" destId="{D8CD33A8-EE89-41E6-BF04-AC6A64DE0B30}" srcOrd="0" destOrd="0" parTransId="{12F05B89-CBC6-47CE-8DA6-75B135C6A2D5}" sibTransId="{68EF06D9-85FD-4DFB-9528-9F1E52F1BCDB}"/>
    <dgm:cxn modelId="{D9C57F38-511F-4B84-9FBE-D284C1E19571}" type="presOf" srcId="{77E7D977-869E-4C68-BC0F-7094CB8A8F22}" destId="{600AA376-1C92-43CF-B4DC-97D64C056552}" srcOrd="0" destOrd="0" presId="urn:microsoft.com/office/officeart/2005/8/layout/radial3"/>
    <dgm:cxn modelId="{BE075B5E-714C-4081-A264-828F5482B2E6}" srcId="{D8CD33A8-EE89-41E6-BF04-AC6A64DE0B30}" destId="{389CE008-03E4-4D2C-92B4-90610C684AC0}" srcOrd="2" destOrd="0" parTransId="{291EC61C-1254-4BBF-B00F-91A7853DBE1D}" sibTransId="{A960898E-160F-4EA3-9172-2EDE0F65E9C1}"/>
    <dgm:cxn modelId="{6D47A42C-EA92-4E25-B447-5C8964CADABD}" srcId="{D8CD33A8-EE89-41E6-BF04-AC6A64DE0B30}" destId="{69C57C7C-AA15-496E-A940-1DFFEAA93DDE}" srcOrd="3" destOrd="0" parTransId="{75CADBE8-BE02-4D1E-882D-855E323DB55A}" sibTransId="{2581A9A6-3D83-41BD-9C4E-000AD200F66B}"/>
    <dgm:cxn modelId="{212243B2-A02A-47DE-873D-46031B1FF5D6}" type="presOf" srcId="{389CE008-03E4-4D2C-92B4-90610C684AC0}" destId="{C5C336B4-AA87-461B-9C8F-C092CA1B4C18}" srcOrd="0" destOrd="0" presId="urn:microsoft.com/office/officeart/2005/8/layout/radial3"/>
    <dgm:cxn modelId="{81D6F408-6E44-4FC2-B7E9-394EDD9B3BBA}" type="presOf" srcId="{69C57C7C-AA15-496E-A940-1DFFEAA93DDE}" destId="{B12DAC94-7014-4E9A-8AC5-F9E8357EFCD1}" srcOrd="0" destOrd="0" presId="urn:microsoft.com/office/officeart/2005/8/layout/radial3"/>
    <dgm:cxn modelId="{C5F89A34-C9FF-4D4A-8A40-15587BA61100}" type="presOf" srcId="{0BF1BE00-7400-47D4-8F5D-304389A7FCBC}" destId="{6A154571-6A71-43BC-8522-3E7DF95EA5B5}" srcOrd="0" destOrd="0" presId="urn:microsoft.com/office/officeart/2005/8/layout/radial3"/>
    <dgm:cxn modelId="{862CE92F-FB11-4E7E-BAF0-ABC0CDA92905}" type="presParOf" srcId="{600AA376-1C92-43CF-B4DC-97D64C056552}" destId="{03B97F3F-B0F8-4EAD-A040-2A0E718CC0A6}" srcOrd="0" destOrd="0" presId="urn:microsoft.com/office/officeart/2005/8/layout/radial3"/>
    <dgm:cxn modelId="{949F6CF1-ED0A-44BE-9792-C6F5D5F55BDF}" type="presParOf" srcId="{03B97F3F-B0F8-4EAD-A040-2A0E718CC0A6}" destId="{EA902805-EE14-42D5-9179-D8E269A08710}" srcOrd="0" destOrd="0" presId="urn:microsoft.com/office/officeart/2005/8/layout/radial3"/>
    <dgm:cxn modelId="{D3F93F50-1063-4D24-BA1A-F98190A04EDE}" type="presParOf" srcId="{03B97F3F-B0F8-4EAD-A040-2A0E718CC0A6}" destId="{D3A104EF-888F-4105-B4BB-D55B4E6145F2}" srcOrd="1" destOrd="0" presId="urn:microsoft.com/office/officeart/2005/8/layout/radial3"/>
    <dgm:cxn modelId="{560FAB8C-5A31-45E6-908F-8DEAF7118AE9}" type="presParOf" srcId="{03B97F3F-B0F8-4EAD-A040-2A0E718CC0A6}" destId="{6A154571-6A71-43BC-8522-3E7DF95EA5B5}" srcOrd="2" destOrd="0" presId="urn:microsoft.com/office/officeart/2005/8/layout/radial3"/>
    <dgm:cxn modelId="{9C32CEC9-B3DF-4AAE-AB68-C4B750E1570B}" type="presParOf" srcId="{03B97F3F-B0F8-4EAD-A040-2A0E718CC0A6}" destId="{C5C336B4-AA87-461B-9C8F-C092CA1B4C18}" srcOrd="3" destOrd="0" presId="urn:microsoft.com/office/officeart/2005/8/layout/radial3"/>
    <dgm:cxn modelId="{DAB6D10A-2D99-4DB1-81E6-AA46A39CB0AD}" type="presParOf" srcId="{03B97F3F-B0F8-4EAD-A040-2A0E718CC0A6}" destId="{B12DAC94-7014-4E9A-8AC5-F9E8357EFCD1}"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335C4-2732-964F-99EE-46B5D9642559}" type="doc">
      <dgm:prSet loTypeId="urn:microsoft.com/office/officeart/2005/8/layout/radial4" loCatId="" qsTypeId="urn:microsoft.com/office/officeart/2005/8/quickstyle/simple4" qsCatId="simple" csTypeId="urn:microsoft.com/office/officeart/2005/8/colors/colorful2" csCatId="colorful" phldr="1"/>
      <dgm:spPr/>
      <dgm:t>
        <a:bodyPr/>
        <a:lstStyle/>
        <a:p>
          <a:endParaRPr lang="en-US"/>
        </a:p>
      </dgm:t>
    </dgm:pt>
    <dgm:pt modelId="{CCE13130-3850-1941-B6CD-742B07E53FD6}">
      <dgm:prSet phldrT="[Text]"/>
      <dgm:spPr/>
      <dgm:t>
        <a:bodyPr/>
        <a:lstStyle/>
        <a:p>
          <a:r>
            <a:rPr lang="en-US" dirty="0" smtClean="0"/>
            <a:t>Justice</a:t>
          </a:r>
          <a:endParaRPr lang="en-US" dirty="0"/>
        </a:p>
      </dgm:t>
    </dgm:pt>
    <dgm:pt modelId="{3ACB9490-7119-D644-973D-B0D07D3DD9B2}" type="parTrans" cxnId="{053B4C98-4312-A945-93F1-26D891EF8580}">
      <dgm:prSet/>
      <dgm:spPr/>
      <dgm:t>
        <a:bodyPr/>
        <a:lstStyle/>
        <a:p>
          <a:endParaRPr lang="en-US"/>
        </a:p>
      </dgm:t>
    </dgm:pt>
    <dgm:pt modelId="{C6AB942A-93A1-294E-B7A8-F16914CA38C3}" type="sibTrans" cxnId="{053B4C98-4312-A945-93F1-26D891EF8580}">
      <dgm:prSet/>
      <dgm:spPr/>
      <dgm:t>
        <a:bodyPr/>
        <a:lstStyle/>
        <a:p>
          <a:endParaRPr lang="en-US"/>
        </a:p>
      </dgm:t>
    </dgm:pt>
    <dgm:pt modelId="{698BA684-340B-3A46-91DA-AFC02A635B71}">
      <dgm:prSet phldrT="[Text]"/>
      <dgm:spPr/>
      <dgm:t>
        <a:bodyPr/>
        <a:lstStyle/>
        <a:p>
          <a:pPr rtl="0"/>
          <a:r>
            <a:rPr lang="en-US" b="0" dirty="0" smtClean="0">
              <a:latin typeface="Arial" pitchFamily="34" charset="0"/>
              <a:cs typeface="Arial" pitchFamily="34" charset="0"/>
            </a:rPr>
            <a:t>Legal portals to ‘triage’ users</a:t>
          </a:r>
          <a:endParaRPr lang="en-US" b="0" dirty="0"/>
        </a:p>
      </dgm:t>
    </dgm:pt>
    <dgm:pt modelId="{2107C42F-D33C-3547-B876-59D2DE80880C}" type="parTrans" cxnId="{8992EEFA-1C9B-AE4E-8B42-7A85812AA5DC}">
      <dgm:prSet/>
      <dgm:spPr/>
      <dgm:t>
        <a:bodyPr/>
        <a:lstStyle/>
        <a:p>
          <a:endParaRPr lang="en-US"/>
        </a:p>
      </dgm:t>
    </dgm:pt>
    <dgm:pt modelId="{9C1879F6-C95E-8844-8079-253B16B5F2E3}" type="sibTrans" cxnId="{8992EEFA-1C9B-AE4E-8B42-7A85812AA5DC}">
      <dgm:prSet/>
      <dgm:spPr/>
      <dgm:t>
        <a:bodyPr/>
        <a:lstStyle/>
        <a:p>
          <a:endParaRPr lang="en-US"/>
        </a:p>
      </dgm:t>
    </dgm:pt>
    <dgm:pt modelId="{817D9688-1205-FF4E-81E5-4F925F76B3DC}">
      <dgm:prSet phldrT="[Text]"/>
      <dgm:spPr/>
      <dgm:t>
        <a:bodyPr/>
        <a:lstStyle/>
        <a:p>
          <a:r>
            <a:rPr lang="en-US" b="0" dirty="0" smtClean="0">
              <a:latin typeface="Arial" pitchFamily="34" charset="0"/>
              <a:cs typeface="Arial" pitchFamily="34" charset="0"/>
            </a:rPr>
            <a:t>Document assembly tools</a:t>
          </a:r>
          <a:endParaRPr lang="en-US" b="0" dirty="0"/>
        </a:p>
      </dgm:t>
    </dgm:pt>
    <dgm:pt modelId="{8EF3AA6D-FF09-CD4D-8496-B8BE47F1416C}" type="parTrans" cxnId="{15A2D2DE-DCB8-1346-9097-4D26270EEA39}">
      <dgm:prSet/>
      <dgm:spPr/>
      <dgm:t>
        <a:bodyPr/>
        <a:lstStyle/>
        <a:p>
          <a:endParaRPr lang="en-US"/>
        </a:p>
      </dgm:t>
    </dgm:pt>
    <dgm:pt modelId="{015C9DD2-028B-CB45-8BD5-43ABB6F12835}" type="sibTrans" cxnId="{15A2D2DE-DCB8-1346-9097-4D26270EEA39}">
      <dgm:prSet/>
      <dgm:spPr/>
      <dgm:t>
        <a:bodyPr/>
        <a:lstStyle/>
        <a:p>
          <a:endParaRPr lang="en-US"/>
        </a:p>
      </dgm:t>
    </dgm:pt>
    <dgm:pt modelId="{A6C4519B-A52C-6940-864A-BA63AACFF58D}">
      <dgm:prSet phldrT="[Text]"/>
      <dgm:spPr/>
      <dgm:t>
        <a:bodyPr/>
        <a:lstStyle/>
        <a:p>
          <a:r>
            <a:rPr lang="en-US" b="0" dirty="0" smtClean="0">
              <a:latin typeface="Arial" pitchFamily="34" charset="0"/>
              <a:cs typeface="Arial" pitchFamily="34" charset="0"/>
            </a:rPr>
            <a:t>Social media to expand outreach</a:t>
          </a:r>
        </a:p>
      </dgm:t>
    </dgm:pt>
    <dgm:pt modelId="{A120D78A-29E0-3946-8FAD-763BD94FF875}" type="parTrans" cxnId="{3CBEAA7D-DBC1-184B-8F31-E6F4CF004976}">
      <dgm:prSet/>
      <dgm:spPr/>
      <dgm:t>
        <a:bodyPr/>
        <a:lstStyle/>
        <a:p>
          <a:endParaRPr lang="en-US"/>
        </a:p>
      </dgm:t>
    </dgm:pt>
    <dgm:pt modelId="{A8D5D19B-CDA0-914B-8B4F-D6B76D509811}" type="sibTrans" cxnId="{3CBEAA7D-DBC1-184B-8F31-E6F4CF004976}">
      <dgm:prSet/>
      <dgm:spPr/>
      <dgm:t>
        <a:bodyPr/>
        <a:lstStyle/>
        <a:p>
          <a:endParaRPr lang="en-US"/>
        </a:p>
      </dgm:t>
    </dgm:pt>
    <dgm:pt modelId="{D66F31F8-B722-4802-9347-894BAEAAA584}">
      <dgm:prSet/>
      <dgm:spPr/>
      <dgm:t>
        <a:bodyPr/>
        <a:lstStyle/>
        <a:p>
          <a:r>
            <a:rPr lang="en-US" dirty="0" smtClean="0"/>
            <a:t>Converting manual systems</a:t>
          </a:r>
          <a:endParaRPr lang="en-GB" dirty="0"/>
        </a:p>
      </dgm:t>
    </dgm:pt>
    <dgm:pt modelId="{85FB25F9-202C-4468-9014-F8D7D38FC197}" type="parTrans" cxnId="{7DA2E1C4-3FB3-4DB2-BDBA-39201DEB6D7C}">
      <dgm:prSet/>
      <dgm:spPr/>
      <dgm:t>
        <a:bodyPr/>
        <a:lstStyle/>
        <a:p>
          <a:endParaRPr lang="en-GB"/>
        </a:p>
      </dgm:t>
    </dgm:pt>
    <dgm:pt modelId="{93690394-9DDF-463F-B646-F912EE9B5710}" type="sibTrans" cxnId="{7DA2E1C4-3FB3-4DB2-BDBA-39201DEB6D7C}">
      <dgm:prSet/>
      <dgm:spPr/>
      <dgm:t>
        <a:bodyPr/>
        <a:lstStyle/>
        <a:p>
          <a:endParaRPr lang="en-GB"/>
        </a:p>
      </dgm:t>
    </dgm:pt>
    <dgm:pt modelId="{98A39132-454E-C44D-82C0-6A9D09E9CAF9}" type="pres">
      <dgm:prSet presAssocID="{C3E335C4-2732-964F-99EE-46B5D9642559}" presName="cycle" presStyleCnt="0">
        <dgm:presLayoutVars>
          <dgm:chMax val="1"/>
          <dgm:dir/>
          <dgm:animLvl val="ctr"/>
          <dgm:resizeHandles val="exact"/>
        </dgm:presLayoutVars>
      </dgm:prSet>
      <dgm:spPr/>
      <dgm:t>
        <a:bodyPr/>
        <a:lstStyle/>
        <a:p>
          <a:endParaRPr lang="en-GB"/>
        </a:p>
      </dgm:t>
    </dgm:pt>
    <dgm:pt modelId="{C250F3BE-F63E-9B4F-AB84-08AA5F96CEFA}" type="pres">
      <dgm:prSet presAssocID="{CCE13130-3850-1941-B6CD-742B07E53FD6}" presName="centerShape" presStyleLbl="node0" presStyleIdx="0" presStyleCnt="1"/>
      <dgm:spPr/>
      <dgm:t>
        <a:bodyPr/>
        <a:lstStyle/>
        <a:p>
          <a:endParaRPr lang="en-GB"/>
        </a:p>
      </dgm:t>
    </dgm:pt>
    <dgm:pt modelId="{CF796749-7861-8F4B-A8A8-940AFFCE1D7F}" type="pres">
      <dgm:prSet presAssocID="{2107C42F-D33C-3547-B876-59D2DE80880C}" presName="parTrans" presStyleLbl="bgSibTrans2D1" presStyleIdx="0" presStyleCnt="4"/>
      <dgm:spPr/>
      <dgm:t>
        <a:bodyPr/>
        <a:lstStyle/>
        <a:p>
          <a:endParaRPr lang="en-GB"/>
        </a:p>
      </dgm:t>
    </dgm:pt>
    <dgm:pt modelId="{BF69C1E1-CED9-BC45-8540-35A13DD2C948}" type="pres">
      <dgm:prSet presAssocID="{698BA684-340B-3A46-91DA-AFC02A635B71}" presName="node" presStyleLbl="node1" presStyleIdx="0" presStyleCnt="4">
        <dgm:presLayoutVars>
          <dgm:bulletEnabled val="1"/>
        </dgm:presLayoutVars>
      </dgm:prSet>
      <dgm:spPr/>
      <dgm:t>
        <a:bodyPr/>
        <a:lstStyle/>
        <a:p>
          <a:endParaRPr lang="en-US"/>
        </a:p>
      </dgm:t>
    </dgm:pt>
    <dgm:pt modelId="{69980484-C8EC-2342-86CB-7AE69C0229D0}" type="pres">
      <dgm:prSet presAssocID="{8EF3AA6D-FF09-CD4D-8496-B8BE47F1416C}" presName="parTrans" presStyleLbl="bgSibTrans2D1" presStyleIdx="1" presStyleCnt="4"/>
      <dgm:spPr/>
      <dgm:t>
        <a:bodyPr/>
        <a:lstStyle/>
        <a:p>
          <a:endParaRPr lang="en-GB"/>
        </a:p>
      </dgm:t>
    </dgm:pt>
    <dgm:pt modelId="{86547C0B-ECDB-4B4C-8F24-876661A985BC}" type="pres">
      <dgm:prSet presAssocID="{817D9688-1205-FF4E-81E5-4F925F76B3DC}" presName="node" presStyleLbl="node1" presStyleIdx="1" presStyleCnt="4" custRadScaleRad="89634" custRadScaleInc="-1619">
        <dgm:presLayoutVars>
          <dgm:bulletEnabled val="1"/>
        </dgm:presLayoutVars>
      </dgm:prSet>
      <dgm:spPr/>
      <dgm:t>
        <a:bodyPr/>
        <a:lstStyle/>
        <a:p>
          <a:endParaRPr lang="en-US"/>
        </a:p>
      </dgm:t>
    </dgm:pt>
    <dgm:pt modelId="{D3ACC3E0-4F95-8940-850A-9B0C900BE604}" type="pres">
      <dgm:prSet presAssocID="{A120D78A-29E0-3946-8FAD-763BD94FF875}" presName="parTrans" presStyleLbl="bgSibTrans2D1" presStyleIdx="2" presStyleCnt="4"/>
      <dgm:spPr/>
      <dgm:t>
        <a:bodyPr/>
        <a:lstStyle/>
        <a:p>
          <a:endParaRPr lang="en-GB"/>
        </a:p>
      </dgm:t>
    </dgm:pt>
    <dgm:pt modelId="{D75B3D57-15B0-AC43-B1F4-8B2004D0B0AD}" type="pres">
      <dgm:prSet presAssocID="{A6C4519B-A52C-6940-864A-BA63AACFF58D}" presName="node" presStyleLbl="node1" presStyleIdx="2" presStyleCnt="4" custRadScaleRad="89286" custRadScaleInc="1188">
        <dgm:presLayoutVars>
          <dgm:bulletEnabled val="1"/>
        </dgm:presLayoutVars>
      </dgm:prSet>
      <dgm:spPr/>
      <dgm:t>
        <a:bodyPr/>
        <a:lstStyle/>
        <a:p>
          <a:endParaRPr lang="en-US"/>
        </a:p>
      </dgm:t>
    </dgm:pt>
    <dgm:pt modelId="{B14CEF9F-B423-43E6-AB3B-D2C000897963}" type="pres">
      <dgm:prSet presAssocID="{85FB25F9-202C-4468-9014-F8D7D38FC197}" presName="parTrans" presStyleLbl="bgSibTrans2D1" presStyleIdx="3" presStyleCnt="4"/>
      <dgm:spPr/>
      <dgm:t>
        <a:bodyPr/>
        <a:lstStyle/>
        <a:p>
          <a:endParaRPr lang="en-US"/>
        </a:p>
      </dgm:t>
    </dgm:pt>
    <dgm:pt modelId="{D03925FD-64EB-41ED-9302-03BEFF9E78A8}" type="pres">
      <dgm:prSet presAssocID="{D66F31F8-B722-4802-9347-894BAEAAA584}" presName="node" presStyleLbl="node1" presStyleIdx="3" presStyleCnt="4" custRadScaleRad="100000" custRadScaleInc="0">
        <dgm:presLayoutVars>
          <dgm:bulletEnabled val="1"/>
        </dgm:presLayoutVars>
      </dgm:prSet>
      <dgm:spPr/>
      <dgm:t>
        <a:bodyPr/>
        <a:lstStyle/>
        <a:p>
          <a:endParaRPr lang="en-US"/>
        </a:p>
      </dgm:t>
    </dgm:pt>
  </dgm:ptLst>
  <dgm:cxnLst>
    <dgm:cxn modelId="{FB7548B5-6836-4491-A8C2-0FD1AF24E501}" type="presOf" srcId="{8EF3AA6D-FF09-CD4D-8496-B8BE47F1416C}" destId="{69980484-C8EC-2342-86CB-7AE69C0229D0}" srcOrd="0" destOrd="0" presId="urn:microsoft.com/office/officeart/2005/8/layout/radial4"/>
    <dgm:cxn modelId="{CA64642B-D359-4692-AE1E-4241876BA755}" type="presOf" srcId="{698BA684-340B-3A46-91DA-AFC02A635B71}" destId="{BF69C1E1-CED9-BC45-8540-35A13DD2C948}" srcOrd="0" destOrd="0" presId="urn:microsoft.com/office/officeart/2005/8/layout/radial4"/>
    <dgm:cxn modelId="{94D2AD08-348C-498C-99EC-EDA15A19CBC9}" type="presOf" srcId="{85FB25F9-202C-4468-9014-F8D7D38FC197}" destId="{B14CEF9F-B423-43E6-AB3B-D2C000897963}" srcOrd="0" destOrd="0" presId="urn:microsoft.com/office/officeart/2005/8/layout/radial4"/>
    <dgm:cxn modelId="{B6AECA36-E09D-4412-96AA-494489D4EA2D}" type="presOf" srcId="{817D9688-1205-FF4E-81E5-4F925F76B3DC}" destId="{86547C0B-ECDB-4B4C-8F24-876661A985BC}" srcOrd="0" destOrd="0" presId="urn:microsoft.com/office/officeart/2005/8/layout/radial4"/>
    <dgm:cxn modelId="{8B17ADAF-9383-4206-A7BC-440733E16F62}" type="presOf" srcId="{C3E335C4-2732-964F-99EE-46B5D9642559}" destId="{98A39132-454E-C44D-82C0-6A9D09E9CAF9}" srcOrd="0" destOrd="0" presId="urn:microsoft.com/office/officeart/2005/8/layout/radial4"/>
    <dgm:cxn modelId="{2E58AFFE-4889-452C-BF23-D43BF17AD934}" type="presOf" srcId="{2107C42F-D33C-3547-B876-59D2DE80880C}" destId="{CF796749-7861-8F4B-A8A8-940AFFCE1D7F}" srcOrd="0" destOrd="0" presId="urn:microsoft.com/office/officeart/2005/8/layout/radial4"/>
    <dgm:cxn modelId="{3CBEAA7D-DBC1-184B-8F31-E6F4CF004976}" srcId="{CCE13130-3850-1941-B6CD-742B07E53FD6}" destId="{A6C4519B-A52C-6940-864A-BA63AACFF58D}" srcOrd="2" destOrd="0" parTransId="{A120D78A-29E0-3946-8FAD-763BD94FF875}" sibTransId="{A8D5D19B-CDA0-914B-8B4F-D6B76D509811}"/>
    <dgm:cxn modelId="{053B4C98-4312-A945-93F1-26D891EF8580}" srcId="{C3E335C4-2732-964F-99EE-46B5D9642559}" destId="{CCE13130-3850-1941-B6CD-742B07E53FD6}" srcOrd="0" destOrd="0" parTransId="{3ACB9490-7119-D644-973D-B0D07D3DD9B2}" sibTransId="{C6AB942A-93A1-294E-B7A8-F16914CA38C3}"/>
    <dgm:cxn modelId="{15A2D2DE-DCB8-1346-9097-4D26270EEA39}" srcId="{CCE13130-3850-1941-B6CD-742B07E53FD6}" destId="{817D9688-1205-FF4E-81E5-4F925F76B3DC}" srcOrd="1" destOrd="0" parTransId="{8EF3AA6D-FF09-CD4D-8496-B8BE47F1416C}" sibTransId="{015C9DD2-028B-CB45-8BD5-43ABB6F12835}"/>
    <dgm:cxn modelId="{7E0265F7-F530-4D9D-AF1F-23E51799A6A5}" type="presOf" srcId="{CCE13130-3850-1941-B6CD-742B07E53FD6}" destId="{C250F3BE-F63E-9B4F-AB84-08AA5F96CEFA}" srcOrd="0" destOrd="0" presId="urn:microsoft.com/office/officeart/2005/8/layout/radial4"/>
    <dgm:cxn modelId="{8992EEFA-1C9B-AE4E-8B42-7A85812AA5DC}" srcId="{CCE13130-3850-1941-B6CD-742B07E53FD6}" destId="{698BA684-340B-3A46-91DA-AFC02A635B71}" srcOrd="0" destOrd="0" parTransId="{2107C42F-D33C-3547-B876-59D2DE80880C}" sibTransId="{9C1879F6-C95E-8844-8079-253B16B5F2E3}"/>
    <dgm:cxn modelId="{2B033D93-83DD-47C2-B7C9-79F1DB397B83}" type="presOf" srcId="{A6C4519B-A52C-6940-864A-BA63AACFF58D}" destId="{D75B3D57-15B0-AC43-B1F4-8B2004D0B0AD}" srcOrd="0" destOrd="0" presId="urn:microsoft.com/office/officeart/2005/8/layout/radial4"/>
    <dgm:cxn modelId="{1E053F54-2F25-4A8E-9222-67D712F3277E}" type="presOf" srcId="{D66F31F8-B722-4802-9347-894BAEAAA584}" destId="{D03925FD-64EB-41ED-9302-03BEFF9E78A8}" srcOrd="0" destOrd="0" presId="urn:microsoft.com/office/officeart/2005/8/layout/radial4"/>
    <dgm:cxn modelId="{7DA2E1C4-3FB3-4DB2-BDBA-39201DEB6D7C}" srcId="{CCE13130-3850-1941-B6CD-742B07E53FD6}" destId="{D66F31F8-B722-4802-9347-894BAEAAA584}" srcOrd="3" destOrd="0" parTransId="{85FB25F9-202C-4468-9014-F8D7D38FC197}" sibTransId="{93690394-9DDF-463F-B646-F912EE9B5710}"/>
    <dgm:cxn modelId="{9C211AB2-B9B6-4228-8A43-87B84CD8E1C8}" type="presOf" srcId="{A120D78A-29E0-3946-8FAD-763BD94FF875}" destId="{D3ACC3E0-4F95-8940-850A-9B0C900BE604}" srcOrd="0" destOrd="0" presId="urn:microsoft.com/office/officeart/2005/8/layout/radial4"/>
    <dgm:cxn modelId="{35773E41-5786-4935-804B-9C243EA94BEE}" type="presParOf" srcId="{98A39132-454E-C44D-82C0-6A9D09E9CAF9}" destId="{C250F3BE-F63E-9B4F-AB84-08AA5F96CEFA}" srcOrd="0" destOrd="0" presId="urn:microsoft.com/office/officeart/2005/8/layout/radial4"/>
    <dgm:cxn modelId="{623138B7-6B4B-4A1E-A90B-923DED2ECF70}" type="presParOf" srcId="{98A39132-454E-C44D-82C0-6A9D09E9CAF9}" destId="{CF796749-7861-8F4B-A8A8-940AFFCE1D7F}" srcOrd="1" destOrd="0" presId="urn:microsoft.com/office/officeart/2005/8/layout/radial4"/>
    <dgm:cxn modelId="{992EDC78-2BA8-480D-9F5B-977DC1C633FE}" type="presParOf" srcId="{98A39132-454E-C44D-82C0-6A9D09E9CAF9}" destId="{BF69C1E1-CED9-BC45-8540-35A13DD2C948}" srcOrd="2" destOrd="0" presId="urn:microsoft.com/office/officeart/2005/8/layout/radial4"/>
    <dgm:cxn modelId="{D1990062-C28F-4484-898D-BB99B06E2180}" type="presParOf" srcId="{98A39132-454E-C44D-82C0-6A9D09E9CAF9}" destId="{69980484-C8EC-2342-86CB-7AE69C0229D0}" srcOrd="3" destOrd="0" presId="urn:microsoft.com/office/officeart/2005/8/layout/radial4"/>
    <dgm:cxn modelId="{5217169B-030A-42B1-8432-887B54FC60E9}" type="presParOf" srcId="{98A39132-454E-C44D-82C0-6A9D09E9CAF9}" destId="{86547C0B-ECDB-4B4C-8F24-876661A985BC}" srcOrd="4" destOrd="0" presId="urn:microsoft.com/office/officeart/2005/8/layout/radial4"/>
    <dgm:cxn modelId="{0EA0C1D5-606E-421D-BD84-0DE2441AD0F7}" type="presParOf" srcId="{98A39132-454E-C44D-82C0-6A9D09E9CAF9}" destId="{D3ACC3E0-4F95-8940-850A-9B0C900BE604}" srcOrd="5" destOrd="0" presId="urn:microsoft.com/office/officeart/2005/8/layout/radial4"/>
    <dgm:cxn modelId="{2A0BC64B-8FAB-4897-AA18-820F1FE55CF8}" type="presParOf" srcId="{98A39132-454E-C44D-82C0-6A9D09E9CAF9}" destId="{D75B3D57-15B0-AC43-B1F4-8B2004D0B0AD}" srcOrd="6" destOrd="0" presId="urn:microsoft.com/office/officeart/2005/8/layout/radial4"/>
    <dgm:cxn modelId="{8CC690E8-EBF2-4192-96F0-D690FC8828E7}" type="presParOf" srcId="{98A39132-454E-C44D-82C0-6A9D09E9CAF9}" destId="{B14CEF9F-B423-43E6-AB3B-D2C000897963}" srcOrd="7" destOrd="0" presId="urn:microsoft.com/office/officeart/2005/8/layout/radial4"/>
    <dgm:cxn modelId="{1402AB97-1FEB-4877-A79A-F952AD76F4A3}" type="presParOf" srcId="{98A39132-454E-C44D-82C0-6A9D09E9CAF9}" destId="{D03925FD-64EB-41ED-9302-03BEFF9E78A8}"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3F8BB-A8C2-42B8-BA24-F12A905EA4F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448FA24A-BBA8-40B8-BFBD-8052DAE14A4A}">
      <dgm:prSet phldrT="[Text]"/>
      <dgm:spPr/>
      <dgm:t>
        <a:bodyPr/>
        <a:lstStyle/>
        <a:p>
          <a:r>
            <a:rPr lang="en-US" b="1" dirty="0" smtClean="0">
              <a:latin typeface="Arial" pitchFamily="34" charset="0"/>
              <a:cs typeface="Arial" pitchFamily="34" charset="0"/>
            </a:rPr>
            <a:t>Technology has its limits</a:t>
          </a:r>
          <a:endParaRPr lang="en-GB" dirty="0"/>
        </a:p>
      </dgm:t>
    </dgm:pt>
    <dgm:pt modelId="{03327179-C58C-4CF6-8736-A084C40A55C0}" type="parTrans" cxnId="{C7F211BB-6550-44C0-92AA-25CE3B12082D}">
      <dgm:prSet/>
      <dgm:spPr/>
      <dgm:t>
        <a:bodyPr/>
        <a:lstStyle/>
        <a:p>
          <a:endParaRPr lang="en-GB"/>
        </a:p>
      </dgm:t>
    </dgm:pt>
    <dgm:pt modelId="{AC040298-B330-4764-8B8A-C883633CF777}" type="sibTrans" cxnId="{C7F211BB-6550-44C0-92AA-25CE3B12082D}">
      <dgm:prSet/>
      <dgm:spPr/>
      <dgm:t>
        <a:bodyPr/>
        <a:lstStyle/>
        <a:p>
          <a:endParaRPr lang="en-GB"/>
        </a:p>
      </dgm:t>
    </dgm:pt>
    <dgm:pt modelId="{AFD95B19-535C-4D23-804E-60C4891E35DB}">
      <dgm:prSet phldrT="[Text]" custT="1"/>
      <dgm:spPr/>
      <dgm:t>
        <a:bodyPr/>
        <a:lstStyle/>
        <a:p>
          <a:r>
            <a:rPr lang="en-US" sz="1500" dirty="0" smtClean="0">
              <a:latin typeface="Arial" pitchFamily="34" charset="0"/>
              <a:cs typeface="Arial" pitchFamily="34" charset="0"/>
            </a:rPr>
            <a:t>Confronting barriers to access is essential: Cost; Coverage; Communication; Censorship</a:t>
          </a:r>
          <a:endParaRPr lang="en-GB" sz="1500" dirty="0"/>
        </a:p>
      </dgm:t>
    </dgm:pt>
    <dgm:pt modelId="{88631145-7289-4AAE-A78C-BB3C4EF62B4B}" type="parTrans" cxnId="{ED3DFF50-8A8F-49AC-92C6-D7314E912CD9}">
      <dgm:prSet/>
      <dgm:spPr/>
      <dgm:t>
        <a:bodyPr/>
        <a:lstStyle/>
        <a:p>
          <a:endParaRPr lang="en-GB"/>
        </a:p>
      </dgm:t>
    </dgm:pt>
    <dgm:pt modelId="{71D99B41-02AF-4BDB-A881-E3EB57E9BD9D}" type="sibTrans" cxnId="{ED3DFF50-8A8F-49AC-92C6-D7314E912CD9}">
      <dgm:prSet/>
      <dgm:spPr/>
      <dgm:t>
        <a:bodyPr/>
        <a:lstStyle/>
        <a:p>
          <a:endParaRPr lang="en-GB"/>
        </a:p>
      </dgm:t>
    </dgm:pt>
    <dgm:pt modelId="{68D6C926-7BFA-4FCB-9249-BCBC7D1672A7}">
      <dgm:prSet phldrT="[Text]"/>
      <dgm:spPr/>
      <dgm:t>
        <a:bodyPr/>
        <a:lstStyle/>
        <a:p>
          <a:r>
            <a:rPr lang="en-US" b="1" dirty="0" smtClean="0">
              <a:latin typeface="Arial" pitchFamily="34" charset="0"/>
              <a:cs typeface="Arial" pitchFamily="34" charset="0"/>
            </a:rPr>
            <a:t>Connecting with the disconnected </a:t>
          </a:r>
          <a:endParaRPr lang="en-GB" dirty="0"/>
        </a:p>
      </dgm:t>
    </dgm:pt>
    <dgm:pt modelId="{98162527-9EFE-4EE7-95FD-C117DE5834B7}" type="parTrans" cxnId="{D3E2F6C7-5693-446B-883B-3788760F9E62}">
      <dgm:prSet/>
      <dgm:spPr/>
      <dgm:t>
        <a:bodyPr/>
        <a:lstStyle/>
        <a:p>
          <a:endParaRPr lang="en-GB"/>
        </a:p>
      </dgm:t>
    </dgm:pt>
    <dgm:pt modelId="{61A6E71C-C3DD-416A-A033-E6CE0A7F2080}" type="sibTrans" cxnId="{D3E2F6C7-5693-446B-883B-3788760F9E62}">
      <dgm:prSet/>
      <dgm:spPr/>
      <dgm:t>
        <a:bodyPr/>
        <a:lstStyle/>
        <a:p>
          <a:endParaRPr lang="en-GB"/>
        </a:p>
      </dgm:t>
    </dgm:pt>
    <dgm:pt modelId="{11D98AA8-82E8-4C43-B34C-75A2DD1EC0D0}">
      <dgm:prSet phldrT="[Text]" custT="1"/>
      <dgm:spPr/>
      <dgm:t>
        <a:bodyPr/>
        <a:lstStyle/>
        <a:p>
          <a:r>
            <a:rPr lang="en-US" sz="1500" dirty="0" smtClean="0">
              <a:latin typeface="Arial" pitchFamily="34" charset="0"/>
              <a:cs typeface="Arial" pitchFamily="34" charset="0"/>
            </a:rPr>
            <a:t>Technology must be leveraged in innovative ways if it is to reach the ‘hard to reach’ users</a:t>
          </a:r>
          <a:endParaRPr lang="en-GB" sz="1500" dirty="0">
            <a:latin typeface="Arial" pitchFamily="34" charset="0"/>
            <a:cs typeface="Arial" pitchFamily="34" charset="0"/>
          </a:endParaRPr>
        </a:p>
      </dgm:t>
    </dgm:pt>
    <dgm:pt modelId="{C106CE5A-0777-4AF7-BF09-E13DC9086CC9}" type="parTrans" cxnId="{4463CE6E-885A-4404-A76C-F9E884F3A673}">
      <dgm:prSet/>
      <dgm:spPr/>
      <dgm:t>
        <a:bodyPr/>
        <a:lstStyle/>
        <a:p>
          <a:endParaRPr lang="en-GB"/>
        </a:p>
      </dgm:t>
    </dgm:pt>
    <dgm:pt modelId="{B5879301-EC1B-4B9D-8A87-ED9F90609302}" type="sibTrans" cxnId="{4463CE6E-885A-4404-A76C-F9E884F3A673}">
      <dgm:prSet/>
      <dgm:spPr/>
      <dgm:t>
        <a:bodyPr/>
        <a:lstStyle/>
        <a:p>
          <a:endParaRPr lang="en-GB"/>
        </a:p>
      </dgm:t>
    </dgm:pt>
    <dgm:pt modelId="{8772AD2C-55DC-49BD-A9D9-2B9A744549C7}">
      <dgm:prSet phldrT="[Text]"/>
      <dgm:spPr/>
      <dgm:t>
        <a:bodyPr/>
        <a:lstStyle/>
        <a:p>
          <a:r>
            <a:rPr lang="en-US" b="1" dirty="0" smtClean="0">
              <a:latin typeface="Arial" pitchFamily="34" charset="0"/>
              <a:cs typeface="Arial" pitchFamily="34" charset="0"/>
            </a:rPr>
            <a:t>Next gen priorities </a:t>
          </a:r>
          <a:endParaRPr lang="en-GB" dirty="0"/>
        </a:p>
      </dgm:t>
    </dgm:pt>
    <dgm:pt modelId="{B36E21C8-A92F-49EA-A878-D32101984115}" type="parTrans" cxnId="{B5176CAA-6541-47F1-87A9-65B4480B0C50}">
      <dgm:prSet/>
      <dgm:spPr/>
      <dgm:t>
        <a:bodyPr/>
        <a:lstStyle/>
        <a:p>
          <a:endParaRPr lang="en-GB"/>
        </a:p>
      </dgm:t>
    </dgm:pt>
    <dgm:pt modelId="{1C722A29-CF8E-437E-9486-6DD00182C064}" type="sibTrans" cxnId="{B5176CAA-6541-47F1-87A9-65B4480B0C50}">
      <dgm:prSet/>
      <dgm:spPr/>
      <dgm:t>
        <a:bodyPr/>
        <a:lstStyle/>
        <a:p>
          <a:endParaRPr lang="en-GB"/>
        </a:p>
      </dgm:t>
    </dgm:pt>
    <dgm:pt modelId="{B064B5D4-B969-48A9-B7EF-C0ECC9B13401}">
      <dgm:prSet phldrT="[Text]" custT="1"/>
      <dgm:spPr/>
      <dgm:t>
        <a:bodyPr/>
        <a:lstStyle/>
        <a:p>
          <a:r>
            <a:rPr lang="en-US" sz="1500" dirty="0" smtClean="0">
              <a:latin typeface="Arial" pitchFamily="34" charset="0"/>
              <a:cs typeface="Arial" pitchFamily="34" charset="0"/>
            </a:rPr>
            <a:t>Moving beyond information dissemination to effective assistance</a:t>
          </a:r>
          <a:endParaRPr lang="en-GB" sz="1500" dirty="0"/>
        </a:p>
      </dgm:t>
    </dgm:pt>
    <dgm:pt modelId="{228A19F3-E8C0-4FEF-9250-61492857577A}" type="parTrans" cxnId="{0F2790D7-38AD-4878-A6FF-FFFE79A16985}">
      <dgm:prSet/>
      <dgm:spPr/>
      <dgm:t>
        <a:bodyPr/>
        <a:lstStyle/>
        <a:p>
          <a:endParaRPr lang="en-GB"/>
        </a:p>
      </dgm:t>
    </dgm:pt>
    <dgm:pt modelId="{B0030E7F-B908-4D5A-894F-2F9A929D223B}" type="sibTrans" cxnId="{0F2790D7-38AD-4878-A6FF-FFFE79A16985}">
      <dgm:prSet/>
      <dgm:spPr/>
      <dgm:t>
        <a:bodyPr/>
        <a:lstStyle/>
        <a:p>
          <a:endParaRPr lang="en-GB"/>
        </a:p>
      </dgm:t>
    </dgm:pt>
    <dgm:pt modelId="{6126EA9C-4439-4D15-A80A-33EE3E15991D}">
      <dgm:prSet custT="1"/>
      <dgm:spPr/>
      <dgm:t>
        <a:bodyPr/>
        <a:lstStyle/>
        <a:p>
          <a:r>
            <a:rPr lang="en-US" sz="1500" dirty="0" smtClean="0">
              <a:latin typeface="Arial" pitchFamily="34" charset="0"/>
              <a:cs typeface="Arial" pitchFamily="34" charset="0"/>
            </a:rPr>
            <a:t>Starting with end user need (demand) NOT available technology (supply)</a:t>
          </a:r>
        </a:p>
      </dgm:t>
    </dgm:pt>
    <dgm:pt modelId="{F3EACE90-27A8-428A-AAE5-3463A57CE3F7}" type="parTrans" cxnId="{D4C9DCC1-33DA-4EBF-8CB7-18438788B4F2}">
      <dgm:prSet/>
      <dgm:spPr/>
      <dgm:t>
        <a:bodyPr/>
        <a:lstStyle/>
        <a:p>
          <a:endParaRPr lang="en-GB"/>
        </a:p>
      </dgm:t>
    </dgm:pt>
    <dgm:pt modelId="{E0D30BD6-2873-46B5-8C76-AB0C34B1C967}" type="sibTrans" cxnId="{D4C9DCC1-33DA-4EBF-8CB7-18438788B4F2}">
      <dgm:prSet/>
      <dgm:spPr/>
      <dgm:t>
        <a:bodyPr/>
        <a:lstStyle/>
        <a:p>
          <a:endParaRPr lang="en-GB"/>
        </a:p>
      </dgm:t>
    </dgm:pt>
    <dgm:pt modelId="{0D734F97-AAB2-41BF-8808-2CFDE409F6AE}">
      <dgm:prSet phldrT="[Text]" custT="1"/>
      <dgm:spPr/>
      <dgm:t>
        <a:bodyPr/>
        <a:lstStyle/>
        <a:p>
          <a:r>
            <a:rPr lang="en-US" sz="1500" dirty="0" smtClean="0">
              <a:latin typeface="Arial" pitchFamily="34" charset="0"/>
              <a:cs typeface="Arial" pitchFamily="34" charset="0"/>
            </a:rPr>
            <a:t>Beware of ‘</a:t>
          </a:r>
          <a:r>
            <a:rPr lang="en-US" sz="1500" dirty="0" err="1" smtClean="0">
              <a:latin typeface="Arial" pitchFamily="34" charset="0"/>
              <a:cs typeface="Arial" pitchFamily="34" charset="0"/>
            </a:rPr>
            <a:t>Dr</a:t>
          </a:r>
          <a:r>
            <a:rPr lang="en-US" sz="1500" dirty="0" smtClean="0">
              <a:latin typeface="Arial" pitchFamily="34" charset="0"/>
              <a:cs typeface="Arial" pitchFamily="34" charset="0"/>
            </a:rPr>
            <a:t> Google’</a:t>
          </a:r>
          <a:endParaRPr lang="en-GB" sz="1500" dirty="0"/>
        </a:p>
      </dgm:t>
    </dgm:pt>
    <dgm:pt modelId="{F51D61ED-921D-44D5-9E33-36BA78738832}" type="parTrans" cxnId="{84CFA677-EB04-464D-8EF2-AF46D4251038}">
      <dgm:prSet/>
      <dgm:spPr/>
      <dgm:t>
        <a:bodyPr/>
        <a:lstStyle/>
        <a:p>
          <a:endParaRPr lang="en-GB"/>
        </a:p>
      </dgm:t>
    </dgm:pt>
    <dgm:pt modelId="{A996A28E-6B38-4772-8B36-7C76734113D0}" type="sibTrans" cxnId="{84CFA677-EB04-464D-8EF2-AF46D4251038}">
      <dgm:prSet/>
      <dgm:spPr/>
      <dgm:t>
        <a:bodyPr/>
        <a:lstStyle/>
        <a:p>
          <a:endParaRPr lang="en-GB"/>
        </a:p>
      </dgm:t>
    </dgm:pt>
    <dgm:pt modelId="{1E256F05-C101-4268-A913-8F6476BBE5CA}">
      <dgm:prSet custT="1"/>
      <dgm:spPr/>
      <dgm:t>
        <a:bodyPr/>
        <a:lstStyle/>
        <a:p>
          <a:r>
            <a:rPr lang="en-US" sz="1500" dirty="0" smtClean="0">
              <a:latin typeface="Arial" pitchFamily="34" charset="0"/>
              <a:cs typeface="Arial" pitchFamily="34" charset="0"/>
            </a:rPr>
            <a:t>Foreground context and purpose</a:t>
          </a:r>
        </a:p>
      </dgm:t>
    </dgm:pt>
    <dgm:pt modelId="{2EBFBFE1-08BA-49C6-93B5-FC9A2DEDDBE8}" type="parTrans" cxnId="{C7360434-A364-4B94-8017-6C33578162AD}">
      <dgm:prSet/>
      <dgm:spPr/>
      <dgm:t>
        <a:bodyPr/>
        <a:lstStyle/>
        <a:p>
          <a:endParaRPr lang="en-GB"/>
        </a:p>
      </dgm:t>
    </dgm:pt>
    <dgm:pt modelId="{22D971D3-CA5C-41DA-B9BD-740FCC60C9E3}" type="sibTrans" cxnId="{C7360434-A364-4B94-8017-6C33578162AD}">
      <dgm:prSet/>
      <dgm:spPr/>
      <dgm:t>
        <a:bodyPr/>
        <a:lstStyle/>
        <a:p>
          <a:endParaRPr lang="en-GB"/>
        </a:p>
      </dgm:t>
    </dgm:pt>
    <dgm:pt modelId="{D913AEB5-D702-412C-91F2-EE9E52B49950}">
      <dgm:prSet phldrT="[Text]" custT="1"/>
      <dgm:spPr/>
      <dgm:t>
        <a:bodyPr/>
        <a:lstStyle/>
        <a:p>
          <a:r>
            <a:rPr lang="en-US" sz="1500" dirty="0" smtClean="0">
              <a:latin typeface="Arial" pitchFamily="34" charset="0"/>
              <a:cs typeface="Arial" pitchFamily="34" charset="0"/>
            </a:rPr>
            <a:t>Challenge assumptions; older people AND younger people need support</a:t>
          </a:r>
          <a:endParaRPr lang="en-GB" sz="1500" dirty="0">
            <a:latin typeface="Arial" pitchFamily="34" charset="0"/>
            <a:cs typeface="Arial" pitchFamily="34" charset="0"/>
          </a:endParaRPr>
        </a:p>
      </dgm:t>
    </dgm:pt>
    <dgm:pt modelId="{54DF8603-268C-4C5D-8F01-2630E9C1A0EF}" type="parTrans" cxnId="{28F25CD6-6177-4D9F-B057-5DD2B1D23884}">
      <dgm:prSet/>
      <dgm:spPr/>
      <dgm:t>
        <a:bodyPr/>
        <a:lstStyle/>
        <a:p>
          <a:endParaRPr lang="en-GB"/>
        </a:p>
      </dgm:t>
    </dgm:pt>
    <dgm:pt modelId="{DA34820E-4F14-4F89-B675-0DCB064A4E77}" type="sibTrans" cxnId="{28F25CD6-6177-4D9F-B057-5DD2B1D23884}">
      <dgm:prSet/>
      <dgm:spPr/>
      <dgm:t>
        <a:bodyPr/>
        <a:lstStyle/>
        <a:p>
          <a:endParaRPr lang="en-GB"/>
        </a:p>
      </dgm:t>
    </dgm:pt>
    <dgm:pt modelId="{EF7BEB86-0B6C-46E2-B0DB-E7C43BC2A95A}" type="pres">
      <dgm:prSet presAssocID="{F9B3F8BB-A8C2-42B8-BA24-F12A905EA4FA}" presName="Name0" presStyleCnt="0">
        <dgm:presLayoutVars>
          <dgm:dir/>
          <dgm:animLvl val="lvl"/>
          <dgm:resizeHandles val="exact"/>
        </dgm:presLayoutVars>
      </dgm:prSet>
      <dgm:spPr/>
      <dgm:t>
        <a:bodyPr/>
        <a:lstStyle/>
        <a:p>
          <a:endParaRPr lang="en-US"/>
        </a:p>
      </dgm:t>
    </dgm:pt>
    <dgm:pt modelId="{6C2701B1-BED2-40C5-BF2D-927B52214F79}" type="pres">
      <dgm:prSet presAssocID="{448FA24A-BBA8-40B8-BFBD-8052DAE14A4A}" presName="linNode" presStyleCnt="0"/>
      <dgm:spPr/>
    </dgm:pt>
    <dgm:pt modelId="{C1476BD7-8CE2-442A-8EAB-211AAA1F846F}" type="pres">
      <dgm:prSet presAssocID="{448FA24A-BBA8-40B8-BFBD-8052DAE14A4A}" presName="parentText" presStyleLbl="node1" presStyleIdx="0" presStyleCnt="3">
        <dgm:presLayoutVars>
          <dgm:chMax val="1"/>
          <dgm:bulletEnabled val="1"/>
        </dgm:presLayoutVars>
      </dgm:prSet>
      <dgm:spPr/>
      <dgm:t>
        <a:bodyPr/>
        <a:lstStyle/>
        <a:p>
          <a:endParaRPr lang="en-GB"/>
        </a:p>
      </dgm:t>
    </dgm:pt>
    <dgm:pt modelId="{19B88DED-7038-4A0E-B3F2-C518C62F2C49}" type="pres">
      <dgm:prSet presAssocID="{448FA24A-BBA8-40B8-BFBD-8052DAE14A4A}" presName="descendantText" presStyleLbl="alignAccFollowNode1" presStyleIdx="0" presStyleCnt="3">
        <dgm:presLayoutVars>
          <dgm:bulletEnabled val="1"/>
        </dgm:presLayoutVars>
      </dgm:prSet>
      <dgm:spPr/>
      <dgm:t>
        <a:bodyPr/>
        <a:lstStyle/>
        <a:p>
          <a:endParaRPr lang="en-GB"/>
        </a:p>
      </dgm:t>
    </dgm:pt>
    <dgm:pt modelId="{0FF55733-2CFF-44CE-95A3-3D6FAA012CF4}" type="pres">
      <dgm:prSet presAssocID="{AC040298-B330-4764-8B8A-C883633CF777}" presName="sp" presStyleCnt="0"/>
      <dgm:spPr/>
    </dgm:pt>
    <dgm:pt modelId="{1B708E30-894F-4963-89D5-A9BFAA578D0D}" type="pres">
      <dgm:prSet presAssocID="{68D6C926-7BFA-4FCB-9249-BCBC7D1672A7}" presName="linNode" presStyleCnt="0"/>
      <dgm:spPr/>
    </dgm:pt>
    <dgm:pt modelId="{91F54F0F-FDF7-4753-8DAA-23BA4DF8863C}" type="pres">
      <dgm:prSet presAssocID="{68D6C926-7BFA-4FCB-9249-BCBC7D1672A7}" presName="parentText" presStyleLbl="node1" presStyleIdx="1" presStyleCnt="3">
        <dgm:presLayoutVars>
          <dgm:chMax val="1"/>
          <dgm:bulletEnabled val="1"/>
        </dgm:presLayoutVars>
      </dgm:prSet>
      <dgm:spPr/>
      <dgm:t>
        <a:bodyPr/>
        <a:lstStyle/>
        <a:p>
          <a:endParaRPr lang="en-GB"/>
        </a:p>
      </dgm:t>
    </dgm:pt>
    <dgm:pt modelId="{F83B78D3-8E79-4C68-905F-F0BC665E9836}" type="pres">
      <dgm:prSet presAssocID="{68D6C926-7BFA-4FCB-9249-BCBC7D1672A7}" presName="descendantText" presStyleLbl="alignAccFollowNode1" presStyleIdx="1" presStyleCnt="3">
        <dgm:presLayoutVars>
          <dgm:bulletEnabled val="1"/>
        </dgm:presLayoutVars>
      </dgm:prSet>
      <dgm:spPr/>
      <dgm:t>
        <a:bodyPr/>
        <a:lstStyle/>
        <a:p>
          <a:endParaRPr lang="en-GB"/>
        </a:p>
      </dgm:t>
    </dgm:pt>
    <dgm:pt modelId="{6B67CCEA-C043-4F53-AD80-E1EB31C65A3E}" type="pres">
      <dgm:prSet presAssocID="{61A6E71C-C3DD-416A-A033-E6CE0A7F2080}" presName="sp" presStyleCnt="0"/>
      <dgm:spPr/>
    </dgm:pt>
    <dgm:pt modelId="{C28447CE-1D6C-417A-B4FD-7CE799CF1817}" type="pres">
      <dgm:prSet presAssocID="{8772AD2C-55DC-49BD-A9D9-2B9A744549C7}" presName="linNode" presStyleCnt="0"/>
      <dgm:spPr/>
    </dgm:pt>
    <dgm:pt modelId="{A3C3A200-8AE5-44E1-8ED5-50A49A0D1491}" type="pres">
      <dgm:prSet presAssocID="{8772AD2C-55DC-49BD-A9D9-2B9A744549C7}" presName="parentText" presStyleLbl="node1" presStyleIdx="2" presStyleCnt="3">
        <dgm:presLayoutVars>
          <dgm:chMax val="1"/>
          <dgm:bulletEnabled val="1"/>
        </dgm:presLayoutVars>
      </dgm:prSet>
      <dgm:spPr/>
      <dgm:t>
        <a:bodyPr/>
        <a:lstStyle/>
        <a:p>
          <a:endParaRPr lang="en-GB"/>
        </a:p>
      </dgm:t>
    </dgm:pt>
    <dgm:pt modelId="{D3C4ED4F-8115-4D3B-9CC4-51B8DB0D8232}" type="pres">
      <dgm:prSet presAssocID="{8772AD2C-55DC-49BD-A9D9-2B9A744549C7}" presName="descendantText" presStyleLbl="alignAccFollowNode1" presStyleIdx="2" presStyleCnt="3">
        <dgm:presLayoutVars>
          <dgm:bulletEnabled val="1"/>
        </dgm:presLayoutVars>
      </dgm:prSet>
      <dgm:spPr/>
      <dgm:t>
        <a:bodyPr/>
        <a:lstStyle/>
        <a:p>
          <a:endParaRPr lang="en-GB"/>
        </a:p>
      </dgm:t>
    </dgm:pt>
  </dgm:ptLst>
  <dgm:cxnLst>
    <dgm:cxn modelId="{C7360434-A364-4B94-8017-6C33578162AD}" srcId="{448FA24A-BBA8-40B8-BFBD-8052DAE14A4A}" destId="{1E256F05-C101-4268-A913-8F6476BBE5CA}" srcOrd="2" destOrd="0" parTransId="{2EBFBFE1-08BA-49C6-93B5-FC9A2DEDDBE8}" sibTransId="{22D971D3-CA5C-41DA-B9BD-740FCC60C9E3}"/>
    <dgm:cxn modelId="{C7F211BB-6550-44C0-92AA-25CE3B12082D}" srcId="{F9B3F8BB-A8C2-42B8-BA24-F12A905EA4FA}" destId="{448FA24A-BBA8-40B8-BFBD-8052DAE14A4A}" srcOrd="0" destOrd="0" parTransId="{03327179-C58C-4CF6-8736-A084C40A55C0}" sibTransId="{AC040298-B330-4764-8B8A-C883633CF777}"/>
    <dgm:cxn modelId="{0F2790D7-38AD-4878-A6FF-FFFE79A16985}" srcId="{8772AD2C-55DC-49BD-A9D9-2B9A744549C7}" destId="{B064B5D4-B969-48A9-B7EF-C0ECC9B13401}" srcOrd="0" destOrd="0" parTransId="{228A19F3-E8C0-4FEF-9250-61492857577A}" sibTransId="{B0030E7F-B908-4D5A-894F-2F9A929D223B}"/>
    <dgm:cxn modelId="{A2D17741-636C-4F58-A1AE-54270B1C1BA1}" type="presOf" srcId="{D913AEB5-D702-412C-91F2-EE9E52B49950}" destId="{F83B78D3-8E79-4C68-905F-F0BC665E9836}" srcOrd="0" destOrd="1" presId="urn:microsoft.com/office/officeart/2005/8/layout/vList5"/>
    <dgm:cxn modelId="{4731A74B-AC8C-4E4C-9345-D780CE4F6DE5}" type="presOf" srcId="{11D98AA8-82E8-4C43-B34C-75A2DD1EC0D0}" destId="{F83B78D3-8E79-4C68-905F-F0BC665E9836}" srcOrd="0" destOrd="0" presId="urn:microsoft.com/office/officeart/2005/8/layout/vList5"/>
    <dgm:cxn modelId="{B5176CAA-6541-47F1-87A9-65B4480B0C50}" srcId="{F9B3F8BB-A8C2-42B8-BA24-F12A905EA4FA}" destId="{8772AD2C-55DC-49BD-A9D9-2B9A744549C7}" srcOrd="2" destOrd="0" parTransId="{B36E21C8-A92F-49EA-A878-D32101984115}" sibTransId="{1C722A29-CF8E-437E-9486-6DD00182C064}"/>
    <dgm:cxn modelId="{B6A6B309-2F11-49D2-9AF1-07ADABE5822E}" type="presOf" srcId="{8772AD2C-55DC-49BD-A9D9-2B9A744549C7}" destId="{A3C3A200-8AE5-44E1-8ED5-50A49A0D1491}" srcOrd="0" destOrd="0" presId="urn:microsoft.com/office/officeart/2005/8/layout/vList5"/>
    <dgm:cxn modelId="{1068A8C6-1BE0-4053-9465-8880F8DF2017}" type="presOf" srcId="{68D6C926-7BFA-4FCB-9249-BCBC7D1672A7}" destId="{91F54F0F-FDF7-4753-8DAA-23BA4DF8863C}" srcOrd="0" destOrd="0" presId="urn:microsoft.com/office/officeart/2005/8/layout/vList5"/>
    <dgm:cxn modelId="{D4C9DCC1-33DA-4EBF-8CB7-18438788B4F2}" srcId="{448FA24A-BBA8-40B8-BFBD-8052DAE14A4A}" destId="{6126EA9C-4439-4D15-A80A-33EE3E15991D}" srcOrd="1" destOrd="0" parTransId="{F3EACE90-27A8-428A-AAE5-3463A57CE3F7}" sibTransId="{E0D30BD6-2873-46B5-8C76-AB0C34B1C967}"/>
    <dgm:cxn modelId="{3B4101C2-9D4C-4151-8159-66B4733B39F0}" type="presOf" srcId="{1E256F05-C101-4268-A913-8F6476BBE5CA}" destId="{19B88DED-7038-4A0E-B3F2-C518C62F2C49}" srcOrd="0" destOrd="2" presId="urn:microsoft.com/office/officeart/2005/8/layout/vList5"/>
    <dgm:cxn modelId="{1E727554-5CF0-4776-AA54-81D253B561A9}" type="presOf" srcId="{0D734F97-AAB2-41BF-8808-2CFDE409F6AE}" destId="{D3C4ED4F-8115-4D3B-9CC4-51B8DB0D8232}" srcOrd="0" destOrd="1" presId="urn:microsoft.com/office/officeart/2005/8/layout/vList5"/>
    <dgm:cxn modelId="{4463CE6E-885A-4404-A76C-F9E884F3A673}" srcId="{68D6C926-7BFA-4FCB-9249-BCBC7D1672A7}" destId="{11D98AA8-82E8-4C43-B34C-75A2DD1EC0D0}" srcOrd="0" destOrd="0" parTransId="{C106CE5A-0777-4AF7-BF09-E13DC9086CC9}" sibTransId="{B5879301-EC1B-4B9D-8A87-ED9F90609302}"/>
    <dgm:cxn modelId="{B0E71EE0-3C78-400B-9B5F-149A29A7F143}" type="presOf" srcId="{F9B3F8BB-A8C2-42B8-BA24-F12A905EA4FA}" destId="{EF7BEB86-0B6C-46E2-B0DB-E7C43BC2A95A}" srcOrd="0" destOrd="0" presId="urn:microsoft.com/office/officeart/2005/8/layout/vList5"/>
    <dgm:cxn modelId="{8034DE7C-33F6-4AEB-8ACC-EFDF36226FBD}" type="presOf" srcId="{AFD95B19-535C-4D23-804E-60C4891E35DB}" destId="{19B88DED-7038-4A0E-B3F2-C518C62F2C49}" srcOrd="0" destOrd="0" presId="urn:microsoft.com/office/officeart/2005/8/layout/vList5"/>
    <dgm:cxn modelId="{D809E23E-C2A7-4A25-A3E7-D9237CE5085A}" type="presOf" srcId="{B064B5D4-B969-48A9-B7EF-C0ECC9B13401}" destId="{D3C4ED4F-8115-4D3B-9CC4-51B8DB0D8232}" srcOrd="0" destOrd="0" presId="urn:microsoft.com/office/officeart/2005/8/layout/vList5"/>
    <dgm:cxn modelId="{ED3DFF50-8A8F-49AC-92C6-D7314E912CD9}" srcId="{448FA24A-BBA8-40B8-BFBD-8052DAE14A4A}" destId="{AFD95B19-535C-4D23-804E-60C4891E35DB}" srcOrd="0" destOrd="0" parTransId="{88631145-7289-4AAE-A78C-BB3C4EF62B4B}" sibTransId="{71D99B41-02AF-4BDB-A881-E3EB57E9BD9D}"/>
    <dgm:cxn modelId="{84CFA677-EB04-464D-8EF2-AF46D4251038}" srcId="{8772AD2C-55DC-49BD-A9D9-2B9A744549C7}" destId="{0D734F97-AAB2-41BF-8808-2CFDE409F6AE}" srcOrd="1" destOrd="0" parTransId="{F51D61ED-921D-44D5-9E33-36BA78738832}" sibTransId="{A996A28E-6B38-4772-8B36-7C76734113D0}"/>
    <dgm:cxn modelId="{28F25CD6-6177-4D9F-B057-5DD2B1D23884}" srcId="{68D6C926-7BFA-4FCB-9249-BCBC7D1672A7}" destId="{D913AEB5-D702-412C-91F2-EE9E52B49950}" srcOrd="1" destOrd="0" parTransId="{54DF8603-268C-4C5D-8F01-2630E9C1A0EF}" sibTransId="{DA34820E-4F14-4F89-B675-0DCB064A4E77}"/>
    <dgm:cxn modelId="{A61D3799-59CA-4252-80EA-EC50D30FB2D9}" type="presOf" srcId="{448FA24A-BBA8-40B8-BFBD-8052DAE14A4A}" destId="{C1476BD7-8CE2-442A-8EAB-211AAA1F846F}" srcOrd="0" destOrd="0" presId="urn:microsoft.com/office/officeart/2005/8/layout/vList5"/>
    <dgm:cxn modelId="{D3E2F6C7-5693-446B-883B-3788760F9E62}" srcId="{F9B3F8BB-A8C2-42B8-BA24-F12A905EA4FA}" destId="{68D6C926-7BFA-4FCB-9249-BCBC7D1672A7}" srcOrd="1" destOrd="0" parTransId="{98162527-9EFE-4EE7-95FD-C117DE5834B7}" sibTransId="{61A6E71C-C3DD-416A-A033-E6CE0A7F2080}"/>
    <dgm:cxn modelId="{2CAB805E-ECE2-4E65-888C-8A379A7E27ED}" type="presOf" srcId="{6126EA9C-4439-4D15-A80A-33EE3E15991D}" destId="{19B88DED-7038-4A0E-B3F2-C518C62F2C49}" srcOrd="0" destOrd="1" presId="urn:microsoft.com/office/officeart/2005/8/layout/vList5"/>
    <dgm:cxn modelId="{03BE1184-74DD-4442-82FA-4D2EE8712DCA}" type="presParOf" srcId="{EF7BEB86-0B6C-46E2-B0DB-E7C43BC2A95A}" destId="{6C2701B1-BED2-40C5-BF2D-927B52214F79}" srcOrd="0" destOrd="0" presId="urn:microsoft.com/office/officeart/2005/8/layout/vList5"/>
    <dgm:cxn modelId="{DFA60FAE-884C-4F6D-8A6A-E2F7186EF84C}" type="presParOf" srcId="{6C2701B1-BED2-40C5-BF2D-927B52214F79}" destId="{C1476BD7-8CE2-442A-8EAB-211AAA1F846F}" srcOrd="0" destOrd="0" presId="urn:microsoft.com/office/officeart/2005/8/layout/vList5"/>
    <dgm:cxn modelId="{453AD135-05ED-45E8-922A-92E030F14FBD}" type="presParOf" srcId="{6C2701B1-BED2-40C5-BF2D-927B52214F79}" destId="{19B88DED-7038-4A0E-B3F2-C518C62F2C49}" srcOrd="1" destOrd="0" presId="urn:microsoft.com/office/officeart/2005/8/layout/vList5"/>
    <dgm:cxn modelId="{81FEB601-F93F-4137-B2F3-9E49686C4439}" type="presParOf" srcId="{EF7BEB86-0B6C-46E2-B0DB-E7C43BC2A95A}" destId="{0FF55733-2CFF-44CE-95A3-3D6FAA012CF4}" srcOrd="1" destOrd="0" presId="urn:microsoft.com/office/officeart/2005/8/layout/vList5"/>
    <dgm:cxn modelId="{1BF32B2D-B784-4049-91F2-9DBE6AAD3190}" type="presParOf" srcId="{EF7BEB86-0B6C-46E2-B0DB-E7C43BC2A95A}" destId="{1B708E30-894F-4963-89D5-A9BFAA578D0D}" srcOrd="2" destOrd="0" presId="urn:microsoft.com/office/officeart/2005/8/layout/vList5"/>
    <dgm:cxn modelId="{685C14D2-09F7-4A59-B6EE-EE7CE3A3FEA9}" type="presParOf" srcId="{1B708E30-894F-4963-89D5-A9BFAA578D0D}" destId="{91F54F0F-FDF7-4753-8DAA-23BA4DF8863C}" srcOrd="0" destOrd="0" presId="urn:microsoft.com/office/officeart/2005/8/layout/vList5"/>
    <dgm:cxn modelId="{485B8DF5-EA9E-4153-BFA5-F43C4A5C8618}" type="presParOf" srcId="{1B708E30-894F-4963-89D5-A9BFAA578D0D}" destId="{F83B78D3-8E79-4C68-905F-F0BC665E9836}" srcOrd="1" destOrd="0" presId="urn:microsoft.com/office/officeart/2005/8/layout/vList5"/>
    <dgm:cxn modelId="{6984CED9-622A-4003-A08F-884253CFA048}" type="presParOf" srcId="{EF7BEB86-0B6C-46E2-B0DB-E7C43BC2A95A}" destId="{6B67CCEA-C043-4F53-AD80-E1EB31C65A3E}" srcOrd="3" destOrd="0" presId="urn:microsoft.com/office/officeart/2005/8/layout/vList5"/>
    <dgm:cxn modelId="{588AF13C-59BB-42E1-B1A7-CB08A1822180}" type="presParOf" srcId="{EF7BEB86-0B6C-46E2-B0DB-E7C43BC2A95A}" destId="{C28447CE-1D6C-417A-B4FD-7CE799CF1817}" srcOrd="4" destOrd="0" presId="urn:microsoft.com/office/officeart/2005/8/layout/vList5"/>
    <dgm:cxn modelId="{1B5AF059-07D2-4E88-BFA1-94B866042808}" type="presParOf" srcId="{C28447CE-1D6C-417A-B4FD-7CE799CF1817}" destId="{A3C3A200-8AE5-44E1-8ED5-50A49A0D1491}" srcOrd="0" destOrd="0" presId="urn:microsoft.com/office/officeart/2005/8/layout/vList5"/>
    <dgm:cxn modelId="{45841408-A279-4EC0-AB89-7D32801F5E78}" type="presParOf" srcId="{C28447CE-1D6C-417A-B4FD-7CE799CF1817}" destId="{D3C4ED4F-8115-4D3B-9CC4-51B8DB0D823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02805-EE14-42D5-9179-D8E269A08710}">
      <dsp:nvSpPr>
        <dsp:cNvPr id="0" name=""/>
        <dsp:cNvSpPr/>
      </dsp:nvSpPr>
      <dsp:spPr>
        <a:xfrm>
          <a:off x="2266960" y="1321557"/>
          <a:ext cx="1425444" cy="1400146"/>
        </a:xfrm>
        <a:prstGeom prst="ellipse">
          <a:avLst/>
        </a:prstGeom>
        <a:solidFill>
          <a:schemeClr val="tx2">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2800350">
            <a:lnSpc>
              <a:spcPct val="90000"/>
            </a:lnSpc>
            <a:spcBef>
              <a:spcPct val="0"/>
            </a:spcBef>
            <a:spcAft>
              <a:spcPct val="35000"/>
            </a:spcAft>
          </a:pPr>
          <a:r>
            <a:rPr lang="en-US" sz="6300" kern="1200" dirty="0" smtClean="0"/>
            <a:t> </a:t>
          </a:r>
          <a:endParaRPr lang="en-GB" sz="6300" kern="1200" dirty="0"/>
        </a:p>
      </dsp:txBody>
      <dsp:txXfrm>
        <a:off x="2475711" y="1526604"/>
        <a:ext cx="1007942" cy="990052"/>
      </dsp:txXfrm>
    </dsp:sp>
    <dsp:sp modelId="{D3A104EF-888F-4105-B4BB-D55B4E6145F2}">
      <dsp:nvSpPr>
        <dsp:cNvPr id="0" name=""/>
        <dsp:cNvSpPr/>
      </dsp:nvSpPr>
      <dsp:spPr>
        <a:xfrm>
          <a:off x="1854900" y="-628577"/>
          <a:ext cx="2249564" cy="2379329"/>
        </a:xfrm>
        <a:prstGeom prst="ellipse">
          <a:avLst/>
        </a:prstGeom>
        <a:solidFill>
          <a:schemeClr val="accent2">
            <a:alpha val="50000"/>
            <a:hueOff val="-5494"/>
            <a:satOff val="-188"/>
            <a:lumOff val="230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Technology</a:t>
          </a:r>
          <a:endParaRPr lang="en-GB" sz="2300" kern="1200" dirty="0"/>
        </a:p>
      </dsp:txBody>
      <dsp:txXfrm>
        <a:off x="2184341" y="-280132"/>
        <a:ext cx="1590682" cy="1682439"/>
      </dsp:txXfrm>
    </dsp:sp>
    <dsp:sp modelId="{6A154571-6A71-43BC-8522-3E7DF95EA5B5}">
      <dsp:nvSpPr>
        <dsp:cNvPr id="0" name=""/>
        <dsp:cNvSpPr/>
      </dsp:nvSpPr>
      <dsp:spPr>
        <a:xfrm>
          <a:off x="3315443" y="831965"/>
          <a:ext cx="2249564" cy="2379329"/>
        </a:xfrm>
        <a:prstGeom prst="ellipse">
          <a:avLst/>
        </a:prstGeom>
        <a:solidFill>
          <a:schemeClr val="accent2">
            <a:alpha val="50000"/>
            <a:hueOff val="-10987"/>
            <a:satOff val="-377"/>
            <a:lumOff val="461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NGOs</a:t>
          </a:r>
          <a:endParaRPr lang="en-GB" sz="2300" kern="1200" dirty="0"/>
        </a:p>
      </dsp:txBody>
      <dsp:txXfrm>
        <a:off x="3644884" y="1180410"/>
        <a:ext cx="1590682" cy="1682439"/>
      </dsp:txXfrm>
    </dsp:sp>
    <dsp:sp modelId="{C5C336B4-AA87-461B-9C8F-C092CA1B4C18}">
      <dsp:nvSpPr>
        <dsp:cNvPr id="0" name=""/>
        <dsp:cNvSpPr/>
      </dsp:nvSpPr>
      <dsp:spPr>
        <a:xfrm>
          <a:off x="1854900" y="2292509"/>
          <a:ext cx="2249564" cy="2379329"/>
        </a:xfrm>
        <a:prstGeom prst="ellipse">
          <a:avLst/>
        </a:prstGeom>
        <a:solidFill>
          <a:schemeClr val="accent2">
            <a:alpha val="50000"/>
            <a:hueOff val="-16481"/>
            <a:satOff val="-565"/>
            <a:lumOff val="691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Pro bono</a:t>
          </a:r>
          <a:endParaRPr lang="en-GB" sz="2300" kern="1200" dirty="0"/>
        </a:p>
      </dsp:txBody>
      <dsp:txXfrm>
        <a:off x="2184341" y="2640954"/>
        <a:ext cx="1590682" cy="1682439"/>
      </dsp:txXfrm>
    </dsp:sp>
    <dsp:sp modelId="{B12DAC94-7014-4E9A-8AC5-F9E8357EFCD1}">
      <dsp:nvSpPr>
        <dsp:cNvPr id="0" name=""/>
        <dsp:cNvSpPr/>
      </dsp:nvSpPr>
      <dsp:spPr>
        <a:xfrm>
          <a:off x="394356" y="831965"/>
          <a:ext cx="2249564" cy="2379329"/>
        </a:xfrm>
        <a:prstGeom prst="ellipse">
          <a:avLst/>
        </a:prstGeom>
        <a:solidFill>
          <a:schemeClr val="accent2">
            <a:alpha val="50000"/>
            <a:hueOff val="-21974"/>
            <a:satOff val="-753"/>
            <a:lumOff val="921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Access to justice</a:t>
          </a:r>
          <a:endParaRPr lang="en-GB" sz="2300" kern="1200" dirty="0"/>
        </a:p>
      </dsp:txBody>
      <dsp:txXfrm>
        <a:off x="723797" y="1180410"/>
        <a:ext cx="1590682" cy="1682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0F3BE-F63E-9B4F-AB84-08AA5F96CEFA}">
      <dsp:nvSpPr>
        <dsp:cNvPr id="0" name=""/>
        <dsp:cNvSpPr/>
      </dsp:nvSpPr>
      <dsp:spPr>
        <a:xfrm>
          <a:off x="2377903" y="2257697"/>
          <a:ext cx="1758996" cy="17589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Justice</a:t>
          </a:r>
          <a:endParaRPr lang="en-US" sz="3000" kern="1200" dirty="0"/>
        </a:p>
      </dsp:txBody>
      <dsp:txXfrm>
        <a:off x="2635502" y="2515296"/>
        <a:ext cx="1243798" cy="1243798"/>
      </dsp:txXfrm>
    </dsp:sp>
    <dsp:sp modelId="{CF796749-7861-8F4B-A8A8-940AFFCE1D7F}">
      <dsp:nvSpPr>
        <dsp:cNvPr id="0" name=""/>
        <dsp:cNvSpPr/>
      </dsp:nvSpPr>
      <dsp:spPr>
        <a:xfrm rot="11700000">
          <a:off x="810428" y="2436821"/>
          <a:ext cx="1537213" cy="501314"/>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9C1E1-CED9-BC45-8540-35A13DD2C948}">
      <dsp:nvSpPr>
        <dsp:cNvPr id="0" name=""/>
        <dsp:cNvSpPr/>
      </dsp:nvSpPr>
      <dsp:spPr>
        <a:xfrm>
          <a:off x="1094" y="1820129"/>
          <a:ext cx="1671046" cy="133683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rtl="0">
            <a:lnSpc>
              <a:spcPct val="90000"/>
            </a:lnSpc>
            <a:spcBef>
              <a:spcPct val="0"/>
            </a:spcBef>
            <a:spcAft>
              <a:spcPct val="35000"/>
            </a:spcAft>
          </a:pPr>
          <a:r>
            <a:rPr lang="en-US" sz="2200" b="0" kern="1200" dirty="0" smtClean="0">
              <a:latin typeface="Arial" pitchFamily="34" charset="0"/>
              <a:cs typeface="Arial" pitchFamily="34" charset="0"/>
            </a:rPr>
            <a:t>Legal portals to ‘triage’ users</a:t>
          </a:r>
          <a:endParaRPr lang="en-US" sz="2200" b="0" kern="1200" dirty="0"/>
        </a:p>
      </dsp:txBody>
      <dsp:txXfrm>
        <a:off x="40249" y="1859284"/>
        <a:ext cx="1592736" cy="1258527"/>
      </dsp:txXfrm>
    </dsp:sp>
    <dsp:sp modelId="{69980484-C8EC-2342-86CB-7AE69C0229D0}">
      <dsp:nvSpPr>
        <dsp:cNvPr id="0" name=""/>
        <dsp:cNvSpPr/>
      </dsp:nvSpPr>
      <dsp:spPr>
        <a:xfrm rot="14656287">
          <a:off x="1916741" y="1444681"/>
          <a:ext cx="1291711" cy="501314"/>
        </a:xfrm>
        <a:prstGeom prst="leftArrow">
          <a:avLst>
            <a:gd name="adj1" fmla="val 60000"/>
            <a:gd name="adj2" fmla="val 50000"/>
          </a:avLst>
        </a:prstGeom>
        <a:gradFill rotWithShape="0">
          <a:gsLst>
            <a:gs pos="0">
              <a:schemeClr val="accent2">
                <a:hueOff val="-7325"/>
                <a:satOff val="-251"/>
                <a:lumOff val="3073"/>
                <a:alphaOff val="0"/>
                <a:shade val="51000"/>
                <a:satMod val="130000"/>
              </a:schemeClr>
            </a:gs>
            <a:gs pos="80000">
              <a:schemeClr val="accent2">
                <a:hueOff val="-7325"/>
                <a:satOff val="-251"/>
                <a:lumOff val="3073"/>
                <a:alphaOff val="0"/>
                <a:shade val="93000"/>
                <a:satMod val="130000"/>
              </a:schemeClr>
            </a:gs>
            <a:gs pos="100000">
              <a:schemeClr val="accent2">
                <a:hueOff val="-7325"/>
                <a:satOff val="-251"/>
                <a:lumOff val="30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547C0B-ECDB-4B4C-8F24-876661A985BC}">
      <dsp:nvSpPr>
        <dsp:cNvPr id="0" name=""/>
        <dsp:cNvSpPr/>
      </dsp:nvSpPr>
      <dsp:spPr>
        <a:xfrm>
          <a:off x="1446702" y="445093"/>
          <a:ext cx="1671046" cy="1336837"/>
        </a:xfrm>
        <a:prstGeom prst="roundRect">
          <a:avLst>
            <a:gd name="adj" fmla="val 10000"/>
          </a:avLst>
        </a:prstGeom>
        <a:gradFill rotWithShape="0">
          <a:gsLst>
            <a:gs pos="0">
              <a:schemeClr val="accent2">
                <a:hueOff val="-7325"/>
                <a:satOff val="-251"/>
                <a:lumOff val="3073"/>
                <a:alphaOff val="0"/>
                <a:shade val="51000"/>
                <a:satMod val="130000"/>
              </a:schemeClr>
            </a:gs>
            <a:gs pos="80000">
              <a:schemeClr val="accent2">
                <a:hueOff val="-7325"/>
                <a:satOff val="-251"/>
                <a:lumOff val="3073"/>
                <a:alphaOff val="0"/>
                <a:shade val="93000"/>
                <a:satMod val="130000"/>
              </a:schemeClr>
            </a:gs>
            <a:gs pos="100000">
              <a:schemeClr val="accent2">
                <a:hueOff val="-7325"/>
                <a:satOff val="-251"/>
                <a:lumOff val="30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0" kern="1200" dirty="0" smtClean="0">
              <a:latin typeface="Arial" pitchFamily="34" charset="0"/>
              <a:cs typeface="Arial" pitchFamily="34" charset="0"/>
            </a:rPr>
            <a:t>Document assembly tools</a:t>
          </a:r>
          <a:endParaRPr lang="en-US" sz="2200" b="0" kern="1200" dirty="0"/>
        </a:p>
      </dsp:txBody>
      <dsp:txXfrm>
        <a:off x="1485857" y="484248"/>
        <a:ext cx="1592736" cy="1258527"/>
      </dsp:txXfrm>
    </dsp:sp>
    <dsp:sp modelId="{D3ACC3E0-4F95-8940-850A-9B0C900BE604}">
      <dsp:nvSpPr>
        <dsp:cNvPr id="0" name=""/>
        <dsp:cNvSpPr/>
      </dsp:nvSpPr>
      <dsp:spPr>
        <a:xfrm rot="17732076">
          <a:off x="3303603" y="1446488"/>
          <a:ext cx="1283469" cy="501314"/>
        </a:xfrm>
        <a:prstGeom prst="leftArrow">
          <a:avLst>
            <a:gd name="adj1" fmla="val 60000"/>
            <a:gd name="adj2" fmla="val 50000"/>
          </a:avLst>
        </a:prstGeom>
        <a:gradFill rotWithShape="0">
          <a:gsLst>
            <a:gs pos="0">
              <a:schemeClr val="accent2">
                <a:hueOff val="-14650"/>
                <a:satOff val="-502"/>
                <a:lumOff val="6146"/>
                <a:alphaOff val="0"/>
                <a:shade val="51000"/>
                <a:satMod val="130000"/>
              </a:schemeClr>
            </a:gs>
            <a:gs pos="80000">
              <a:schemeClr val="accent2">
                <a:hueOff val="-14650"/>
                <a:satOff val="-502"/>
                <a:lumOff val="6146"/>
                <a:alphaOff val="0"/>
                <a:shade val="93000"/>
                <a:satMod val="130000"/>
              </a:schemeClr>
            </a:gs>
            <a:gs pos="100000">
              <a:schemeClr val="accent2">
                <a:hueOff val="-14650"/>
                <a:satOff val="-502"/>
                <a:lumOff val="614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5B3D57-15B0-AC43-B1F4-8B2004D0B0AD}">
      <dsp:nvSpPr>
        <dsp:cNvPr id="0" name=""/>
        <dsp:cNvSpPr/>
      </dsp:nvSpPr>
      <dsp:spPr>
        <a:xfrm>
          <a:off x="3386438" y="449673"/>
          <a:ext cx="1671046" cy="1336837"/>
        </a:xfrm>
        <a:prstGeom prst="roundRect">
          <a:avLst>
            <a:gd name="adj" fmla="val 10000"/>
          </a:avLst>
        </a:prstGeom>
        <a:gradFill rotWithShape="0">
          <a:gsLst>
            <a:gs pos="0">
              <a:schemeClr val="accent2">
                <a:hueOff val="-14650"/>
                <a:satOff val="-502"/>
                <a:lumOff val="6146"/>
                <a:alphaOff val="0"/>
                <a:shade val="51000"/>
                <a:satMod val="130000"/>
              </a:schemeClr>
            </a:gs>
            <a:gs pos="80000">
              <a:schemeClr val="accent2">
                <a:hueOff val="-14650"/>
                <a:satOff val="-502"/>
                <a:lumOff val="6146"/>
                <a:alphaOff val="0"/>
                <a:shade val="93000"/>
                <a:satMod val="130000"/>
              </a:schemeClr>
            </a:gs>
            <a:gs pos="100000">
              <a:schemeClr val="accent2">
                <a:hueOff val="-14650"/>
                <a:satOff val="-502"/>
                <a:lumOff val="614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0" kern="1200" dirty="0" smtClean="0">
              <a:latin typeface="Arial" pitchFamily="34" charset="0"/>
              <a:cs typeface="Arial" pitchFamily="34" charset="0"/>
            </a:rPr>
            <a:t>Social media to expand outreach</a:t>
          </a:r>
        </a:p>
      </dsp:txBody>
      <dsp:txXfrm>
        <a:off x="3425593" y="488828"/>
        <a:ext cx="1592736" cy="1258527"/>
      </dsp:txXfrm>
    </dsp:sp>
    <dsp:sp modelId="{B14CEF9F-B423-43E6-AB3B-D2C000897963}">
      <dsp:nvSpPr>
        <dsp:cNvPr id="0" name=""/>
        <dsp:cNvSpPr/>
      </dsp:nvSpPr>
      <dsp:spPr>
        <a:xfrm rot="20700000">
          <a:off x="4167161" y="2436821"/>
          <a:ext cx="1537213" cy="501314"/>
        </a:xfrm>
        <a:prstGeom prst="leftArrow">
          <a:avLst>
            <a:gd name="adj1" fmla="val 60000"/>
            <a:gd name="adj2" fmla="val 50000"/>
          </a:avLst>
        </a:prstGeom>
        <a:gradFill rotWithShape="0">
          <a:gsLst>
            <a:gs pos="0">
              <a:schemeClr val="accent2">
                <a:hueOff val="-21974"/>
                <a:satOff val="-753"/>
                <a:lumOff val="9219"/>
                <a:alphaOff val="0"/>
                <a:shade val="51000"/>
                <a:satMod val="130000"/>
              </a:schemeClr>
            </a:gs>
            <a:gs pos="80000">
              <a:schemeClr val="accent2">
                <a:hueOff val="-21974"/>
                <a:satOff val="-753"/>
                <a:lumOff val="9219"/>
                <a:alphaOff val="0"/>
                <a:shade val="93000"/>
                <a:satMod val="130000"/>
              </a:schemeClr>
            </a:gs>
            <a:gs pos="100000">
              <a:schemeClr val="accent2">
                <a:hueOff val="-21974"/>
                <a:satOff val="-753"/>
                <a:lumOff val="92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3925FD-64EB-41ED-9302-03BEFF9E78A8}">
      <dsp:nvSpPr>
        <dsp:cNvPr id="0" name=""/>
        <dsp:cNvSpPr/>
      </dsp:nvSpPr>
      <dsp:spPr>
        <a:xfrm>
          <a:off x="4842661" y="1820129"/>
          <a:ext cx="1671046" cy="1336837"/>
        </a:xfrm>
        <a:prstGeom prst="roundRect">
          <a:avLst>
            <a:gd name="adj" fmla="val 10000"/>
          </a:avLst>
        </a:prstGeom>
        <a:gradFill rotWithShape="0">
          <a:gsLst>
            <a:gs pos="0">
              <a:schemeClr val="accent2">
                <a:hueOff val="-21974"/>
                <a:satOff val="-753"/>
                <a:lumOff val="9219"/>
                <a:alphaOff val="0"/>
                <a:shade val="51000"/>
                <a:satMod val="130000"/>
              </a:schemeClr>
            </a:gs>
            <a:gs pos="80000">
              <a:schemeClr val="accent2">
                <a:hueOff val="-21974"/>
                <a:satOff val="-753"/>
                <a:lumOff val="9219"/>
                <a:alphaOff val="0"/>
                <a:shade val="93000"/>
                <a:satMod val="130000"/>
              </a:schemeClr>
            </a:gs>
            <a:gs pos="100000">
              <a:schemeClr val="accent2">
                <a:hueOff val="-21974"/>
                <a:satOff val="-753"/>
                <a:lumOff val="92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Converting manual systems</a:t>
          </a:r>
          <a:endParaRPr lang="en-GB" sz="2200" kern="1200" dirty="0"/>
        </a:p>
      </dsp:txBody>
      <dsp:txXfrm>
        <a:off x="4881816" y="1859284"/>
        <a:ext cx="1592736" cy="1258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88DED-7038-4A0E-B3F2-C518C62F2C49}">
      <dsp:nvSpPr>
        <dsp:cNvPr id="0" name=""/>
        <dsp:cNvSpPr/>
      </dsp:nvSpPr>
      <dsp:spPr>
        <a:xfrm rot="5400000">
          <a:off x="4235031" y="-1513134"/>
          <a:ext cx="1225285" cy="456251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Confronting barriers to access is essential: Cost; Coverage; Communication; Censorship</a:t>
          </a:r>
          <a:endParaRPr lang="en-GB" sz="1500" kern="1200" dirty="0"/>
        </a:p>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Starting with end user need (demand) NOT available technology (supply)</a:t>
          </a:r>
        </a:p>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Foreground context and purpose</a:t>
          </a:r>
        </a:p>
      </dsp:txBody>
      <dsp:txXfrm rot="-5400000">
        <a:off x="2566416" y="215294"/>
        <a:ext cx="4502704" cy="1105659"/>
      </dsp:txXfrm>
    </dsp:sp>
    <dsp:sp modelId="{C1476BD7-8CE2-442A-8EAB-211AAA1F846F}">
      <dsp:nvSpPr>
        <dsp:cNvPr id="0" name=""/>
        <dsp:cNvSpPr/>
      </dsp:nvSpPr>
      <dsp:spPr>
        <a:xfrm>
          <a:off x="0" y="2320"/>
          <a:ext cx="2566415" cy="15316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pitchFamily="34" charset="0"/>
              <a:cs typeface="Arial" pitchFamily="34" charset="0"/>
            </a:rPr>
            <a:t>Technology has its limits</a:t>
          </a:r>
          <a:endParaRPr lang="en-GB" sz="2500" kern="1200" dirty="0"/>
        </a:p>
      </dsp:txBody>
      <dsp:txXfrm>
        <a:off x="74767" y="77087"/>
        <a:ext cx="2416881" cy="1382072"/>
      </dsp:txXfrm>
    </dsp:sp>
    <dsp:sp modelId="{F83B78D3-8E79-4C68-905F-F0BC665E9836}">
      <dsp:nvSpPr>
        <dsp:cNvPr id="0" name=""/>
        <dsp:cNvSpPr/>
      </dsp:nvSpPr>
      <dsp:spPr>
        <a:xfrm rot="5400000">
          <a:off x="4235031" y="95052"/>
          <a:ext cx="1225285" cy="4562517"/>
        </a:xfrm>
        <a:prstGeom prst="round2SameRect">
          <a:avLst/>
        </a:prstGeom>
        <a:solidFill>
          <a:schemeClr val="accent2">
            <a:tint val="40000"/>
            <a:alpha val="90000"/>
            <a:hueOff val="-21392"/>
            <a:satOff val="7814"/>
            <a:lumOff val="1084"/>
            <a:alphaOff val="0"/>
          </a:schemeClr>
        </a:solidFill>
        <a:ln w="25400" cap="flat" cmpd="sng" algn="ctr">
          <a:solidFill>
            <a:schemeClr val="accent2">
              <a:tint val="40000"/>
              <a:alpha val="90000"/>
              <a:hueOff val="-21392"/>
              <a:satOff val="7814"/>
              <a:lumOff val="1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Technology must be leveraged in innovative ways if it is to reach the ‘hard to reach’ users</a:t>
          </a:r>
          <a:endParaRPr lang="en-GB"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Challenge assumptions; older people AND younger people need support</a:t>
          </a:r>
          <a:endParaRPr lang="en-GB" sz="1500" kern="1200" dirty="0">
            <a:latin typeface="Arial" pitchFamily="34" charset="0"/>
            <a:cs typeface="Arial" pitchFamily="34" charset="0"/>
          </a:endParaRPr>
        </a:p>
      </dsp:txBody>
      <dsp:txXfrm rot="-5400000">
        <a:off x="2566416" y="1823481"/>
        <a:ext cx="4502704" cy="1105659"/>
      </dsp:txXfrm>
    </dsp:sp>
    <dsp:sp modelId="{91F54F0F-FDF7-4753-8DAA-23BA4DF8863C}">
      <dsp:nvSpPr>
        <dsp:cNvPr id="0" name=""/>
        <dsp:cNvSpPr/>
      </dsp:nvSpPr>
      <dsp:spPr>
        <a:xfrm>
          <a:off x="0" y="1610507"/>
          <a:ext cx="2566415" cy="1531606"/>
        </a:xfrm>
        <a:prstGeom prst="roundRect">
          <a:avLst/>
        </a:prstGeom>
        <a:solidFill>
          <a:schemeClr val="accent2">
            <a:hueOff val="-10987"/>
            <a:satOff val="-377"/>
            <a:lumOff val="4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pitchFamily="34" charset="0"/>
              <a:cs typeface="Arial" pitchFamily="34" charset="0"/>
            </a:rPr>
            <a:t>Connecting with the disconnected </a:t>
          </a:r>
          <a:endParaRPr lang="en-GB" sz="2500" kern="1200" dirty="0"/>
        </a:p>
      </dsp:txBody>
      <dsp:txXfrm>
        <a:off x="74767" y="1685274"/>
        <a:ext cx="2416881" cy="1382072"/>
      </dsp:txXfrm>
    </dsp:sp>
    <dsp:sp modelId="{D3C4ED4F-8115-4D3B-9CC4-51B8DB0D8232}">
      <dsp:nvSpPr>
        <dsp:cNvPr id="0" name=""/>
        <dsp:cNvSpPr/>
      </dsp:nvSpPr>
      <dsp:spPr>
        <a:xfrm rot="5400000">
          <a:off x="4235031" y="1703239"/>
          <a:ext cx="1225285" cy="4562517"/>
        </a:xfrm>
        <a:prstGeom prst="round2SameRect">
          <a:avLst/>
        </a:prstGeom>
        <a:solidFill>
          <a:schemeClr val="accent2">
            <a:tint val="40000"/>
            <a:alpha val="90000"/>
            <a:hueOff val="-42784"/>
            <a:satOff val="15627"/>
            <a:lumOff val="2168"/>
            <a:alphaOff val="0"/>
          </a:schemeClr>
        </a:solidFill>
        <a:ln w="25400" cap="flat" cmpd="sng" algn="ctr">
          <a:solidFill>
            <a:schemeClr val="accent2">
              <a:tint val="40000"/>
              <a:alpha val="90000"/>
              <a:hueOff val="-42784"/>
              <a:satOff val="15627"/>
              <a:lumOff val="2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Moving beyond information dissemination to effective assistance</a:t>
          </a:r>
          <a:endParaRPr lang="en-GB" sz="1500" kern="1200" dirty="0"/>
        </a:p>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Beware of ‘</a:t>
          </a:r>
          <a:r>
            <a:rPr lang="en-US" sz="1500" kern="1200" dirty="0" err="1" smtClean="0">
              <a:latin typeface="Arial" pitchFamily="34" charset="0"/>
              <a:cs typeface="Arial" pitchFamily="34" charset="0"/>
            </a:rPr>
            <a:t>Dr</a:t>
          </a:r>
          <a:r>
            <a:rPr lang="en-US" sz="1500" kern="1200" dirty="0" smtClean="0">
              <a:latin typeface="Arial" pitchFamily="34" charset="0"/>
              <a:cs typeface="Arial" pitchFamily="34" charset="0"/>
            </a:rPr>
            <a:t> Google’</a:t>
          </a:r>
          <a:endParaRPr lang="en-GB" sz="1500" kern="1200" dirty="0"/>
        </a:p>
      </dsp:txBody>
      <dsp:txXfrm rot="-5400000">
        <a:off x="2566416" y="3431668"/>
        <a:ext cx="4502704" cy="1105659"/>
      </dsp:txXfrm>
    </dsp:sp>
    <dsp:sp modelId="{A3C3A200-8AE5-44E1-8ED5-50A49A0D1491}">
      <dsp:nvSpPr>
        <dsp:cNvPr id="0" name=""/>
        <dsp:cNvSpPr/>
      </dsp:nvSpPr>
      <dsp:spPr>
        <a:xfrm>
          <a:off x="0" y="3218694"/>
          <a:ext cx="2566415" cy="1531606"/>
        </a:xfrm>
        <a:prstGeom prst="roundRect">
          <a:avLst/>
        </a:prstGeom>
        <a:solidFill>
          <a:schemeClr val="accent2">
            <a:hueOff val="-21974"/>
            <a:satOff val="-753"/>
            <a:lumOff val="92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pitchFamily="34" charset="0"/>
              <a:cs typeface="Arial" pitchFamily="34" charset="0"/>
            </a:rPr>
            <a:t>Next gen priorities </a:t>
          </a:r>
          <a:endParaRPr lang="en-GB" sz="2500" kern="1200" dirty="0"/>
        </a:p>
      </dsp:txBody>
      <dsp:txXfrm>
        <a:off x="74767" y="3293461"/>
        <a:ext cx="2416881" cy="138207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1"/>
            <a:ext cx="29495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3" tIns="47967" rIns="95933" bIns="47967" numCol="1" anchor="t" anchorCtr="0" compatLnSpc="1">
            <a:prstTxWarp prst="textNoShape">
              <a:avLst/>
            </a:prstTxWarp>
          </a:bodyPr>
          <a:lstStyle>
            <a:lvl1pPr defTabSz="958802">
              <a:buFontTx/>
              <a:buNone/>
              <a:defRPr sz="900">
                <a:solidFill>
                  <a:schemeClr val="tx1"/>
                </a:solidFill>
              </a:defRPr>
            </a:lvl1pPr>
          </a:lstStyle>
          <a:p>
            <a:endParaRPr lang="en-US"/>
          </a:p>
        </p:txBody>
      </p:sp>
      <p:sp>
        <p:nvSpPr>
          <p:cNvPr id="81923" name="Rectangle 3"/>
          <p:cNvSpPr>
            <a:spLocks noGrp="1" noChangeArrowheads="1"/>
          </p:cNvSpPr>
          <p:nvPr>
            <p:ph type="dt" sz="quarter" idx="1"/>
          </p:nvPr>
        </p:nvSpPr>
        <p:spPr bwMode="auto">
          <a:xfrm>
            <a:off x="3857627" y="1"/>
            <a:ext cx="29495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3" tIns="47967" rIns="95933" bIns="47967" numCol="1" anchor="t" anchorCtr="0" compatLnSpc="1">
            <a:prstTxWarp prst="textNoShape">
              <a:avLst/>
            </a:prstTxWarp>
          </a:bodyPr>
          <a:lstStyle>
            <a:lvl1pPr algn="r" defTabSz="958802">
              <a:buFontTx/>
              <a:buNone/>
              <a:defRPr sz="900">
                <a:solidFill>
                  <a:schemeClr val="tx1"/>
                </a:solidFill>
              </a:defRPr>
            </a:lvl1pPr>
          </a:lstStyle>
          <a:p>
            <a:endParaRPr lang="en-US"/>
          </a:p>
        </p:txBody>
      </p:sp>
      <p:sp>
        <p:nvSpPr>
          <p:cNvPr id="81924" name="Rectangle 4"/>
          <p:cNvSpPr>
            <a:spLocks noGrp="1" noChangeArrowheads="1"/>
          </p:cNvSpPr>
          <p:nvPr>
            <p:ph type="ftr" sz="quarter" idx="2"/>
          </p:nvPr>
        </p:nvSpPr>
        <p:spPr bwMode="auto">
          <a:xfrm>
            <a:off x="1" y="9410700"/>
            <a:ext cx="29495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3" tIns="47967" rIns="95933" bIns="47967" numCol="1" anchor="b" anchorCtr="0" compatLnSpc="1">
            <a:prstTxWarp prst="textNoShape">
              <a:avLst/>
            </a:prstTxWarp>
          </a:bodyPr>
          <a:lstStyle>
            <a:lvl1pPr defTabSz="958802">
              <a:buFontTx/>
              <a:buNone/>
              <a:defRPr sz="900">
                <a:solidFill>
                  <a:schemeClr val="tx1"/>
                </a:solidFill>
              </a:defRPr>
            </a:lvl1pPr>
          </a:lstStyle>
          <a:p>
            <a:endParaRPr lang="en-US"/>
          </a:p>
        </p:txBody>
      </p:sp>
      <p:sp>
        <p:nvSpPr>
          <p:cNvPr id="81925" name="Rectangle 5"/>
          <p:cNvSpPr>
            <a:spLocks noGrp="1" noChangeArrowheads="1"/>
          </p:cNvSpPr>
          <p:nvPr>
            <p:ph type="sldNum" sz="quarter" idx="3"/>
          </p:nvPr>
        </p:nvSpPr>
        <p:spPr bwMode="auto">
          <a:xfrm>
            <a:off x="3857627" y="9410700"/>
            <a:ext cx="29495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33" tIns="47967" rIns="95933" bIns="47967" numCol="1" anchor="b" anchorCtr="0" compatLnSpc="1">
            <a:prstTxWarp prst="textNoShape">
              <a:avLst/>
            </a:prstTxWarp>
          </a:bodyPr>
          <a:lstStyle>
            <a:lvl1pPr algn="r" defTabSz="958802">
              <a:buFontTx/>
              <a:buNone/>
              <a:defRPr sz="900">
                <a:solidFill>
                  <a:schemeClr val="tx1"/>
                </a:solidFill>
              </a:defRPr>
            </a:lvl1pPr>
          </a:lstStyle>
          <a:p>
            <a:fld id="{683A5E29-E37F-4397-A6AD-F017FC2C94D6}" type="slidenum">
              <a:rPr lang="en-GB"/>
              <a:pPr/>
              <a:t>‹#›</a:t>
            </a:fld>
            <a:endParaRPr lang="en-GB"/>
          </a:p>
        </p:txBody>
      </p:sp>
    </p:spTree>
    <p:extLst>
      <p:ext uri="{BB962C8B-B14F-4D97-AF65-F5344CB8AC3E}">
        <p14:creationId xmlns:p14="http://schemas.microsoft.com/office/powerpoint/2010/main" val="219971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9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933" tIns="47967" rIns="95933" bIns="47967" numCol="1" anchor="t" anchorCtr="0" compatLnSpc="1">
            <a:prstTxWarp prst="textNoShape">
              <a:avLst/>
            </a:prstTxWarp>
          </a:bodyPr>
          <a:lstStyle>
            <a:lvl1pPr defTabSz="958802">
              <a:buFontTx/>
              <a:buNone/>
              <a:defRPr sz="900">
                <a:solidFill>
                  <a:schemeClr val="tx1"/>
                </a:solidFill>
              </a:defRPr>
            </a:lvl1pPr>
          </a:lstStyle>
          <a:p>
            <a:endParaRPr lang="en-US"/>
          </a:p>
        </p:txBody>
      </p:sp>
      <p:sp>
        <p:nvSpPr>
          <p:cNvPr id="4099" name="Rectangle 3"/>
          <p:cNvSpPr>
            <a:spLocks noGrp="1" noChangeArrowheads="1"/>
          </p:cNvSpPr>
          <p:nvPr>
            <p:ph type="dt" idx="1"/>
          </p:nvPr>
        </p:nvSpPr>
        <p:spPr bwMode="auto">
          <a:xfrm>
            <a:off x="3857627" y="1"/>
            <a:ext cx="2949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933" tIns="47967" rIns="95933" bIns="47967" numCol="1" anchor="t" anchorCtr="0" compatLnSpc="1">
            <a:prstTxWarp prst="textNoShape">
              <a:avLst/>
            </a:prstTxWarp>
          </a:bodyPr>
          <a:lstStyle>
            <a:lvl1pPr algn="r" defTabSz="958802">
              <a:buFontTx/>
              <a:buNone/>
              <a:defRPr sz="900">
                <a:solidFill>
                  <a:schemeClr val="tx1"/>
                </a:solidFill>
              </a:defRPr>
            </a:lvl1pPr>
          </a:lstStyle>
          <a:p>
            <a:endParaRPr lang="en-US"/>
          </a:p>
        </p:txBody>
      </p:sp>
      <p:sp>
        <p:nvSpPr>
          <p:cNvPr id="16388" name="Rectangle 4"/>
          <p:cNvSpPr>
            <a:spLocks noGrp="1" noRot="1" noChangeAspect="1" noChangeArrowheads="1" noTextEdit="1"/>
          </p:cNvSpPr>
          <p:nvPr>
            <p:ph type="sldImg" idx="2"/>
          </p:nvPr>
        </p:nvSpPr>
        <p:spPr bwMode="auto">
          <a:xfrm>
            <a:off x="776288" y="742950"/>
            <a:ext cx="5253037"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spect="1" noChangeArrowheads="1"/>
          </p:cNvSpPr>
          <p:nvPr>
            <p:ph type="body" sz="quarter" idx="3"/>
          </p:nvPr>
        </p:nvSpPr>
        <p:spPr bwMode="auto">
          <a:xfrm>
            <a:off x="1135064" y="4705350"/>
            <a:ext cx="453707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1" y="9410700"/>
            <a:ext cx="2949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933" tIns="47967" rIns="95933" bIns="47967" numCol="1" anchor="b" anchorCtr="0" compatLnSpc="1">
            <a:prstTxWarp prst="textNoShape">
              <a:avLst/>
            </a:prstTxWarp>
          </a:bodyPr>
          <a:lstStyle>
            <a:lvl1pPr defTabSz="958802">
              <a:buFontTx/>
              <a:buNone/>
              <a:defRPr sz="900">
                <a:solidFill>
                  <a:schemeClr val="tx1"/>
                </a:solidFill>
              </a:defRPr>
            </a:lvl1pPr>
          </a:lstStyle>
          <a:p>
            <a:endParaRPr lang="en-US"/>
          </a:p>
        </p:txBody>
      </p:sp>
      <p:sp>
        <p:nvSpPr>
          <p:cNvPr id="4103" name="Rectangle 7"/>
          <p:cNvSpPr>
            <a:spLocks noGrp="1" noChangeArrowheads="1"/>
          </p:cNvSpPr>
          <p:nvPr>
            <p:ph type="sldNum" sz="quarter" idx="5"/>
          </p:nvPr>
        </p:nvSpPr>
        <p:spPr bwMode="auto">
          <a:xfrm>
            <a:off x="3857627" y="9410700"/>
            <a:ext cx="2949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933" tIns="47967" rIns="95933" bIns="47967" numCol="1" anchor="b" anchorCtr="0" compatLnSpc="1">
            <a:prstTxWarp prst="textNoShape">
              <a:avLst/>
            </a:prstTxWarp>
          </a:bodyPr>
          <a:lstStyle>
            <a:lvl1pPr algn="r" defTabSz="958802">
              <a:buFontTx/>
              <a:buNone/>
              <a:defRPr sz="900">
                <a:solidFill>
                  <a:schemeClr val="tx1"/>
                </a:solidFill>
              </a:defRPr>
            </a:lvl1pPr>
          </a:lstStyle>
          <a:p>
            <a:fld id="{EA269294-EE5E-4CF5-AEF6-DCF3EC2B3CFB}" type="slidenum">
              <a:rPr lang="en-GB"/>
              <a:pPr/>
              <a:t>‹#›</a:t>
            </a:fld>
            <a:endParaRPr lang="en-GB"/>
          </a:p>
        </p:txBody>
      </p:sp>
    </p:spTree>
    <p:extLst>
      <p:ext uri="{BB962C8B-B14F-4D97-AF65-F5344CB8AC3E}">
        <p14:creationId xmlns:p14="http://schemas.microsoft.com/office/powerpoint/2010/main" val="2962819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1pPr>
    <a:lvl2pPr marL="561670"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2pPr>
    <a:lvl3pPr marL="1123340"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3pPr>
    <a:lvl4pPr marL="1685011"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4pPr>
    <a:lvl5pPr marL="2246681"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5pPr>
    <a:lvl6pPr marL="2808351" algn="l" defTabSz="1123340" rtl="0" eaLnBrk="1" latinLnBrk="0" hangingPunct="1">
      <a:defRPr sz="1500" kern="1200">
        <a:solidFill>
          <a:schemeClr val="tx1"/>
        </a:solidFill>
        <a:latin typeface="+mn-lt"/>
        <a:ea typeface="+mn-ea"/>
        <a:cs typeface="+mn-cs"/>
      </a:defRPr>
    </a:lvl6pPr>
    <a:lvl7pPr marL="3370021" algn="l" defTabSz="1123340" rtl="0" eaLnBrk="1" latinLnBrk="0" hangingPunct="1">
      <a:defRPr sz="1500" kern="1200">
        <a:solidFill>
          <a:schemeClr val="tx1"/>
        </a:solidFill>
        <a:latin typeface="+mn-lt"/>
        <a:ea typeface="+mn-ea"/>
        <a:cs typeface="+mn-cs"/>
      </a:defRPr>
    </a:lvl7pPr>
    <a:lvl8pPr marL="3931691" algn="l" defTabSz="1123340" rtl="0" eaLnBrk="1" latinLnBrk="0" hangingPunct="1">
      <a:defRPr sz="1500" kern="1200">
        <a:solidFill>
          <a:schemeClr val="tx1"/>
        </a:solidFill>
        <a:latin typeface="+mn-lt"/>
        <a:ea typeface="+mn-ea"/>
        <a:cs typeface="+mn-cs"/>
      </a:defRPr>
    </a:lvl8pPr>
    <a:lvl9pPr marL="4493362" algn="l" defTabSz="112334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58550">
              <a:defRPr sz="1500">
                <a:solidFill>
                  <a:srgbClr val="000000"/>
                </a:solidFill>
                <a:latin typeface="Arial" charset="0"/>
                <a:ea typeface="ＭＳ Ｐゴシック" pitchFamily="34" charset="-128"/>
              </a:defRPr>
            </a:lvl1pPr>
            <a:lvl2pPr marL="742717" indent="-285660" defTabSz="958550">
              <a:defRPr sz="1500">
                <a:solidFill>
                  <a:srgbClr val="000000"/>
                </a:solidFill>
                <a:latin typeface="Arial" charset="0"/>
                <a:ea typeface="ＭＳ Ｐゴシック" pitchFamily="34" charset="-128"/>
              </a:defRPr>
            </a:lvl2pPr>
            <a:lvl3pPr marL="1142642" indent="-228528" defTabSz="958550">
              <a:defRPr sz="1500">
                <a:solidFill>
                  <a:srgbClr val="000000"/>
                </a:solidFill>
                <a:latin typeface="Arial" charset="0"/>
                <a:ea typeface="ＭＳ Ｐゴシック" pitchFamily="34" charset="-128"/>
              </a:defRPr>
            </a:lvl3pPr>
            <a:lvl4pPr marL="1599699" indent="-228528" defTabSz="958550">
              <a:defRPr sz="1500">
                <a:solidFill>
                  <a:srgbClr val="000000"/>
                </a:solidFill>
                <a:latin typeface="Arial" charset="0"/>
                <a:ea typeface="ＭＳ Ｐゴシック" pitchFamily="34" charset="-128"/>
              </a:defRPr>
            </a:lvl4pPr>
            <a:lvl5pPr marL="2056754" indent="-228528" defTabSz="958550">
              <a:defRPr sz="1500">
                <a:solidFill>
                  <a:srgbClr val="000000"/>
                </a:solidFill>
                <a:latin typeface="Arial" charset="0"/>
                <a:ea typeface="ＭＳ Ｐゴシック" pitchFamily="34" charset="-128"/>
              </a:defRPr>
            </a:lvl5pPr>
            <a:lvl6pPr marL="2513811" indent="-228528" defTabSz="958550"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6pPr>
            <a:lvl7pPr marL="2970869" indent="-228528" defTabSz="958550"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7pPr>
            <a:lvl8pPr marL="3427925" indent="-228528" defTabSz="958550"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8pPr>
            <a:lvl9pPr marL="3884983" indent="-228528" defTabSz="958550"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9pPr>
          </a:lstStyle>
          <a:p>
            <a:endParaRPr lang="en-GB"/>
          </a:p>
        </p:txBody>
      </p:sp>
      <p:sp>
        <p:nvSpPr>
          <p:cNvPr id="17411" name="Rectangle 2"/>
          <p:cNvSpPr>
            <a:spLocks noGrp="1" noRot="1" noChangeAspect="1" noChangeArrowheads="1" noTextEdit="1"/>
          </p:cNvSpPr>
          <p:nvPr>
            <p:ph type="sldImg"/>
          </p:nvPr>
        </p:nvSpPr>
        <p:spPr>
          <a:xfrm>
            <a:off x="776288" y="742950"/>
            <a:ext cx="5253037" cy="3714750"/>
          </a:xfrm>
          <a:ln/>
        </p:spPr>
      </p:sp>
      <p:sp>
        <p:nvSpPr>
          <p:cNvPr id="17412" name="Rectangle 3"/>
          <p:cNvSpPr>
            <a:spLocks noGrp="1" noChangeAspect="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742950"/>
            <a:ext cx="5253037" cy="37147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80654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742950"/>
            <a:ext cx="5253037"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8477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742950"/>
            <a:ext cx="5253037" cy="37147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Legal Portals that ‘Triage’ users</a:t>
            </a:r>
          </a:p>
          <a:p>
            <a:pPr marL="285750" marR="0" indent="-285750" algn="l" defTabSz="914400" rtl="0" eaLnBrk="0" fontAlgn="base" latinLnBrk="0" hangingPunct="0">
              <a:lnSpc>
                <a:spcPct val="100000"/>
              </a:lnSpc>
              <a:spcBef>
                <a:spcPct val="0"/>
              </a:spcBef>
              <a:spcAft>
                <a:spcPct val="0"/>
              </a:spcAft>
              <a:buClrTx/>
              <a:buSzTx/>
              <a:buFont typeface="Arial"/>
              <a:buChar char="•"/>
              <a:tabLst/>
              <a:defRPr/>
            </a:pPr>
            <a:r>
              <a:rPr lang="en-US" sz="1400" b="0" kern="1200" dirty="0" smtClean="0">
                <a:solidFill>
                  <a:schemeClr val="tx1"/>
                </a:solidFill>
                <a:latin typeface="Arial" pitchFamily="34" charset="0"/>
                <a:ea typeface="ＭＳ Ｐゴシック" pitchFamily="34" charset="-128"/>
                <a:cs typeface="Arial" pitchFamily="34" charset="0"/>
              </a:rPr>
              <a:t>S</a:t>
            </a:r>
            <a:r>
              <a:rPr lang="en-US" sz="1400" kern="1200" dirty="0" smtClean="0">
                <a:solidFill>
                  <a:schemeClr val="tx1"/>
                </a:solidFill>
                <a:latin typeface="Times New Roman" pitchFamily="18" charset="0"/>
                <a:ea typeface="ＭＳ Ｐゴシック" pitchFamily="34" charset="-128"/>
                <a:cs typeface="Arial" charset="0"/>
              </a:rPr>
              <a:t>ingle</a:t>
            </a:r>
            <a:r>
              <a:rPr lang="en-US" sz="1400" kern="1200" baseline="0" dirty="0" smtClean="0">
                <a:solidFill>
                  <a:schemeClr val="tx1"/>
                </a:solidFill>
                <a:latin typeface="Times New Roman" pitchFamily="18" charset="0"/>
                <a:ea typeface="ＭＳ Ｐゴシック" pitchFamily="34" charset="-128"/>
                <a:cs typeface="Arial" charset="0"/>
              </a:rPr>
              <a:t> </a:t>
            </a:r>
            <a:r>
              <a:rPr lang="en-US" sz="1400" kern="1200" dirty="0" smtClean="0">
                <a:solidFill>
                  <a:schemeClr val="tx1"/>
                </a:solidFill>
                <a:latin typeface="Times New Roman" pitchFamily="18" charset="0"/>
                <a:ea typeface="ＭＳ Ｐゴシック" pitchFamily="34" charset="-128"/>
                <a:cs typeface="Arial" charset="0"/>
              </a:rPr>
              <a:t>access portals which users are</a:t>
            </a:r>
            <a:r>
              <a:rPr lang="en-US" sz="1400" kern="1200" baseline="0" dirty="0" smtClean="0">
                <a:solidFill>
                  <a:schemeClr val="tx1"/>
                </a:solidFill>
                <a:latin typeface="Times New Roman" pitchFamily="18" charset="0"/>
                <a:ea typeface="ＭＳ Ｐゴシック" pitchFamily="34" charset="-128"/>
                <a:cs typeface="Arial" charset="0"/>
              </a:rPr>
              <a:t> </a:t>
            </a:r>
            <a:r>
              <a:rPr lang="en-US" sz="1400" kern="1200" dirty="0" smtClean="0">
                <a:solidFill>
                  <a:schemeClr val="tx1"/>
                </a:solidFill>
                <a:latin typeface="Times New Roman" pitchFamily="18" charset="0"/>
                <a:ea typeface="ＭＳ Ｐゴシック" pitchFamily="34" charset="-128"/>
                <a:cs typeface="Arial" charset="0"/>
              </a:rPr>
              <a:t>directed to no matter where users enter into the system. </a:t>
            </a:r>
          </a:p>
          <a:p>
            <a:pPr marL="285750" marR="0" indent="-285750" algn="l" defTabSz="914400" rtl="0" eaLnBrk="0" fontAlgn="base" latinLnBrk="0" hangingPunct="0">
              <a:lnSpc>
                <a:spcPct val="100000"/>
              </a:lnSpc>
              <a:spcBef>
                <a:spcPct val="0"/>
              </a:spcBef>
              <a:spcAft>
                <a:spcPct val="0"/>
              </a:spcAft>
              <a:buClrTx/>
              <a:buSzTx/>
              <a:buFont typeface="Arial"/>
              <a:buChar char="•"/>
              <a:tabLst/>
              <a:defRPr/>
            </a:pPr>
            <a:r>
              <a:rPr lang="en-US" sz="1400" kern="1200" dirty="0" smtClean="0">
                <a:solidFill>
                  <a:schemeClr val="tx1"/>
                </a:solidFill>
                <a:latin typeface="Times New Roman" pitchFamily="18" charset="0"/>
                <a:ea typeface="ＭＳ Ｐゴシック" pitchFamily="34" charset="-128"/>
                <a:cs typeface="Arial" charset="0"/>
              </a:rPr>
              <a:t>The</a:t>
            </a:r>
            <a:r>
              <a:rPr lang="en-US" sz="1400" kern="1200" baseline="0" dirty="0" smtClean="0">
                <a:solidFill>
                  <a:schemeClr val="tx1"/>
                </a:solidFill>
                <a:latin typeface="Times New Roman" pitchFamily="18" charset="0"/>
                <a:ea typeface="ＭＳ Ｐゴシック" pitchFamily="34" charset="-128"/>
                <a:cs typeface="Arial" charset="0"/>
              </a:rPr>
              <a:t> portal would then </a:t>
            </a:r>
            <a:r>
              <a:rPr lang="en-US" sz="1400" kern="1200" dirty="0" smtClean="0">
                <a:solidFill>
                  <a:schemeClr val="tx1"/>
                </a:solidFill>
                <a:latin typeface="Times New Roman" pitchFamily="18" charset="0"/>
                <a:ea typeface="ＭＳ Ｐゴシック" pitchFamily="34" charset="-128"/>
                <a:cs typeface="Arial" charset="0"/>
              </a:rPr>
              <a:t>allocate the available services so they have the greatest impact on the greatest number of people. </a:t>
            </a:r>
          </a:p>
          <a:p>
            <a:pPr marL="285750" marR="0" indent="-285750" algn="l" defTabSz="914400" rtl="0" eaLnBrk="0" fontAlgn="base" latinLnBrk="0" hangingPunct="0">
              <a:lnSpc>
                <a:spcPct val="100000"/>
              </a:lnSpc>
              <a:spcBef>
                <a:spcPct val="0"/>
              </a:spcBef>
              <a:spcAft>
                <a:spcPct val="0"/>
              </a:spcAft>
              <a:buClrTx/>
              <a:buSzTx/>
              <a:buFont typeface="Arial"/>
              <a:buChar char="•"/>
              <a:tabLst/>
              <a:defRPr/>
            </a:pPr>
            <a:r>
              <a:rPr lang="en-US" sz="1400" kern="1200" dirty="0" smtClean="0">
                <a:solidFill>
                  <a:schemeClr val="tx1"/>
                </a:solidFill>
                <a:latin typeface="Times New Roman" pitchFamily="18" charset="0"/>
                <a:ea typeface="ＭＳ Ｐゴシック" pitchFamily="34" charset="-128"/>
                <a:cs typeface="Arial" charset="0"/>
              </a:rPr>
              <a:t>The</a:t>
            </a:r>
            <a:r>
              <a:rPr lang="en-US" sz="1400" kern="1200" baseline="0" dirty="0" smtClean="0">
                <a:solidFill>
                  <a:schemeClr val="tx1"/>
                </a:solidFill>
                <a:latin typeface="Times New Roman" pitchFamily="18" charset="0"/>
                <a:ea typeface="ＭＳ Ｐゴシック" pitchFamily="34" charset="-128"/>
                <a:cs typeface="Arial" charset="0"/>
              </a:rPr>
              <a:t> p</a:t>
            </a:r>
            <a:r>
              <a:rPr lang="en-US" sz="1400" kern="1200" dirty="0" smtClean="0">
                <a:solidFill>
                  <a:schemeClr val="tx1"/>
                </a:solidFill>
                <a:latin typeface="Times New Roman" pitchFamily="18" charset="0"/>
                <a:ea typeface="ＭＳ Ｐゴシック" pitchFamily="34" charset="-128"/>
                <a:cs typeface="Arial" charset="0"/>
              </a:rPr>
              <a:t>ortal should</a:t>
            </a:r>
            <a:r>
              <a:rPr lang="en-US" sz="1400" kern="1200" baseline="0" dirty="0" smtClean="0">
                <a:solidFill>
                  <a:schemeClr val="tx1"/>
                </a:solidFill>
                <a:latin typeface="Times New Roman" pitchFamily="18" charset="0"/>
                <a:ea typeface="ＭＳ Ｐゴシック" pitchFamily="34" charset="-128"/>
                <a:cs typeface="Arial" charset="0"/>
              </a:rPr>
              <a:t> </a:t>
            </a:r>
            <a:r>
              <a:rPr lang="en-US" sz="1400" kern="1200" dirty="0" smtClean="0">
                <a:solidFill>
                  <a:schemeClr val="tx1"/>
                </a:solidFill>
                <a:latin typeface="Times New Roman" pitchFamily="18" charset="0"/>
                <a:ea typeface="ＭＳ Ｐゴシック" pitchFamily="34" charset="-128"/>
                <a:cs typeface="Arial" charset="0"/>
              </a:rPr>
              <a:t>support technologies familiar to the user group; including computers, tablets,</a:t>
            </a:r>
            <a:r>
              <a:rPr lang="en-US" sz="1400" kern="1200" baseline="0" dirty="0" smtClean="0">
                <a:solidFill>
                  <a:schemeClr val="tx1"/>
                </a:solidFill>
                <a:latin typeface="Times New Roman" pitchFamily="18" charset="0"/>
                <a:ea typeface="ＭＳ Ｐゴシック" pitchFamily="34" charset="-128"/>
                <a:cs typeface="Arial" charset="0"/>
              </a:rPr>
              <a:t> </a:t>
            </a:r>
            <a:r>
              <a:rPr lang="en-US" sz="1400" kern="1200" dirty="0" smtClean="0">
                <a:solidFill>
                  <a:schemeClr val="tx1"/>
                </a:solidFill>
                <a:latin typeface="Times New Roman" pitchFamily="18" charset="0"/>
                <a:ea typeface="ＭＳ Ｐゴシック" pitchFamily="34" charset="-128"/>
                <a:cs typeface="Arial" charset="0"/>
              </a:rPr>
              <a:t>smartphones.</a:t>
            </a:r>
            <a:r>
              <a:rPr lang="en-US" sz="1400" kern="1200" baseline="0" dirty="0" smtClean="0">
                <a:solidFill>
                  <a:schemeClr val="tx1"/>
                </a:solidFill>
                <a:latin typeface="Times New Roman" pitchFamily="18" charset="0"/>
                <a:ea typeface="ＭＳ Ｐゴシック" pitchFamily="34" charset="-128"/>
                <a:cs typeface="Arial" charset="0"/>
              </a:rPr>
              <a:t> (In areas lacking in internet coverage regular phones for calls/ SMS.), and standard software such as Skype and </a:t>
            </a:r>
            <a:r>
              <a:rPr lang="en-US" sz="1400" kern="1200" baseline="0" dirty="0" err="1" smtClean="0">
                <a:solidFill>
                  <a:schemeClr val="tx1"/>
                </a:solidFill>
                <a:latin typeface="Times New Roman" pitchFamily="18" charset="0"/>
                <a:ea typeface="ＭＳ Ｐゴシック" pitchFamily="34" charset="-128"/>
                <a:cs typeface="Arial" charset="0"/>
              </a:rPr>
              <a:t>Facetime</a:t>
            </a:r>
            <a:endParaRPr lang="en-US" sz="1400" kern="1200" dirty="0" smtClean="0">
              <a:solidFill>
                <a:schemeClr val="tx1"/>
              </a:solidFill>
              <a:latin typeface="Times New Roman" pitchFamily="18" charset="0"/>
              <a:ea typeface="ＭＳ Ｐゴシック" pitchFamily="34" charset="-128"/>
              <a:cs typeface="Arial" charset="0"/>
            </a:endParaRPr>
          </a:p>
          <a:p>
            <a:endParaRPr lang="en-US" sz="1400"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Document Assembly Tools</a:t>
            </a:r>
            <a:endParaRPr lang="en-US" sz="1400" kern="1200" dirty="0" smtClean="0">
              <a:solidFill>
                <a:schemeClr val="tx1"/>
              </a:solidFill>
              <a:latin typeface="Times New Roman" pitchFamily="18" charset="0"/>
              <a:ea typeface="ＭＳ Ｐゴシック" pitchFamily="34" charset="-128"/>
              <a:cs typeface="Arial" charset="0"/>
            </a:endParaRPr>
          </a:p>
          <a:p>
            <a:pPr marL="285750" indent="-285750">
              <a:buFont typeface="Arial"/>
              <a:buChar char="•"/>
            </a:pPr>
            <a:r>
              <a:rPr lang="en-US" sz="1400" kern="1200" dirty="0" smtClean="0">
                <a:solidFill>
                  <a:schemeClr val="tx1"/>
                </a:solidFill>
                <a:latin typeface="Times New Roman" pitchFamily="18" charset="0"/>
                <a:ea typeface="ＭＳ Ｐゴシック" pitchFamily="34" charset="-128"/>
                <a:cs typeface="Arial" charset="0"/>
              </a:rPr>
              <a:t>Plain language forms will be produced through plain language interviews for all frequently used court and legal forms. </a:t>
            </a:r>
          </a:p>
          <a:p>
            <a:pPr marL="285750" indent="-285750">
              <a:buFont typeface="Arial"/>
              <a:buChar char="•"/>
            </a:pPr>
            <a:r>
              <a:rPr lang="en-US" sz="1400" kern="1200" dirty="0" smtClean="0">
                <a:solidFill>
                  <a:schemeClr val="tx1"/>
                </a:solidFill>
                <a:latin typeface="Times New Roman" pitchFamily="18" charset="0"/>
                <a:ea typeface="ＭＳ Ｐゴシック" pitchFamily="34" charset="-128"/>
                <a:cs typeface="Arial" charset="0"/>
              </a:rPr>
              <a:t>Users will answer questions regarding their legal matter, and the intelligent forms system will use the information to generate the appropriate form and display it for review.</a:t>
            </a:r>
          </a:p>
          <a:p>
            <a:pPr marL="285750" indent="-285750">
              <a:buFont typeface="Arial"/>
              <a:buChar char="•"/>
            </a:pPr>
            <a:r>
              <a:rPr lang="en-US" sz="1400" kern="1200" dirty="0" smtClean="0">
                <a:solidFill>
                  <a:schemeClr val="tx1"/>
                </a:solidFill>
                <a:latin typeface="Times New Roman" pitchFamily="18" charset="0"/>
                <a:ea typeface="ＭＳ Ｐゴシック" pitchFamily="34" charset="-128"/>
                <a:cs typeface="Arial" charset="0"/>
              </a:rPr>
              <a:t>Small Claims Court in Singapore uses these tools</a:t>
            </a:r>
          </a:p>
          <a:p>
            <a:endParaRPr lang="en-US" sz="1400"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Social Media to Expand Outreach</a:t>
            </a:r>
            <a:endParaRPr lang="en-US" sz="1400" kern="1200" dirty="0" smtClean="0">
              <a:solidFill>
                <a:schemeClr val="tx1"/>
              </a:solidFill>
              <a:latin typeface="Times New Roman" pitchFamily="18" charset="0"/>
              <a:ea typeface="ＭＳ Ｐゴシック" pitchFamily="34" charset="-128"/>
              <a:cs typeface="Arial" charset="0"/>
            </a:endParaRPr>
          </a:p>
          <a:p>
            <a:pPr marL="285750" indent="-285750">
              <a:buFont typeface="Arial"/>
              <a:buChar char="•"/>
            </a:pPr>
            <a:r>
              <a:rPr lang="en-US" sz="1400" kern="1200" dirty="0" smtClean="0">
                <a:solidFill>
                  <a:schemeClr val="tx1"/>
                </a:solidFill>
                <a:latin typeface="Times New Roman" pitchFamily="18" charset="0"/>
                <a:ea typeface="ＭＳ Ｐゴシック" pitchFamily="34" charset="-128"/>
                <a:cs typeface="Arial" charset="0"/>
              </a:rPr>
              <a:t>Legal aid organizations,</a:t>
            </a:r>
            <a:r>
              <a:rPr lang="en-US" sz="1400" kern="1200" baseline="0" dirty="0" smtClean="0">
                <a:solidFill>
                  <a:schemeClr val="tx1"/>
                </a:solidFill>
                <a:latin typeface="Times New Roman" pitchFamily="18" charset="0"/>
                <a:ea typeface="ＭＳ Ｐゴシック" pitchFamily="34" charset="-128"/>
                <a:cs typeface="Arial" charset="0"/>
              </a:rPr>
              <a:t> </a:t>
            </a:r>
            <a:r>
              <a:rPr lang="en-US" sz="1400" kern="1200" dirty="0" smtClean="0">
                <a:solidFill>
                  <a:schemeClr val="tx1"/>
                </a:solidFill>
                <a:latin typeface="Times New Roman" pitchFamily="18" charset="0"/>
                <a:ea typeface="ＭＳ Ｐゴシック" pitchFamily="34" charset="-128"/>
                <a:cs typeface="Arial" charset="0"/>
              </a:rPr>
              <a:t>courts and NGOs can use social media to expand their outreach to the community by posting information about the availability of legal clinics, as well as videos, self-help resources, court information, etc.</a:t>
            </a:r>
          </a:p>
          <a:p>
            <a:endParaRPr lang="en-US" dirty="0" smtClean="0"/>
          </a:p>
          <a:p>
            <a:r>
              <a:rPr lang="en-US" b="1" dirty="0" smtClean="0"/>
              <a:t>Converting Manual</a:t>
            </a:r>
            <a:r>
              <a:rPr lang="en-US" b="1" baseline="0" dirty="0" smtClean="0"/>
              <a:t> Systems e.g. courts</a:t>
            </a:r>
          </a:p>
          <a:p>
            <a:r>
              <a:rPr lang="en-US" dirty="0" smtClean="0"/>
              <a:t>Promotes efficiency and transparency, e.g. Supreme Court of Indonesia</a:t>
            </a:r>
            <a:endParaRPr lang="en-GB"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8477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742950"/>
            <a:ext cx="5253037" cy="3714750"/>
          </a:xfrm>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0"/>
              </a:spcBef>
              <a:spcAft>
                <a:spcPct val="0"/>
              </a:spcAft>
              <a:buClrTx/>
              <a:buSzTx/>
              <a:buFontTx/>
              <a:buNone/>
              <a:tabLst/>
              <a:defRPr/>
            </a:pPr>
            <a:r>
              <a:rPr lang="en-US" sz="1800" b="1" dirty="0" smtClean="0">
                <a:latin typeface="Arial" pitchFamily="34" charset="0"/>
                <a:cs typeface="Arial" pitchFamily="34" charset="0"/>
              </a:rPr>
              <a:t>Even Technology has its limits </a:t>
            </a:r>
          </a:p>
          <a:p>
            <a:pPr marL="0" marR="0" lvl="2" indent="0" algn="l" defTabSz="914400" rtl="0" eaLnBrk="0" fontAlgn="base" latinLnBrk="0" hangingPunct="0">
              <a:lnSpc>
                <a:spcPct val="100000"/>
              </a:lnSpc>
              <a:spcBef>
                <a:spcPct val="0"/>
              </a:spcBef>
              <a:spcAft>
                <a:spcPct val="0"/>
              </a:spcAft>
              <a:buClrTx/>
              <a:buSzTx/>
              <a:buFontTx/>
              <a:buNone/>
              <a:tabLst/>
              <a:defRPr/>
            </a:pPr>
            <a:endParaRPr lang="en-US" sz="1400" b="1" dirty="0" smtClean="0">
              <a:latin typeface="Arial" pitchFamily="34" charset="0"/>
              <a:cs typeface="Arial" pitchFamily="34" charset="0"/>
            </a:endParaRPr>
          </a:p>
          <a:p>
            <a:pPr marL="0" marR="0" lvl="2"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The Four C’s:</a:t>
            </a:r>
          </a:p>
          <a:p>
            <a:pPr marL="0" marR="0" lvl="2" indent="0" algn="l" defTabSz="914400" rtl="0" eaLnBrk="0" fontAlgn="base" latinLnBrk="0" hangingPunct="0">
              <a:lnSpc>
                <a:spcPct val="100000"/>
              </a:lnSpc>
              <a:spcBef>
                <a:spcPct val="0"/>
              </a:spcBef>
              <a:spcAft>
                <a:spcPct val="0"/>
              </a:spcAft>
              <a:buClrTx/>
              <a:buSzTx/>
              <a:buFontTx/>
              <a:buNone/>
              <a:tabLst/>
              <a:defRPr/>
            </a:pPr>
            <a:endParaRPr lang="en-US" sz="1400" b="1" dirty="0" smtClean="0">
              <a:latin typeface="Arial" pitchFamily="34" charset="0"/>
              <a:cs typeface="Arial" pitchFamily="34" charset="0"/>
            </a:endParaRPr>
          </a:p>
          <a:p>
            <a:pPr marL="0" marR="0" lvl="2"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Cost - </a:t>
            </a:r>
          </a:p>
          <a:p>
            <a:pPr marL="0" marR="0" lvl="2"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Coverage</a:t>
            </a:r>
            <a:r>
              <a:rPr lang="en-US" sz="1400" dirty="0" smtClean="0">
                <a:latin typeface="Arial" pitchFamily="34" charset="0"/>
                <a:cs typeface="Arial" pitchFamily="34" charset="0"/>
              </a:rPr>
              <a:t> – Promoting Universal Access to Internet/ Telephone Networks is vital. NGOs play a key role is lobbying for this.</a:t>
            </a:r>
          </a:p>
          <a:p>
            <a:pPr marL="0" marR="0" lvl="2"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Communication</a:t>
            </a:r>
            <a:r>
              <a:rPr lang="en-US" sz="1400" dirty="0" smtClean="0">
                <a:latin typeface="Arial" pitchFamily="34" charset="0"/>
                <a:cs typeface="Arial" pitchFamily="34" charset="0"/>
              </a:rPr>
              <a:t> – Resources need to be actively</a:t>
            </a:r>
            <a:r>
              <a:rPr lang="en-US" sz="1400" baseline="0" dirty="0" smtClean="0">
                <a:latin typeface="Arial" pitchFamily="34" charset="0"/>
                <a:cs typeface="Arial" pitchFamily="34" charset="0"/>
              </a:rPr>
              <a:t> targeted and promoted</a:t>
            </a:r>
            <a:r>
              <a:rPr lang="en-US" sz="1400" dirty="0" smtClean="0">
                <a:latin typeface="Arial" pitchFamily="34" charset="0"/>
                <a:cs typeface="Arial" pitchFamily="34" charset="0"/>
              </a:rPr>
              <a:t>; We</a:t>
            </a:r>
            <a:r>
              <a:rPr lang="en-US" sz="1400" baseline="0" dirty="0" smtClean="0">
                <a:latin typeface="Arial" pitchFamily="34" charset="0"/>
                <a:cs typeface="Arial" pitchFamily="34" charset="0"/>
              </a:rPr>
              <a:t> must</a:t>
            </a:r>
            <a:r>
              <a:rPr lang="en-US" sz="1400" dirty="0" smtClean="0">
                <a:latin typeface="Arial" pitchFamily="34" charset="0"/>
                <a:cs typeface="Arial" pitchFamily="34" charset="0"/>
              </a:rPr>
              <a:t> assume that users will not just ‘stumble across’ the right support</a:t>
            </a:r>
          </a:p>
          <a:p>
            <a:pPr marL="0" marR="0" lvl="2"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Censorship</a:t>
            </a:r>
            <a:r>
              <a:rPr lang="en-US" sz="1400" dirty="0" smtClean="0">
                <a:latin typeface="Arial" pitchFamily="34" charset="0"/>
                <a:cs typeface="Arial" pitchFamily="34" charset="0"/>
              </a:rPr>
              <a:t> – Repressive – and not so repressive - Governments can shut down Communication Networks (Egypt 2013 Revolution), Censor Internet usage (China/SEA), Monitor Communications (NSA scandal in USA</a:t>
            </a:r>
            <a:r>
              <a:rPr lang="en-US" sz="1400" baseline="0" dirty="0" smtClean="0">
                <a:latin typeface="Arial" pitchFamily="34" charset="0"/>
                <a:cs typeface="Arial" pitchFamily="34" charset="0"/>
              </a:rPr>
              <a:t>); due to the nature of their content matter </a:t>
            </a:r>
            <a:r>
              <a:rPr lang="en-US" sz="1400" dirty="0" smtClean="0">
                <a:latin typeface="Arial" pitchFamily="34" charset="0"/>
                <a:cs typeface="Arial" pitchFamily="34" charset="0"/>
              </a:rPr>
              <a:t>resources that promote justice can be particularly </a:t>
            </a:r>
            <a:r>
              <a:rPr lang="en-US" sz="1400" dirty="0" err="1" smtClean="0">
                <a:latin typeface="Arial" pitchFamily="34" charset="0"/>
                <a:cs typeface="Arial" pitchFamily="34" charset="0"/>
              </a:rPr>
              <a:t>scrutinitised</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targetted</a:t>
            </a:r>
            <a:endParaRPr lang="en-US" sz="1400" dirty="0" smtClean="0">
              <a:latin typeface="Arial" pitchFamily="34" charset="0"/>
              <a:cs typeface="Arial" pitchFamily="34" charset="0"/>
            </a:endParaRPr>
          </a:p>
          <a:p>
            <a:pPr marL="0" marR="0" lvl="2" indent="0" algn="l" defTabSz="914400" rtl="0" eaLnBrk="0" fontAlgn="base" latinLnBrk="0" hangingPunct="0">
              <a:lnSpc>
                <a:spcPct val="100000"/>
              </a:lnSpc>
              <a:spcBef>
                <a:spcPct val="0"/>
              </a:spcBef>
              <a:spcAft>
                <a:spcPct val="0"/>
              </a:spcAft>
              <a:buClrTx/>
              <a:buSzTx/>
              <a:buFontTx/>
              <a:buNone/>
              <a:tabLst/>
              <a:defRPr/>
            </a:pPr>
            <a:endParaRPr lang="en-US" sz="1400" b="1" dirty="0" smtClean="0">
              <a:latin typeface="Arial" pitchFamily="34" charset="0"/>
              <a:cs typeface="Arial" pitchFamily="34" charset="0"/>
            </a:endParaRPr>
          </a:p>
          <a:p>
            <a:pPr marL="0" marR="0" lvl="2"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Development starts with End User Needs NOT available technology  </a:t>
            </a:r>
          </a:p>
          <a:p>
            <a:pPr marL="0" marR="0" lvl="2" indent="0" algn="l" defTabSz="914400" rtl="0" eaLnBrk="0" fontAlgn="base" latinLnBrk="0" hangingPunct="0">
              <a:lnSpc>
                <a:spcPct val="100000"/>
              </a:lnSpc>
              <a:spcBef>
                <a:spcPct val="0"/>
              </a:spcBef>
              <a:spcAft>
                <a:spcPct val="0"/>
              </a:spcAft>
              <a:buClrTx/>
              <a:buSzTx/>
              <a:buFontTx/>
              <a:buNone/>
              <a:tabLst/>
              <a:defRPr/>
            </a:pPr>
            <a:endParaRPr lang="en-US" sz="1400" b="1" dirty="0" smtClean="0">
              <a:latin typeface="Arial" pitchFamily="34" charset="0"/>
              <a:cs typeface="Arial" pitchFamily="34" charset="0"/>
            </a:endParaRPr>
          </a:p>
          <a:p>
            <a:pPr marL="0" marR="0" lvl="2" indent="0" algn="l" defTabSz="914400" rtl="0" eaLnBrk="0" fontAlgn="base" latinLnBrk="0" hangingPunct="0">
              <a:lnSpc>
                <a:spcPct val="100000"/>
              </a:lnSpc>
              <a:spcBef>
                <a:spcPct val="0"/>
              </a:spcBef>
              <a:spcAft>
                <a:spcPct val="0"/>
              </a:spcAft>
              <a:buClrTx/>
              <a:buSzTx/>
              <a:buFontTx/>
              <a:buNone/>
              <a:tabLst/>
              <a:defRPr/>
            </a:pPr>
            <a:endParaRPr lang="en-US" sz="1400" b="1" dirty="0" smtClean="0">
              <a:latin typeface="Arial" pitchFamily="34" charset="0"/>
              <a:cs typeface="Arial" pitchFamily="34" charset="0"/>
            </a:endParaRPr>
          </a:p>
          <a:p>
            <a:pPr marL="0" marR="0" lvl="2" indent="0" algn="l" defTabSz="914400" rtl="0" eaLnBrk="0" fontAlgn="base" latinLnBrk="0" hangingPunct="0">
              <a:lnSpc>
                <a:spcPct val="100000"/>
              </a:lnSpc>
              <a:spcBef>
                <a:spcPct val="0"/>
              </a:spcBef>
              <a:spcAft>
                <a:spcPct val="0"/>
              </a:spcAft>
              <a:buClrTx/>
              <a:buSzTx/>
              <a:buFontTx/>
              <a:buNone/>
              <a:tabLst/>
              <a:defRPr/>
            </a:pPr>
            <a:r>
              <a:rPr lang="en-US" sz="1400" b="1" dirty="0" smtClean="0">
                <a:latin typeface="Arial" pitchFamily="34" charset="0"/>
                <a:cs typeface="Arial" pitchFamily="34" charset="0"/>
              </a:rPr>
              <a:t>Solutions must be configured abound the target end user and their social need, NOT the available technology: </a:t>
            </a:r>
            <a:r>
              <a:rPr lang="en-US" sz="1400" b="0" kern="1200" dirty="0" smtClean="0">
                <a:solidFill>
                  <a:schemeClr val="tx1"/>
                </a:solidFill>
                <a:latin typeface="Times New Roman" pitchFamily="18" charset="0"/>
                <a:ea typeface="ＭＳ Ｐゴシック" pitchFamily="34" charset="-128"/>
                <a:cs typeface="Arial" charset="0"/>
              </a:rPr>
              <a:t>Don't put technology in the driving seat:</a:t>
            </a:r>
            <a:r>
              <a:rPr lang="en-US" sz="1400" b="0" kern="1200" baseline="0" dirty="0" smtClean="0">
                <a:solidFill>
                  <a:schemeClr val="tx1"/>
                </a:solidFill>
                <a:latin typeface="Times New Roman" pitchFamily="18" charset="0"/>
                <a:ea typeface="ＭＳ Ｐゴシック" pitchFamily="34" charset="-128"/>
                <a:cs typeface="Arial" charset="0"/>
              </a:rPr>
              <a:t> ICT for justice projects should always be geared to meet a particular social need.  All too often people get excited by a particular ‘tool’ and try to apply it to everything.</a:t>
            </a:r>
            <a:r>
              <a:rPr lang="en-US" sz="1400" b="0" kern="1200" dirty="0" smtClean="0">
                <a:solidFill>
                  <a:schemeClr val="tx1"/>
                </a:solidFill>
                <a:latin typeface="Times New Roman" pitchFamily="18" charset="0"/>
                <a:ea typeface="ＭＳ Ｐゴシック" pitchFamily="34" charset="-128"/>
                <a:cs typeface="Arial" charset="0"/>
              </a:rPr>
              <a:t> </a:t>
            </a:r>
            <a:endParaRPr lang="en-US" sz="1400" b="0" u="none" kern="1200" dirty="0" smtClean="0">
              <a:solidFill>
                <a:srgbClr val="000000"/>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400" b="1" u="none" kern="1200" dirty="0" smtClean="0">
              <a:solidFill>
                <a:srgbClr val="000000"/>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b="1" u="none" kern="1200" dirty="0" smtClean="0">
                <a:solidFill>
                  <a:srgbClr val="000000"/>
                </a:solidFill>
                <a:latin typeface="Times New Roman" pitchFamily="18" charset="0"/>
                <a:ea typeface="ＭＳ Ｐゴシック" pitchFamily="34" charset="-128"/>
                <a:cs typeface="Arial" charset="0"/>
              </a:rPr>
              <a:t>Remember context and purpose: </a:t>
            </a:r>
            <a:r>
              <a:rPr lang="en-US" sz="1400" b="0" u="none" kern="1200" dirty="0" smtClean="0">
                <a:solidFill>
                  <a:srgbClr val="000000"/>
                </a:solidFill>
                <a:latin typeface="Times New Roman" pitchFamily="18" charset="0"/>
                <a:ea typeface="ＭＳ Ｐゴシック" pitchFamily="34" charset="-128"/>
                <a:cs typeface="Arial" charset="0"/>
              </a:rPr>
              <a:t>This may seem obvious but it's often overlooked in ICT</a:t>
            </a:r>
            <a:r>
              <a:rPr lang="en-US" sz="1400" b="0" u="none" kern="1200" baseline="0" dirty="0" smtClean="0">
                <a:solidFill>
                  <a:srgbClr val="000000"/>
                </a:solidFill>
                <a:latin typeface="Times New Roman" pitchFamily="18" charset="0"/>
                <a:ea typeface="ＭＳ Ｐゴシック" pitchFamily="34" charset="-128"/>
                <a:cs typeface="Arial" charset="0"/>
              </a:rPr>
              <a:t> for justice</a:t>
            </a:r>
            <a:r>
              <a:rPr lang="en-US" sz="1400" b="0" u="none" kern="1200" dirty="0" smtClean="0">
                <a:solidFill>
                  <a:srgbClr val="000000"/>
                </a:solidFill>
                <a:latin typeface="Times New Roman" pitchFamily="18" charset="0"/>
                <a:ea typeface="ＭＳ Ｐゴシック" pitchFamily="34" charset="-128"/>
                <a:cs typeface="Arial" charset="0"/>
              </a:rPr>
              <a:t> projects. To determine context, we</a:t>
            </a:r>
            <a:r>
              <a:rPr lang="en-US" sz="1400" b="0" u="none" kern="1200" baseline="0" dirty="0" smtClean="0">
                <a:solidFill>
                  <a:srgbClr val="000000"/>
                </a:solidFill>
                <a:latin typeface="Times New Roman" pitchFamily="18" charset="0"/>
                <a:ea typeface="ＭＳ Ｐゴシック" pitchFamily="34" charset="-128"/>
                <a:cs typeface="Arial" charset="0"/>
              </a:rPr>
              <a:t> must</a:t>
            </a:r>
            <a:r>
              <a:rPr lang="en-US" sz="1400" b="0" u="none" kern="1200" dirty="0" smtClean="0">
                <a:solidFill>
                  <a:srgbClr val="000000"/>
                </a:solidFill>
                <a:latin typeface="Times New Roman" pitchFamily="18" charset="0"/>
                <a:ea typeface="ＭＳ Ｐゴシック" pitchFamily="34" charset="-128"/>
                <a:cs typeface="Arial" charset="0"/>
              </a:rPr>
              <a:t> to know the communities</a:t>
            </a:r>
            <a:r>
              <a:rPr lang="en-US" sz="1400" b="0" u="none" kern="1200" baseline="0" dirty="0" smtClean="0">
                <a:solidFill>
                  <a:srgbClr val="000000"/>
                </a:solidFill>
                <a:latin typeface="Times New Roman" pitchFamily="18" charset="0"/>
                <a:ea typeface="ＭＳ Ｐゴシック" pitchFamily="34" charset="-128"/>
                <a:cs typeface="Arial" charset="0"/>
              </a:rPr>
              <a:t> we</a:t>
            </a:r>
            <a:r>
              <a:rPr lang="en-US" sz="1400" b="0" u="none" kern="1200" dirty="0" smtClean="0">
                <a:solidFill>
                  <a:srgbClr val="000000"/>
                </a:solidFill>
                <a:latin typeface="Times New Roman" pitchFamily="18" charset="0"/>
                <a:ea typeface="ＭＳ Ｐゴシック" pitchFamily="34" charset="-128"/>
                <a:cs typeface="Arial" charset="0"/>
              </a:rPr>
              <a:t> are working with. Make concerted efforts to understand their politics, their sociology and their economics, only then can justice projects be truly useful.</a:t>
            </a:r>
            <a:endParaRPr lang="en-US" sz="1400" b="0" u="none"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400" b="1" u="none"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b="1" u="none" dirty="0" smtClean="0">
                <a:solidFill>
                  <a:srgbClr val="000000"/>
                </a:solidFill>
                <a:latin typeface="Arial" pitchFamily="34" charset="0"/>
                <a:cs typeface="Arial" pitchFamily="34" charset="0"/>
              </a:rPr>
              <a:t>Connecting with the Disconnected </a:t>
            </a:r>
          </a:p>
          <a:p>
            <a:r>
              <a:rPr lang="en-US" sz="1400" b="0" u="none" kern="1200" dirty="0" smtClean="0">
                <a:solidFill>
                  <a:srgbClr val="000000"/>
                </a:solidFill>
                <a:latin typeface="Times New Roman" pitchFamily="18" charset="0"/>
                <a:ea typeface="ＭＳ Ｐゴシック" pitchFamily="34" charset="-128"/>
                <a:cs typeface="Arial" charset="0"/>
              </a:rPr>
              <a:t>There is evidence that older people and young adults are less likely to look for legal assistance on the internet for quite different reasons. What seems to be the reason for these gaps in access is that some elderly people are not computer literate, while many young people do not </a:t>
            </a:r>
            <a:r>
              <a:rPr lang="en-US" sz="1400" b="0" u="none" kern="1200" dirty="0" err="1" smtClean="0">
                <a:solidFill>
                  <a:srgbClr val="000000"/>
                </a:solidFill>
                <a:latin typeface="Times New Roman" pitchFamily="18" charset="0"/>
                <a:ea typeface="ＭＳ Ｐゴシック" pitchFamily="34" charset="-128"/>
                <a:cs typeface="Arial" charset="0"/>
              </a:rPr>
              <a:t>realise</a:t>
            </a:r>
            <a:r>
              <a:rPr lang="en-US" sz="1400" b="0" u="none" kern="1200" dirty="0" smtClean="0">
                <a:solidFill>
                  <a:srgbClr val="000000"/>
                </a:solidFill>
                <a:latin typeface="Times New Roman" pitchFamily="18" charset="0"/>
                <a:ea typeface="ＭＳ Ｐゴシック" pitchFamily="34" charset="-128"/>
                <a:cs typeface="Arial" charset="0"/>
              </a:rPr>
              <a:t> that they have a legal problem and that assistance may be freely available.</a:t>
            </a:r>
          </a:p>
          <a:p>
            <a:endParaRPr lang="en-US" sz="1400" b="0" u="none" kern="1200" dirty="0" smtClean="0">
              <a:solidFill>
                <a:srgbClr val="000000"/>
              </a:solidFill>
              <a:latin typeface="Times New Roman" pitchFamily="18" charset="0"/>
              <a:ea typeface="ＭＳ Ｐゴシック" pitchFamily="34" charset="-128"/>
              <a:cs typeface="Arial" charset="0"/>
            </a:endParaRPr>
          </a:p>
          <a:p>
            <a:pPr marL="0" indent="0">
              <a:spcBef>
                <a:spcPts val="100"/>
              </a:spcBef>
              <a:spcAft>
                <a:spcPts val="100"/>
              </a:spcAft>
              <a:buClr>
                <a:srgbClr val="029AAC"/>
              </a:buClr>
              <a:buFont typeface="Arial" pitchFamily="34" charset="0"/>
              <a:buNone/>
            </a:pPr>
            <a:r>
              <a:rPr lang="en-US" sz="1400" b="0" u="none" dirty="0" smtClean="0">
                <a:solidFill>
                  <a:srgbClr val="000000"/>
                </a:solidFill>
                <a:latin typeface="Arial" pitchFamily="34" charset="0"/>
                <a:cs typeface="Arial" pitchFamily="34" charset="0"/>
              </a:rPr>
              <a:t>N</a:t>
            </a:r>
            <a:r>
              <a:rPr lang="en-US" sz="1400" b="1" u="none" dirty="0" smtClean="0">
                <a:solidFill>
                  <a:srgbClr val="000000"/>
                </a:solidFill>
                <a:latin typeface="Arial" pitchFamily="34" charset="0"/>
                <a:cs typeface="Arial" pitchFamily="34" charset="0"/>
              </a:rPr>
              <a:t>ext Gen Priorities – Moving beyond Information to Advice and Action </a:t>
            </a:r>
          </a:p>
          <a:p>
            <a:pPr marL="0" indent="0">
              <a:spcBef>
                <a:spcPts val="100"/>
              </a:spcBef>
              <a:spcAft>
                <a:spcPts val="100"/>
              </a:spcAft>
              <a:buClr>
                <a:srgbClr val="029AAC"/>
              </a:buClr>
              <a:buFont typeface="Arial" pitchFamily="34" charset="0"/>
              <a:buNone/>
            </a:pPr>
            <a:r>
              <a:rPr lang="en-US" sz="1400" b="0" u="none" kern="1200" dirty="0" smtClean="0">
                <a:solidFill>
                  <a:srgbClr val="000000"/>
                </a:solidFill>
                <a:latin typeface="Times New Roman" pitchFamily="18" charset="0"/>
                <a:ea typeface="ＭＳ Ｐゴシック" pitchFamily="34" charset="-128"/>
                <a:cs typeface="Arial" charset="0"/>
              </a:rPr>
              <a:t>The internet has completely transformed the availability of legal information, at least for people with good internet coverage. Some sites, such as AUSTLII, in Australia, freely provide all Australian </a:t>
            </a:r>
            <a:r>
              <a:rPr lang="en-US" sz="1400" kern="1200" dirty="0" smtClean="0">
                <a:solidFill>
                  <a:schemeClr val="tx1"/>
                </a:solidFill>
                <a:latin typeface="Times New Roman" pitchFamily="18" charset="0"/>
                <a:ea typeface="ＭＳ Ｐゴシック" pitchFamily="34" charset="-128"/>
                <a:cs typeface="Arial" charset="0"/>
              </a:rPr>
              <a:t>legislation and leading cases; other sites list how to seek assistance; legal NGOs have sites, Legal Aid has a comprehensive site, as do pro bono clearing houses.</a:t>
            </a:r>
            <a:endParaRPr lang="en-US" sz="1800" b="1" dirty="0" smtClean="0">
              <a:latin typeface="Arial" pitchFamily="34" charset="0"/>
              <a:cs typeface="Arial" pitchFamily="34" charset="0"/>
            </a:endParaRPr>
          </a:p>
          <a:p>
            <a:r>
              <a:rPr lang="en-US" sz="1400" kern="1200" dirty="0" smtClean="0">
                <a:solidFill>
                  <a:schemeClr val="tx1"/>
                </a:solidFill>
                <a:latin typeface="Times New Roman" pitchFamily="18" charset="0"/>
                <a:ea typeface="ＭＳ Ｐゴシック" pitchFamily="34" charset="-128"/>
                <a:cs typeface="Arial" charset="0"/>
              </a:rPr>
              <a:t>However it should be </a:t>
            </a:r>
            <a:r>
              <a:rPr lang="en-US" sz="1400" kern="1200" dirty="0" err="1" smtClean="0">
                <a:solidFill>
                  <a:schemeClr val="tx1"/>
                </a:solidFill>
                <a:latin typeface="Times New Roman" pitchFamily="18" charset="0"/>
                <a:ea typeface="ＭＳ Ｐゴシック" pitchFamily="34" charset="-128"/>
                <a:cs typeface="Arial" charset="0"/>
              </a:rPr>
              <a:t>emphasised</a:t>
            </a:r>
            <a:r>
              <a:rPr lang="en-US" sz="1400" kern="1200" dirty="0" smtClean="0">
                <a:solidFill>
                  <a:schemeClr val="tx1"/>
                </a:solidFill>
                <a:latin typeface="Times New Roman" pitchFamily="18" charset="0"/>
                <a:ea typeface="ＭＳ Ｐゴシック" pitchFamily="34" charset="-128"/>
                <a:cs typeface="Arial" charset="0"/>
              </a:rPr>
              <a:t> that this is only information, it is not advice, there is no analysis or application to a particular set of facts. Beware of the </a:t>
            </a:r>
            <a:r>
              <a:rPr lang="en-US" sz="1400" kern="1200" dirty="0" err="1" smtClean="0">
                <a:solidFill>
                  <a:schemeClr val="tx1"/>
                </a:solidFill>
                <a:latin typeface="Times New Roman" pitchFamily="18" charset="0"/>
                <a:ea typeface="ＭＳ Ｐゴシック" pitchFamily="34" charset="-128"/>
                <a:cs typeface="Arial" charset="0"/>
              </a:rPr>
              <a:t>Dr</a:t>
            </a:r>
            <a:r>
              <a:rPr lang="en-US" sz="1400" kern="1200" dirty="0" smtClean="0">
                <a:solidFill>
                  <a:schemeClr val="tx1"/>
                </a:solidFill>
                <a:latin typeface="Times New Roman" pitchFamily="18" charset="0"/>
                <a:ea typeface="ＭＳ Ｐゴシック" pitchFamily="34" charset="-128"/>
                <a:cs typeface="Arial" charset="0"/>
              </a:rPr>
              <a:t> Google syndrome: it can be equally unreliable for clients to self-advise on legal matters, as it is for patients to self-diagnose their illnesses.</a:t>
            </a:r>
            <a:endParaRPr lang="en-GB"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8477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742950"/>
            <a:ext cx="5253037" cy="37147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1400" b="0" u="none" kern="1200" dirty="0" smtClean="0">
                <a:solidFill>
                  <a:schemeClr val="tx1"/>
                </a:solidFill>
                <a:latin typeface="Times New Roman" pitchFamily="18" charset="0"/>
                <a:ea typeface="ＭＳ Ｐゴシック" pitchFamily="34" charset="-128"/>
                <a:cs typeface="Arial" charset="0"/>
              </a:rPr>
              <a:t>The Bangladesh Rural Advancement Committee (BRAC) introduced community-based village libraries known as ‘</a:t>
            </a:r>
            <a:r>
              <a:rPr lang="en-GB" sz="1400" b="0" u="none" kern="1200" dirty="0" err="1" smtClean="0">
                <a:solidFill>
                  <a:schemeClr val="tx1"/>
                </a:solidFill>
                <a:latin typeface="Times New Roman" pitchFamily="18" charset="0"/>
                <a:ea typeface="ＭＳ Ｐゴシック" pitchFamily="34" charset="-128"/>
                <a:cs typeface="Arial" charset="0"/>
              </a:rPr>
              <a:t>Gonokendra</a:t>
            </a:r>
            <a:r>
              <a:rPr lang="en-GB" sz="1400" b="0" u="none" kern="1200" dirty="0" smtClean="0">
                <a:solidFill>
                  <a:schemeClr val="tx1"/>
                </a:solidFill>
                <a:latin typeface="Times New Roman" pitchFamily="18" charset="0"/>
                <a:ea typeface="ＭＳ Ｐゴシック" pitchFamily="34" charset="-128"/>
                <a:cs typeface="Arial" charset="0"/>
              </a:rPr>
              <a:t>’ (meaning multi-purpose community access centre) under the BRAC Education Program (BEP) and Continuing Education Programme (CEP) in rural areas of Bangladesh.</a:t>
            </a:r>
            <a:r>
              <a:rPr lang="en-GB" sz="1400" b="0" u="none" kern="1200" baseline="0" dirty="0" smtClean="0">
                <a:solidFill>
                  <a:schemeClr val="tx1"/>
                </a:solidFill>
                <a:latin typeface="Times New Roman" pitchFamily="18" charset="0"/>
                <a:ea typeface="ＭＳ Ｐゴシック" pitchFamily="34" charset="-128"/>
                <a:cs typeface="Arial" charset="0"/>
              </a:rPr>
              <a:t> </a:t>
            </a:r>
            <a:endParaRPr lang="en-GB" sz="1400" b="0" u="none"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GB" sz="1400" b="0" u="none"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400" b="0" u="none" kern="1200" dirty="0" smtClean="0">
                <a:solidFill>
                  <a:schemeClr val="tx1"/>
                </a:solidFill>
                <a:latin typeface="Times New Roman" pitchFamily="18" charset="0"/>
                <a:ea typeface="ＭＳ Ｐゴシック" pitchFamily="34" charset="-128"/>
                <a:cs typeface="Arial" charset="0"/>
              </a:rPr>
              <a:t>NGOs involved including Bangladesh Legal Aid and Services Trust (BLAST), which focuses</a:t>
            </a:r>
            <a:r>
              <a:rPr lang="en-GB" sz="1400" b="0" u="none" kern="1200" baseline="0" dirty="0" smtClean="0">
                <a:solidFill>
                  <a:schemeClr val="tx1"/>
                </a:solidFill>
                <a:latin typeface="Times New Roman" pitchFamily="18" charset="0"/>
                <a:ea typeface="ＭＳ Ｐゴシック" pitchFamily="34" charset="-128"/>
                <a:cs typeface="Arial" charset="0"/>
              </a:rPr>
              <a:t> on the mobilisation of legal resource for women, the poor and other marginalised groups</a:t>
            </a:r>
            <a:r>
              <a:rPr lang="en-GB" sz="1400" b="0" u="none" kern="1200" dirty="0" smtClean="0">
                <a:solidFill>
                  <a:schemeClr val="tx1"/>
                </a:solidFill>
                <a:latin typeface="Times New Roman" pitchFamily="18" charset="0"/>
                <a:ea typeface="ＭＳ Ｐゴシック" pitchFamily="34" charset="-128"/>
                <a:cs typeface="Arial" charset="0"/>
              </a:rPr>
              <a:t>. </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400" b="0" u="none"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400" b="0" u="none" kern="1200" dirty="0" smtClean="0">
                <a:solidFill>
                  <a:schemeClr val="tx1"/>
                </a:solidFill>
                <a:latin typeface="Times New Roman" pitchFamily="18" charset="0"/>
                <a:ea typeface="ＭＳ Ｐゴシック" pitchFamily="34" charset="-128"/>
                <a:cs typeface="Arial" charset="0"/>
              </a:rPr>
              <a:t>The primary objective of the </a:t>
            </a:r>
            <a:r>
              <a:rPr lang="en-GB" sz="1400" b="0" u="none" kern="1200" dirty="0" err="1" smtClean="0">
                <a:solidFill>
                  <a:schemeClr val="tx1"/>
                </a:solidFill>
                <a:latin typeface="Times New Roman" pitchFamily="18" charset="0"/>
                <a:ea typeface="ＭＳ Ｐゴシック" pitchFamily="34" charset="-128"/>
                <a:cs typeface="Arial" charset="0"/>
              </a:rPr>
              <a:t>Gonokendra</a:t>
            </a:r>
            <a:r>
              <a:rPr lang="en-GB" sz="1400" b="0" u="none" kern="1200" dirty="0" smtClean="0">
                <a:solidFill>
                  <a:schemeClr val="tx1"/>
                </a:solidFill>
                <a:latin typeface="Times New Roman" pitchFamily="18" charset="0"/>
                <a:ea typeface="ＭＳ Ｐゴシック" pitchFamily="34" charset="-128"/>
                <a:cs typeface="Arial" charset="0"/>
              </a:rPr>
              <a:t> is to build a learning society to bridge the digital divide in village areas of Bangladesh by</a:t>
            </a:r>
            <a:r>
              <a:rPr lang="en-GB" sz="1400" b="0" u="none" kern="1200" baseline="0" dirty="0" smtClean="0">
                <a:solidFill>
                  <a:schemeClr val="tx1"/>
                </a:solidFill>
                <a:latin typeface="Times New Roman" pitchFamily="18" charset="0"/>
                <a:ea typeface="ＭＳ Ｐゴシック" pitchFamily="34" charset="-128"/>
                <a:cs typeface="Arial" charset="0"/>
              </a:rPr>
              <a:t> </a:t>
            </a:r>
            <a:r>
              <a:rPr lang="en-GB" sz="1400" b="0" u="none" kern="1200" dirty="0" smtClean="0">
                <a:solidFill>
                  <a:schemeClr val="tx1"/>
                </a:solidFill>
                <a:latin typeface="Times New Roman" pitchFamily="18" charset="0"/>
                <a:ea typeface="ＭＳ Ｐゴシック" pitchFamily="34" charset="-128"/>
                <a:cs typeface="Arial" charset="0"/>
              </a:rPr>
              <a:t>creating access to reading materials and other continuing education to rural neo-literate, semi- literate, literate communities, and to stimulate interest in acquiring information and encountering new ideas. It was argued that this would create an environment that is conducive to a ‘Learning Society’.</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400" b="0" u="none"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400" b="0" u="none" kern="1200" dirty="0" err="1" smtClean="0">
                <a:solidFill>
                  <a:schemeClr val="tx1"/>
                </a:solidFill>
                <a:latin typeface="Times New Roman" pitchFamily="18" charset="0"/>
                <a:ea typeface="ＭＳ Ｐゴシック" pitchFamily="34" charset="-128"/>
                <a:cs typeface="Arial" charset="0"/>
              </a:rPr>
              <a:t>Gonokendra</a:t>
            </a:r>
            <a:r>
              <a:rPr lang="en-GB" sz="1400" b="0" u="none" kern="1200" dirty="0" smtClean="0">
                <a:solidFill>
                  <a:schemeClr val="tx1"/>
                </a:solidFill>
                <a:latin typeface="Times New Roman" pitchFamily="18" charset="0"/>
                <a:ea typeface="ＭＳ Ｐゴシック" pitchFamily="34" charset="-128"/>
                <a:cs typeface="Arial" charset="0"/>
              </a:rPr>
              <a:t> has introduced new Information Technology (IT) programs and renamed the intervention from community based village library to multi-purpose community access </a:t>
            </a:r>
            <a:r>
              <a:rPr lang="en-GB" sz="1400" b="0" u="none" kern="1200" dirty="0" err="1" smtClean="0">
                <a:solidFill>
                  <a:schemeClr val="tx1"/>
                </a:solidFill>
                <a:latin typeface="Times New Roman" pitchFamily="18" charset="0"/>
                <a:ea typeface="ＭＳ Ｐゴシック" pitchFamily="34" charset="-128"/>
                <a:cs typeface="Arial" charset="0"/>
              </a:rPr>
              <a:t>center</a:t>
            </a:r>
            <a:r>
              <a:rPr lang="en-GB" sz="1400" b="0" u="none" kern="1200" dirty="0" smtClean="0">
                <a:solidFill>
                  <a:schemeClr val="tx1"/>
                </a:solidFill>
                <a:latin typeface="Times New Roman" pitchFamily="18" charset="0"/>
                <a:ea typeface="ＭＳ Ｐゴシック" pitchFamily="34" charset="-128"/>
                <a:cs typeface="Arial" charset="0"/>
              </a:rPr>
              <a:t>.</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400" b="0" u="none"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400" b="0" u="none" kern="1200" dirty="0" smtClean="0">
                <a:solidFill>
                  <a:schemeClr val="tx1"/>
                </a:solidFill>
                <a:latin typeface="Times New Roman" pitchFamily="18" charset="0"/>
                <a:ea typeface="ＭＳ Ｐゴシック" pitchFamily="34" charset="-128"/>
                <a:cs typeface="Arial" charset="0"/>
              </a:rPr>
              <a:t>The </a:t>
            </a:r>
            <a:r>
              <a:rPr lang="en-GB" sz="1400" b="0" u="none" kern="1200" dirty="0" err="1" smtClean="0">
                <a:solidFill>
                  <a:schemeClr val="tx1"/>
                </a:solidFill>
                <a:latin typeface="Times New Roman" pitchFamily="18" charset="0"/>
                <a:ea typeface="ＭＳ Ｐゴシック" pitchFamily="34" charset="-128"/>
                <a:cs typeface="Arial" charset="0"/>
              </a:rPr>
              <a:t>Gonokendra</a:t>
            </a:r>
            <a:r>
              <a:rPr lang="en-GB" sz="1400" b="0" u="none" kern="1200" dirty="0" smtClean="0">
                <a:solidFill>
                  <a:schemeClr val="tx1"/>
                </a:solidFill>
                <a:latin typeface="Times New Roman" pitchFamily="18" charset="0"/>
                <a:ea typeface="ＭＳ Ｐゴシック" pitchFamily="34" charset="-128"/>
                <a:cs typeface="Arial" charset="0"/>
              </a:rPr>
              <a:t> multimedia sessions disseminate legal information that villagers can act upon; such as the prohibition of child marriage, of dowry in marriage, and of merits and consequences</a:t>
            </a:r>
            <a:r>
              <a:rPr lang="en-GB" sz="1400" b="0" u="none" kern="1200" baseline="0" dirty="0" smtClean="0">
                <a:solidFill>
                  <a:schemeClr val="tx1"/>
                </a:solidFill>
                <a:latin typeface="Times New Roman" pitchFamily="18" charset="0"/>
                <a:ea typeface="ＭＳ Ｐゴシック" pitchFamily="34" charset="-128"/>
                <a:cs typeface="Arial" charset="0"/>
              </a:rPr>
              <a:t> of </a:t>
            </a:r>
            <a:r>
              <a:rPr lang="en-GB" sz="1400" b="0" u="none" kern="1200" dirty="0" smtClean="0">
                <a:solidFill>
                  <a:schemeClr val="tx1"/>
                </a:solidFill>
                <a:latin typeface="Times New Roman" pitchFamily="18" charset="0"/>
                <a:ea typeface="ＭＳ Ｐゴシック" pitchFamily="34" charset="-128"/>
                <a:cs typeface="Arial" charset="0"/>
              </a:rPr>
              <a:t>participation in </a:t>
            </a:r>
            <a:r>
              <a:rPr lang="en-GB" sz="1400" b="0" u="none" kern="1200" dirty="0" err="1" smtClean="0">
                <a:solidFill>
                  <a:schemeClr val="tx1"/>
                </a:solidFill>
                <a:latin typeface="Times New Roman" pitchFamily="18" charset="0"/>
                <a:ea typeface="ＭＳ Ｐゴシック" pitchFamily="34" charset="-128"/>
                <a:cs typeface="Arial" charset="0"/>
              </a:rPr>
              <a:t>salish</a:t>
            </a:r>
            <a:r>
              <a:rPr lang="en-GB" sz="1400" b="0" u="none" kern="1200" dirty="0" smtClean="0">
                <a:solidFill>
                  <a:schemeClr val="tx1"/>
                </a:solidFill>
                <a:latin typeface="Times New Roman" pitchFamily="18" charset="0"/>
                <a:ea typeface="ＭＳ Ｐゴシック" pitchFamily="34" charset="-128"/>
                <a:cs typeface="Arial" charset="0"/>
              </a:rPr>
              <a:t> (village arbitration), mostly by the poor. </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400" b="0" u="none"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kern="1200" dirty="0" err="1" smtClean="0">
                <a:solidFill>
                  <a:schemeClr val="tx1"/>
                </a:solidFill>
                <a:latin typeface="Times New Roman" pitchFamily="18" charset="0"/>
                <a:ea typeface="ＭＳ Ｐゴシック" pitchFamily="34" charset="-128"/>
                <a:cs typeface="Arial" charset="0"/>
              </a:rPr>
              <a:t>Gonokendra</a:t>
            </a:r>
            <a:r>
              <a:rPr lang="en-US" sz="1400" kern="1200" dirty="0" smtClean="0">
                <a:solidFill>
                  <a:schemeClr val="tx1"/>
                </a:solidFill>
                <a:latin typeface="Times New Roman" pitchFamily="18" charset="0"/>
                <a:ea typeface="ＭＳ Ｐゴシック" pitchFamily="34" charset="-128"/>
                <a:cs typeface="Arial" charset="0"/>
              </a:rPr>
              <a:t> multimedia sessions are continuously making people aware of existing laws on legal and human rights, and encouraging them to seek assistance from a formal court rather than in </a:t>
            </a:r>
            <a:r>
              <a:rPr lang="en-US" sz="1400" kern="1200" dirty="0" err="1" smtClean="0">
                <a:solidFill>
                  <a:schemeClr val="tx1"/>
                </a:solidFill>
                <a:latin typeface="Times New Roman" pitchFamily="18" charset="0"/>
                <a:ea typeface="ＭＳ Ｐゴシック" pitchFamily="34" charset="-128"/>
                <a:cs typeface="Arial" charset="0"/>
              </a:rPr>
              <a:t>salish</a:t>
            </a:r>
            <a:r>
              <a:rPr lang="en-US" sz="1400" kern="1200" dirty="0" smtClean="0">
                <a:solidFill>
                  <a:schemeClr val="tx1"/>
                </a:solidFill>
                <a:latin typeface="Times New Roman" pitchFamily="18" charset="0"/>
                <a:ea typeface="ＭＳ Ｐゴシック" pitchFamily="34" charset="-128"/>
                <a:cs typeface="Arial" charset="0"/>
              </a:rPr>
              <a:t>; and of motivating people to raise their voices against the injustices of </a:t>
            </a:r>
            <a:r>
              <a:rPr lang="en-US" sz="1400" kern="1200" dirty="0" err="1" smtClean="0">
                <a:solidFill>
                  <a:schemeClr val="tx1"/>
                </a:solidFill>
                <a:latin typeface="Times New Roman" pitchFamily="18" charset="0"/>
                <a:ea typeface="ＭＳ Ｐゴシック" pitchFamily="34" charset="-128"/>
                <a:cs typeface="Arial" charset="0"/>
              </a:rPr>
              <a:t>salish</a:t>
            </a:r>
            <a:r>
              <a:rPr lang="en-US" sz="1400" kern="1200" dirty="0" smtClean="0">
                <a:solidFill>
                  <a:schemeClr val="tx1"/>
                </a:solidFill>
                <a:latin typeface="Times New Roman" pitchFamily="18" charset="0"/>
                <a:ea typeface="ＭＳ Ｐゴシック" pitchFamily="34" charset="-128"/>
                <a:cs typeface="Arial" charset="0"/>
              </a:rPr>
              <a:t>.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400"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kern="1200" dirty="0" smtClean="0">
                <a:solidFill>
                  <a:schemeClr val="tx1"/>
                </a:solidFill>
                <a:latin typeface="Times New Roman" pitchFamily="18" charset="0"/>
                <a:ea typeface="ＭＳ Ｐゴシック" pitchFamily="34" charset="-128"/>
                <a:cs typeface="Arial" charset="0"/>
              </a:rPr>
              <a:t>Field data demonstrates that participants have grown conscious of many legal issues (divorce law, human rights, etc.) and now take to the courts for legal assistance. They </a:t>
            </a:r>
            <a:r>
              <a:rPr lang="en-US" sz="1400" kern="1200" dirty="0" err="1" smtClean="0">
                <a:solidFill>
                  <a:schemeClr val="tx1"/>
                </a:solidFill>
                <a:latin typeface="Times New Roman" pitchFamily="18" charset="0"/>
                <a:ea typeface="ＭＳ Ｐゴシック" pitchFamily="34" charset="-128"/>
                <a:cs typeface="Arial" charset="0"/>
              </a:rPr>
              <a:t>realise</a:t>
            </a:r>
            <a:r>
              <a:rPr lang="en-US" sz="1400" kern="1200" dirty="0" smtClean="0">
                <a:solidFill>
                  <a:schemeClr val="tx1"/>
                </a:solidFill>
                <a:latin typeface="Times New Roman" pitchFamily="18" charset="0"/>
                <a:ea typeface="ＭＳ Ｐゴシック" pitchFamily="34" charset="-128"/>
                <a:cs typeface="Arial" charset="0"/>
              </a:rPr>
              <a:t> that the </a:t>
            </a:r>
            <a:r>
              <a:rPr lang="en-US" sz="1400" kern="1200" dirty="0" err="1" smtClean="0">
                <a:solidFill>
                  <a:schemeClr val="tx1"/>
                </a:solidFill>
                <a:latin typeface="Times New Roman" pitchFamily="18" charset="0"/>
                <a:ea typeface="ＭＳ Ｐゴシック" pitchFamily="34" charset="-128"/>
                <a:cs typeface="Arial" charset="0"/>
              </a:rPr>
              <a:t>salish</a:t>
            </a:r>
            <a:r>
              <a:rPr lang="en-US" sz="1400" kern="1200" dirty="0" smtClean="0">
                <a:solidFill>
                  <a:schemeClr val="tx1"/>
                </a:solidFill>
                <a:latin typeface="Times New Roman" pitchFamily="18" charset="0"/>
                <a:ea typeface="ＭＳ Ｐゴシック" pitchFamily="34" charset="-128"/>
                <a:cs typeface="Arial" charset="0"/>
              </a:rPr>
              <a:t> system takes advantage of their ignorance regarding different legal aspects; and that it has imposed injustice upon them on many occasions. </a:t>
            </a: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8477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742950"/>
            <a:ext cx="5253037" cy="3714750"/>
          </a:xfrm>
        </p:spPr>
      </p:sp>
      <p:sp>
        <p:nvSpPr>
          <p:cNvPr id="3" name="Notes Placeholder 2"/>
          <p:cNvSpPr>
            <a:spLocks noGrp="1"/>
          </p:cNvSpPr>
          <p:nvPr>
            <p:ph type="body" idx="1"/>
          </p:nvPr>
        </p:nvSpPr>
        <p:spPr/>
        <p:txBody>
          <a:bodyPr/>
          <a:lstStyle/>
          <a:p>
            <a:r>
              <a:rPr lang="en-GB" baseline="0" dirty="0" smtClean="0"/>
              <a:t>LAPOR! (meaning ‘report’ in Indonesian)</a:t>
            </a:r>
          </a:p>
          <a:p>
            <a:endParaRPr lang="en-GB"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baseline="0" dirty="0" smtClean="0"/>
              <a:t>In November 2011, UKP4 (Indonesian Presidential Working Unit for Supervision and Management of Development) set up lapor.ukp.go.id, an online portal for complaints about public services, which is accessible also through social media and text message. </a:t>
            </a:r>
            <a:endParaRPr lang="en-US" sz="1400"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400"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kern="1200" dirty="0" smtClean="0">
                <a:solidFill>
                  <a:schemeClr val="tx1"/>
                </a:solidFill>
                <a:latin typeface="Times New Roman" pitchFamily="18" charset="0"/>
                <a:ea typeface="ＭＳ Ｐゴシック" pitchFamily="34" charset="-128"/>
                <a:cs typeface="Arial" charset="0"/>
              </a:rPr>
              <a:t>The service was launched by Open Government Indonesia, an initiative to promote transparency, public participation, and innovation across government departments, and is coordinated by government unit UKP4.</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400"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kern="1200" dirty="0" smtClean="0">
                <a:solidFill>
                  <a:schemeClr val="tx1"/>
                </a:solidFill>
                <a:latin typeface="Times New Roman" pitchFamily="18" charset="0"/>
                <a:ea typeface="ＭＳ Ｐゴシック" pitchFamily="34" charset="-128"/>
                <a:cs typeface="Arial" charset="0"/>
              </a:rPr>
              <a:t>It is a </a:t>
            </a:r>
            <a:r>
              <a:rPr lang="en-US" sz="1400" kern="1200" dirty="0" smtClean="0">
                <a:solidFill>
                  <a:schemeClr val="tx1"/>
                </a:solidFill>
                <a:effectLst/>
                <a:latin typeface="Times New Roman" pitchFamily="18" charset="0"/>
                <a:ea typeface="ＭＳ Ｐゴシック" pitchFamily="34" charset="-128"/>
                <a:cs typeface="Arial" charset="0"/>
              </a:rPr>
              <a:t>collaboration</a:t>
            </a:r>
            <a:r>
              <a:rPr lang="en-US" sz="1400" kern="1200" baseline="0" dirty="0" smtClean="0">
                <a:solidFill>
                  <a:schemeClr val="tx1"/>
                </a:solidFill>
                <a:effectLst/>
                <a:latin typeface="Times New Roman" pitchFamily="18" charset="0"/>
                <a:ea typeface="ＭＳ Ｐゴシック" pitchFamily="34" charset="-128"/>
                <a:cs typeface="Arial" charset="0"/>
              </a:rPr>
              <a:t> between</a:t>
            </a:r>
            <a:r>
              <a:rPr lang="en-US" sz="1400" kern="1200" dirty="0" smtClean="0">
                <a:solidFill>
                  <a:schemeClr val="tx1"/>
                </a:solidFill>
                <a:latin typeface="Times New Roman" pitchFamily="18" charset="0"/>
                <a:ea typeface="ＭＳ Ｐゴシック" pitchFamily="34" charset="-128"/>
                <a:cs typeface="Arial" charset="0"/>
              </a:rPr>
              <a:t> a number of government offices and NGOs such as Transparency International Indonesia.</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400" kern="1200" baseline="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kern="1200" dirty="0" err="1" smtClean="0">
                <a:solidFill>
                  <a:schemeClr val="tx1"/>
                </a:solidFill>
                <a:latin typeface="Times New Roman" pitchFamily="18" charset="0"/>
                <a:ea typeface="ＭＳ Ｐゴシック" pitchFamily="34" charset="-128"/>
                <a:cs typeface="Arial" charset="0"/>
              </a:rPr>
              <a:t>Lapor</a:t>
            </a:r>
            <a:r>
              <a:rPr lang="en-US" sz="1400" kern="1200" baseline="0" dirty="0" smtClean="0">
                <a:solidFill>
                  <a:schemeClr val="tx1"/>
                </a:solidFill>
                <a:latin typeface="Times New Roman" pitchFamily="18" charset="0"/>
                <a:ea typeface="ＭＳ Ｐゴシック" pitchFamily="34" charset="-128"/>
                <a:cs typeface="Arial" charset="0"/>
              </a:rPr>
              <a:t>! offers users the opportunity to </a:t>
            </a:r>
            <a:r>
              <a:rPr lang="en-US" sz="1400" kern="1200" dirty="0" smtClean="0">
                <a:solidFill>
                  <a:schemeClr val="tx1"/>
                </a:solidFill>
                <a:latin typeface="Times New Roman" pitchFamily="18" charset="0"/>
                <a:ea typeface="ＭＳ Ｐゴシック" pitchFamily="34" charset="-128"/>
                <a:cs typeface="Arial" charset="0"/>
              </a:rPr>
              <a:t>do something about issues like unauthorized administration or facilitation fees</a:t>
            </a:r>
            <a:r>
              <a:rPr lang="en-US" sz="1400" kern="1200" baseline="0" dirty="0" smtClean="0">
                <a:solidFill>
                  <a:schemeClr val="tx1"/>
                </a:solidFill>
                <a:latin typeface="Times New Roman" pitchFamily="18" charset="0"/>
                <a:ea typeface="ＭＳ Ｐゴシック" pitchFamily="34" charset="-128"/>
                <a:cs typeface="Arial" charset="0"/>
              </a:rPr>
              <a:t> in public services </a:t>
            </a:r>
            <a:r>
              <a:rPr lang="en-US" sz="1400" kern="1200" dirty="0" smtClean="0">
                <a:solidFill>
                  <a:schemeClr val="tx1"/>
                </a:solidFill>
                <a:latin typeface="Times New Roman" pitchFamily="18" charset="0"/>
                <a:ea typeface="ＭＳ Ｐゴシック" pitchFamily="34" charset="-128"/>
                <a:cs typeface="Arial" charset="0"/>
              </a:rPr>
              <a:t>more quickly, allowing </a:t>
            </a:r>
            <a:r>
              <a:rPr lang="en-US" sz="1400" kern="1200" baseline="0" dirty="0" smtClean="0">
                <a:solidFill>
                  <a:schemeClr val="tx1"/>
                </a:solidFill>
                <a:latin typeface="Times New Roman" pitchFamily="18" charset="0"/>
                <a:ea typeface="ＭＳ Ｐゴシック" pitchFamily="34" charset="-128"/>
                <a:cs typeface="Arial" charset="0"/>
              </a:rPr>
              <a:t>users can </a:t>
            </a:r>
            <a:r>
              <a:rPr lang="en-US" sz="1400" kern="1200" dirty="0" smtClean="0">
                <a:solidFill>
                  <a:schemeClr val="tx1"/>
                </a:solidFill>
                <a:latin typeface="Times New Roman" pitchFamily="18" charset="0"/>
                <a:ea typeface="ＭＳ Ｐゴシック" pitchFamily="34" charset="-128"/>
                <a:cs typeface="Arial" charset="0"/>
              </a:rPr>
              <a:t>report corruption quickly and easily.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400" kern="1200" dirty="0" smtClean="0">
              <a:solidFill>
                <a:schemeClr val="tx1"/>
              </a:solidFill>
              <a:latin typeface="Times New Roman" pitchFamily="18" charset="0"/>
              <a:ea typeface="ＭＳ Ｐゴシック" pitchFamily="34" charset="-128"/>
              <a:cs typeface="Arial"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kern="1200" dirty="0" smtClean="0">
                <a:solidFill>
                  <a:schemeClr val="tx1"/>
                </a:solidFill>
                <a:latin typeface="Times New Roman" pitchFamily="18" charset="0"/>
                <a:ea typeface="ＭＳ Ｐゴシック" pitchFamily="34" charset="-128"/>
                <a:cs typeface="Arial" charset="0"/>
              </a:rPr>
              <a:t>It has a clean and simple look. Users can register themselves easily with Facebook or Twitter, and they can then use the service.</a:t>
            </a:r>
            <a:r>
              <a:rPr lang="en-US" sz="1400" kern="1200" baseline="0" dirty="0" smtClean="0">
                <a:solidFill>
                  <a:schemeClr val="tx1"/>
                </a:solidFill>
                <a:latin typeface="Times New Roman" pitchFamily="18" charset="0"/>
                <a:ea typeface="ＭＳ Ｐゴシック" pitchFamily="34" charset="-128"/>
                <a:cs typeface="Arial" charset="0"/>
              </a:rPr>
              <a:t> </a:t>
            </a:r>
            <a:r>
              <a:rPr lang="en-US" sz="1400" kern="1200" dirty="0" smtClean="0">
                <a:solidFill>
                  <a:schemeClr val="tx1"/>
                </a:solidFill>
                <a:latin typeface="Times New Roman" pitchFamily="18" charset="0"/>
                <a:ea typeface="ＭＳ Ｐゴシック" pitchFamily="34" charset="-128"/>
                <a:cs typeface="Arial" charset="0"/>
              </a:rPr>
              <a:t>Filing a report on the site is very easy and effective. You only need to choose one of the public service categories, then fill in your report and send it. There is an option for you to upload any supporting files too, like pictures or videos of the reported misconduct or act of corruption. Users can then opt to make the report discreetly, and also remain anonymous. Users can also file a report without going online by sending the report via SMS. About 50 percent of the reports made come from </a:t>
            </a:r>
            <a:r>
              <a:rPr lang="en-US" sz="1400" kern="1200" dirty="0" err="1" smtClean="0">
                <a:solidFill>
                  <a:schemeClr val="tx1"/>
                </a:solidFill>
                <a:latin typeface="Times New Roman" pitchFamily="18" charset="0"/>
                <a:ea typeface="ＭＳ Ｐゴシック" pitchFamily="34" charset="-128"/>
                <a:cs typeface="Arial" charset="0"/>
              </a:rPr>
              <a:t>handphone</a:t>
            </a:r>
            <a:r>
              <a:rPr lang="en-US" sz="1400" kern="1200" dirty="0" smtClean="0">
                <a:solidFill>
                  <a:schemeClr val="tx1"/>
                </a:solidFill>
                <a:latin typeface="Times New Roman" pitchFamily="18" charset="0"/>
                <a:ea typeface="ＭＳ Ｐゴシック" pitchFamily="34" charset="-128"/>
                <a:cs typeface="Arial" charset="0"/>
              </a:rPr>
              <a:t> messages. There are also apps for Android, and Blackberry, with an </a:t>
            </a:r>
            <a:r>
              <a:rPr lang="en-US" sz="1400" kern="1200" dirty="0" err="1" smtClean="0">
                <a:solidFill>
                  <a:schemeClr val="tx1"/>
                </a:solidFill>
                <a:latin typeface="Times New Roman" pitchFamily="18" charset="0"/>
                <a:ea typeface="ＭＳ Ｐゴシック" pitchFamily="34" charset="-128"/>
                <a:cs typeface="Arial" charset="0"/>
              </a:rPr>
              <a:t>iOS</a:t>
            </a:r>
            <a:r>
              <a:rPr lang="en-US" sz="1400" kern="1200" dirty="0" smtClean="0">
                <a:solidFill>
                  <a:schemeClr val="tx1"/>
                </a:solidFill>
                <a:latin typeface="Times New Roman" pitchFamily="18" charset="0"/>
                <a:ea typeface="ＭＳ Ｐゴシック" pitchFamily="34" charset="-128"/>
                <a:cs typeface="Arial" charset="0"/>
              </a:rPr>
              <a:t> version.</a:t>
            </a:r>
            <a:endParaRPr lang="en-GB" baseline="0" dirty="0" smtClean="0"/>
          </a:p>
          <a:p>
            <a:endParaRPr lang="en-GB"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As at October 24, 2013 –</a:t>
            </a:r>
            <a:r>
              <a:rPr lang="en-GB" baseline="0" dirty="0" smtClean="0"/>
              <a:t> 225,000 + Registered Users/  1400 messages per day.</a:t>
            </a:r>
          </a:p>
          <a:p>
            <a:endParaRPr lang="en-US" baseline="0" dirty="0" smtClean="0"/>
          </a:p>
          <a:p>
            <a:r>
              <a:rPr lang="en-US" baseline="0" dirty="0" smtClean="0"/>
              <a:t>Similar scheme in India started by </a:t>
            </a:r>
            <a:r>
              <a:rPr lang="en-US" baseline="0" dirty="0" err="1" smtClean="0"/>
              <a:t>Janaagraha’s</a:t>
            </a:r>
            <a:r>
              <a:rPr lang="en-US" baseline="0" dirty="0" smtClean="0"/>
              <a:t> Centre for Citizenship and Democracy.</a:t>
            </a:r>
            <a:endParaRPr lang="en-GB" baseline="0" dirty="0" smtClean="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8477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742950"/>
            <a:ext cx="5253037" cy="37147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797132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hor placement"/>
          <p:cNvSpPr>
            <a:spLocks noGrp="1"/>
          </p:cNvSpPr>
          <p:nvPr>
            <p:ph type="body" sz="quarter" idx="10" hasCustomPrompt="1"/>
          </p:nvPr>
        </p:nvSpPr>
        <p:spPr bwMode="gray">
          <a:xfrm>
            <a:off x="731838" y="5852911"/>
            <a:ext cx="9379003" cy="1038746"/>
          </a:xfrm>
        </p:spPr>
        <p:txBody>
          <a:bodyPr>
            <a:noAutofit/>
          </a:bodyPr>
          <a:lstStyle>
            <a:lvl1pPr>
              <a:lnSpc>
                <a:spcPct val="110000"/>
              </a:lnSpc>
              <a:spcBef>
                <a:spcPts val="0"/>
              </a:spcBef>
              <a:spcAft>
                <a:spcPts val="600"/>
              </a:spcAft>
              <a:defRPr lang="en-GB" sz="1200" b="0" cap="none" baseline="0" noProof="0" dirty="0">
                <a:solidFill>
                  <a:schemeClr val="accent4"/>
                </a:solidFill>
                <a:latin typeface="+mn-lt"/>
                <a:ea typeface="+mn-ea"/>
                <a:cs typeface="+mn-cs"/>
              </a:defRPr>
            </a:lvl1pPr>
          </a:lstStyle>
          <a:p>
            <a:pPr lvl="0"/>
            <a:r>
              <a:rPr lang="en-GB" dirty="0" smtClean="0"/>
              <a:t>Click to edit Date and Contacts</a:t>
            </a:r>
          </a:p>
        </p:txBody>
      </p:sp>
      <p:sp>
        <p:nvSpPr>
          <p:cNvPr id="355331" name="Subtitle placement"/>
          <p:cNvSpPr>
            <a:spLocks noGrp="1" noChangeAspect="1" noChangeArrowheads="1"/>
          </p:cNvSpPr>
          <p:nvPr>
            <p:ph type="subTitle" idx="1" hasCustomPrompt="1"/>
          </p:nvPr>
        </p:nvSpPr>
        <p:spPr bwMode="gray">
          <a:xfrm>
            <a:off x="731838" y="4843507"/>
            <a:ext cx="9379003" cy="339337"/>
          </a:xfrm>
          <a:prstGeom prst="rect">
            <a:avLst/>
          </a:prstGeom>
        </p:spPr>
        <p:txBody>
          <a:bodyPr wrap="square">
            <a:noAutofit/>
          </a:bodyPr>
          <a:lstStyle>
            <a:lvl1pPr marL="0" marR="0" indent="0" algn="l" defTabSz="1123340" rtl="0" eaLnBrk="1" fontAlgn="base" latinLnBrk="0" hangingPunct="1">
              <a:lnSpc>
                <a:spcPct val="110000"/>
              </a:lnSpc>
              <a:spcBef>
                <a:spcPts val="0"/>
              </a:spcBef>
              <a:spcAft>
                <a:spcPts val="600"/>
              </a:spcAft>
              <a:buClrTx/>
              <a:buSzTx/>
              <a:buFontTx/>
              <a:buNone/>
              <a:tabLst/>
              <a:defRPr sz="1800" b="1" cap="all" baseline="0">
                <a:solidFill>
                  <a:schemeClr val="accent4"/>
                </a:solidFill>
              </a:defRPr>
            </a:lvl1pPr>
          </a:lstStyle>
          <a:p>
            <a:r>
              <a:rPr lang="en-GB" dirty="0" smtClean="0"/>
              <a:t>CLICK TO EDIT SUBTITLE (DELETE IF NOT REQUIRED)</a:t>
            </a:r>
          </a:p>
        </p:txBody>
      </p:sp>
      <p:sp>
        <p:nvSpPr>
          <p:cNvPr id="355330" name="Title placement"/>
          <p:cNvSpPr>
            <a:spLocks noGrp="1" noChangeArrowheads="1"/>
          </p:cNvSpPr>
          <p:nvPr>
            <p:ph type="ctrTitle" hasCustomPrompt="1"/>
          </p:nvPr>
        </p:nvSpPr>
        <p:spPr bwMode="gray">
          <a:xfrm>
            <a:off x="731838" y="3319347"/>
            <a:ext cx="9379003" cy="1524160"/>
          </a:xfrm>
        </p:spPr>
        <p:txBody>
          <a:bodyPr wrap="square" anchor="ctr" anchorCtr="0">
            <a:noAutofit/>
          </a:bodyPr>
          <a:lstStyle>
            <a:lvl1pPr>
              <a:lnSpc>
                <a:spcPct val="110000"/>
              </a:lnSpc>
              <a:spcAft>
                <a:spcPts val="600"/>
              </a:spcAft>
              <a:defRPr sz="2400" b="0" cap="all" baseline="0">
                <a:solidFill>
                  <a:schemeClr val="bg1"/>
                </a:solidFill>
                <a:latin typeface="+mj-lt"/>
              </a:defRPr>
            </a:lvl1pPr>
          </a:lstStyle>
          <a:p>
            <a:pPr lvl="0"/>
            <a:r>
              <a:rPr lang="en-GB" noProof="0" dirty="0" smtClean="0"/>
              <a:t>CLICK TO EDIT TITLE</a:t>
            </a:r>
          </a:p>
        </p:txBody>
      </p:sp>
    </p:spTree>
    <p:extLst>
      <p:ext uri="{BB962C8B-B14F-4D97-AF65-F5344CB8AC3E}">
        <p14:creationId xmlns:p14="http://schemas.microsoft.com/office/powerpoint/2010/main" val="3857166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ph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hor placement"/>
          <p:cNvSpPr>
            <a:spLocks noGrp="1"/>
          </p:cNvSpPr>
          <p:nvPr>
            <p:ph type="body" sz="quarter" idx="10" hasCustomPrompt="1"/>
          </p:nvPr>
        </p:nvSpPr>
        <p:spPr bwMode="gray">
          <a:xfrm>
            <a:off x="731838" y="5990909"/>
            <a:ext cx="4793465" cy="1040400"/>
          </a:xfrm>
        </p:spPr>
        <p:txBody>
          <a:bodyPr wrap="square" tIns="36000">
            <a:noAutofit/>
          </a:bodyPr>
          <a:lstStyle>
            <a:lvl1pPr>
              <a:lnSpc>
                <a:spcPct val="110000"/>
              </a:lnSpc>
              <a:spcBef>
                <a:spcPts val="0"/>
              </a:spcBef>
              <a:spcAft>
                <a:spcPts val="600"/>
              </a:spcAft>
              <a:defRPr lang="en-GB" sz="1200" b="0" cap="none" baseline="0" noProof="0" dirty="0">
                <a:solidFill>
                  <a:schemeClr val="accent4"/>
                </a:solidFill>
                <a:latin typeface="+mn-lt"/>
                <a:ea typeface="+mn-ea"/>
                <a:cs typeface="+mn-cs"/>
              </a:defRPr>
            </a:lvl1pPr>
          </a:lstStyle>
          <a:p>
            <a:pPr lvl="0"/>
            <a:r>
              <a:rPr lang="en-GB" dirty="0" smtClean="0"/>
              <a:t>Click to edit Date and Contacts</a:t>
            </a:r>
          </a:p>
        </p:txBody>
      </p:sp>
      <p:sp>
        <p:nvSpPr>
          <p:cNvPr id="355331" name="Subtitle placement"/>
          <p:cNvSpPr>
            <a:spLocks noGrp="1" noChangeAspect="1" noChangeArrowheads="1"/>
          </p:cNvSpPr>
          <p:nvPr>
            <p:ph type="subTitle" idx="1" hasCustomPrompt="1"/>
          </p:nvPr>
        </p:nvSpPr>
        <p:spPr bwMode="gray">
          <a:xfrm>
            <a:off x="731838" y="4842000"/>
            <a:ext cx="4793465" cy="339337"/>
          </a:xfrm>
          <a:prstGeom prst="rect">
            <a:avLst/>
          </a:prstGeom>
        </p:spPr>
        <p:txBody>
          <a:bodyPr wrap="square">
            <a:noAutofit/>
          </a:bodyPr>
          <a:lstStyle>
            <a:lvl1pPr marL="0">
              <a:lnSpc>
                <a:spcPct val="110000"/>
              </a:lnSpc>
              <a:defRPr sz="1800" b="1" cap="all" baseline="0">
                <a:solidFill>
                  <a:schemeClr val="accent4"/>
                </a:solidFill>
              </a:defRPr>
            </a:lvl1pPr>
          </a:lstStyle>
          <a:p>
            <a:r>
              <a:rPr lang="en-GB" dirty="0" smtClean="0"/>
              <a:t>CLICK TO EDIT SUBTITLE </a:t>
            </a:r>
          </a:p>
          <a:p>
            <a:r>
              <a:rPr lang="en-GB" dirty="0" smtClean="0"/>
              <a:t>(DELETE IF NOT REQUIRED)</a:t>
            </a:r>
            <a:endParaRPr lang="en-GB" dirty="0"/>
          </a:p>
        </p:txBody>
      </p:sp>
      <p:sp>
        <p:nvSpPr>
          <p:cNvPr id="355330" name="Title placement"/>
          <p:cNvSpPr>
            <a:spLocks noGrp="1" noChangeArrowheads="1"/>
          </p:cNvSpPr>
          <p:nvPr>
            <p:ph type="ctrTitle" hasCustomPrompt="1"/>
          </p:nvPr>
        </p:nvSpPr>
        <p:spPr bwMode="gray">
          <a:xfrm>
            <a:off x="731838" y="2113130"/>
            <a:ext cx="4793465" cy="2733508"/>
          </a:xfrm>
        </p:spPr>
        <p:txBody>
          <a:bodyPr wrap="square" anchor="ctr" anchorCtr="0">
            <a:noAutofit/>
          </a:bodyPr>
          <a:lstStyle>
            <a:lvl1pPr>
              <a:lnSpc>
                <a:spcPct val="110000"/>
              </a:lnSpc>
              <a:spcAft>
                <a:spcPts val="600"/>
              </a:spcAft>
              <a:defRPr sz="2400" b="0" cap="all" baseline="0">
                <a:solidFill>
                  <a:schemeClr val="bg1"/>
                </a:solidFill>
                <a:latin typeface="+mj-lt"/>
              </a:defRPr>
            </a:lvl1pPr>
          </a:lstStyle>
          <a:p>
            <a:pPr lvl="0"/>
            <a:r>
              <a:rPr lang="en-GB" noProof="0" dirty="0" smtClean="0"/>
              <a:t>CLICK TO EDIT TITLE</a:t>
            </a:r>
          </a:p>
        </p:txBody>
      </p:sp>
    </p:spTree>
    <p:extLst>
      <p:ext uri="{BB962C8B-B14F-4D97-AF65-F5344CB8AC3E}">
        <p14:creationId xmlns:p14="http://schemas.microsoft.com/office/powerpoint/2010/main" val="3785940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5331" name="Subtitle placement"/>
          <p:cNvSpPr>
            <a:spLocks noGrp="1" noChangeAspect="1" noChangeArrowheads="1"/>
          </p:cNvSpPr>
          <p:nvPr>
            <p:ph type="subTitle" idx="1" hasCustomPrompt="1"/>
          </p:nvPr>
        </p:nvSpPr>
        <p:spPr bwMode="gray">
          <a:xfrm>
            <a:off x="731839" y="3377212"/>
            <a:ext cx="9302504" cy="339337"/>
          </a:xfrm>
          <a:prstGeom prst="rect">
            <a:avLst/>
          </a:prstGeom>
        </p:spPr>
        <p:txBody>
          <a:bodyPr wrap="square">
            <a:noAutofit/>
          </a:bodyPr>
          <a:lstStyle>
            <a:lvl1pPr marL="0">
              <a:lnSpc>
                <a:spcPct val="110000"/>
              </a:lnSpc>
              <a:defRPr sz="1800" b="0" cap="all" baseline="0">
                <a:solidFill>
                  <a:schemeClr val="bg2"/>
                </a:solidFill>
              </a:defRPr>
            </a:lvl1pPr>
          </a:lstStyle>
          <a:p>
            <a:pPr lvl="0"/>
            <a:r>
              <a:rPr lang="en-GB" dirty="0" smtClean="0"/>
              <a:t>CLICK TO EDIT DIVIDER SUBTITLE (DELETE IF NOT REQUIRED)</a:t>
            </a:r>
            <a:endParaRPr lang="en-GB" noProof="0" dirty="0" smtClean="0"/>
          </a:p>
        </p:txBody>
      </p:sp>
      <p:sp>
        <p:nvSpPr>
          <p:cNvPr id="355330" name="Title placement"/>
          <p:cNvSpPr>
            <a:spLocks noGrp="1" noChangeArrowheads="1"/>
          </p:cNvSpPr>
          <p:nvPr>
            <p:ph type="ctrTitle" hasCustomPrompt="1"/>
          </p:nvPr>
        </p:nvSpPr>
        <p:spPr bwMode="gray">
          <a:xfrm>
            <a:off x="731838" y="1995942"/>
            <a:ext cx="9302505" cy="1381270"/>
          </a:xfrm>
        </p:spPr>
        <p:txBody>
          <a:bodyPr wrap="square" anchor="ctr" anchorCtr="0">
            <a:noAutofit/>
          </a:bodyPr>
          <a:lstStyle>
            <a:lvl1pPr>
              <a:lnSpc>
                <a:spcPct val="110000"/>
              </a:lnSpc>
              <a:spcAft>
                <a:spcPts val="600"/>
              </a:spcAft>
              <a:defRPr sz="2400" b="0" baseline="0">
                <a:latin typeface="+mj-lt"/>
              </a:defRPr>
            </a:lvl1pPr>
          </a:lstStyle>
          <a:p>
            <a:pPr lvl="0"/>
            <a:r>
              <a:rPr lang="en-GB" dirty="0" smtClean="0"/>
              <a:t>CLICK TO EDIT DIVIDER TITLE</a:t>
            </a:r>
            <a:endParaRPr lang="en-GB" noProof="0" dirty="0" smtClean="0"/>
          </a:p>
        </p:txBody>
      </p:sp>
    </p:spTree>
    <p:extLst>
      <p:ext uri="{BB962C8B-B14F-4D97-AF65-F5344CB8AC3E}">
        <p14:creationId xmlns:p14="http://schemas.microsoft.com/office/powerpoint/2010/main" val="8401538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Content Placeholder"/>
          <p:cNvSpPr>
            <a:spLocks noGrp="1"/>
          </p:cNvSpPr>
          <p:nvPr>
            <p:ph sz="quarter" idx="10" hasCustomPrompt="1"/>
          </p:nvPr>
        </p:nvSpPr>
        <p:spPr bwMode="gray">
          <a:xfrm>
            <a:off x="657199" y="1552575"/>
            <a:ext cx="9379003" cy="5078413"/>
          </a:xfrm>
        </p:spPr>
        <p:txBody>
          <a:bodyPr/>
          <a:lstStyle>
            <a:lvl1pPr>
              <a:defRPr sz="900"/>
            </a:lvl1pPr>
            <a:lvl2pPr>
              <a:defRPr sz="900"/>
            </a:lvl2pPr>
            <a:lvl3pPr>
              <a:buClr>
                <a:schemeClr val="tx2"/>
              </a:buClr>
              <a:defRPr sz="900"/>
            </a:lvl3pPr>
            <a:lvl4pPr>
              <a:defRPr sz="900"/>
            </a:lvl4pPr>
            <a:lvl5pPr>
              <a:defRPr sz="900"/>
            </a:lvl5pPr>
            <a:lvl6pPr>
              <a:defRPr sz="900"/>
            </a:lvl6pPr>
            <a:lvl7pPr>
              <a:defRPr sz="900"/>
            </a:lvl7pPr>
            <a:lvl8pPr>
              <a:defRPr sz="900"/>
            </a:lvl8pPr>
            <a:lvl9pPr>
              <a:defRPr sz="900"/>
            </a:lvl9p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Title"/>
          <p:cNvSpPr>
            <a:spLocks noGrp="1"/>
          </p:cNvSpPr>
          <p:nvPr>
            <p:ph type="title" hasCustomPrompt="1"/>
          </p:nvPr>
        </p:nvSpPr>
        <p:spPr bwMode="gray">
          <a:xfrm>
            <a:off x="657199" y="452438"/>
            <a:ext cx="9379003" cy="770137"/>
          </a:xfrm>
        </p:spPr>
        <p:txBody>
          <a:bodyPr/>
          <a:lstStyle>
            <a:lvl1pPr>
              <a:defRPr sz="2400" baseline="0"/>
            </a:lvl1pPr>
          </a:lstStyle>
          <a:p>
            <a:r>
              <a:rPr lang="en-US" dirty="0" smtClean="0"/>
              <a:t>CLICK TO EDIT HEADER</a:t>
            </a:r>
            <a:endParaRPr lang="en-GB" dirty="0"/>
          </a:p>
        </p:txBody>
      </p:sp>
    </p:spTree>
    <p:extLst>
      <p:ext uri="{BB962C8B-B14F-4D97-AF65-F5344CB8AC3E}">
        <p14:creationId xmlns:p14="http://schemas.microsoft.com/office/powerpoint/2010/main" val="2395877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657199" y="452438"/>
            <a:ext cx="9379003" cy="771606"/>
          </a:xfrm>
        </p:spPr>
        <p:txBody>
          <a:bodyPr/>
          <a:lstStyle>
            <a:lvl1pPr>
              <a:defRPr/>
            </a:lvl1pPr>
          </a:lstStyle>
          <a:p>
            <a:r>
              <a:rPr lang="en-US" dirty="0" smtClean="0"/>
              <a:t>CLICK TO EDIT HEADER</a:t>
            </a:r>
            <a:endParaRPr lang="en-GB" dirty="0"/>
          </a:p>
        </p:txBody>
      </p:sp>
      <p:sp>
        <p:nvSpPr>
          <p:cNvPr id="5" name="Content Placeholder 4"/>
          <p:cNvSpPr>
            <a:spLocks noGrp="1"/>
          </p:cNvSpPr>
          <p:nvPr>
            <p:ph sz="quarter" idx="10" hasCustomPrompt="1"/>
          </p:nvPr>
        </p:nvSpPr>
        <p:spPr bwMode="gray">
          <a:xfrm>
            <a:off x="657225" y="1552575"/>
            <a:ext cx="4586288" cy="5078413"/>
          </a:xfrm>
        </p:spPr>
        <p:txBody>
          <a:bodyPr/>
          <a:lstStyle>
            <a:lvl3pPr>
              <a:buClr>
                <a:schemeClr val="tx2"/>
              </a:buClr>
              <a:defRPr/>
            </a:lvl3p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7" name="Content Placeholder 6"/>
          <p:cNvSpPr>
            <a:spLocks noGrp="1"/>
          </p:cNvSpPr>
          <p:nvPr>
            <p:ph sz="quarter" idx="11" hasCustomPrompt="1"/>
          </p:nvPr>
        </p:nvSpPr>
        <p:spPr bwMode="gray">
          <a:xfrm>
            <a:off x="5449888" y="1552575"/>
            <a:ext cx="4586287" cy="5078413"/>
          </a:xfrm>
        </p:spPr>
        <p:txBody>
          <a:bodyPr/>
          <a:lstStyle>
            <a:lvl3pPr>
              <a:buClr>
                <a:schemeClr val="tx2"/>
              </a:buClr>
              <a:defRPr/>
            </a:lvl3p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3542282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657199" y="452438"/>
            <a:ext cx="9379003" cy="771606"/>
          </a:xfrm>
        </p:spPr>
        <p:txBody>
          <a:bodyPr/>
          <a:lstStyle>
            <a:lvl1pPr>
              <a:defRPr/>
            </a:lvl1pPr>
          </a:lstStyle>
          <a:p>
            <a:r>
              <a:rPr lang="en-US" dirty="0" smtClean="0"/>
              <a:t>CLICK TO EDIT HEADER</a:t>
            </a:r>
            <a:endParaRPr lang="en-GB" dirty="0"/>
          </a:p>
        </p:txBody>
      </p:sp>
    </p:spTree>
    <p:extLst>
      <p:ext uri="{BB962C8B-B14F-4D97-AF65-F5344CB8AC3E}">
        <p14:creationId xmlns:p14="http://schemas.microsoft.com/office/powerpoint/2010/main" val="28786405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 Content Office Locations">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345" y="152285"/>
            <a:ext cx="10264710" cy="7256693"/>
          </a:xfrm>
          <a:prstGeom prst="rect">
            <a:avLst/>
          </a:prstGeom>
        </p:spPr>
      </p:pic>
    </p:spTree>
    <p:extLst>
      <p:ext uri="{BB962C8B-B14F-4D97-AF65-F5344CB8AC3E}">
        <p14:creationId xmlns:p14="http://schemas.microsoft.com/office/powerpoint/2010/main" val="28242483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ne Content Office Locations">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345" y="152285"/>
            <a:ext cx="10264710" cy="7256693"/>
          </a:xfrm>
          <a:prstGeom prst="rect">
            <a:avLst/>
          </a:prstGeom>
        </p:spPr>
      </p:pic>
      <p:sp>
        <p:nvSpPr>
          <p:cNvPr id="2" name="Title"/>
          <p:cNvSpPr>
            <a:spLocks noGrp="1"/>
          </p:cNvSpPr>
          <p:nvPr>
            <p:ph type="title" hasCustomPrompt="1"/>
          </p:nvPr>
        </p:nvSpPr>
        <p:spPr bwMode="gray">
          <a:xfrm>
            <a:off x="657198" y="452438"/>
            <a:ext cx="4104000" cy="771606"/>
          </a:xfrm>
        </p:spPr>
        <p:txBody>
          <a:bodyPr/>
          <a:lstStyle>
            <a:lvl1pPr>
              <a:defRPr>
                <a:solidFill>
                  <a:schemeClr val="bg1"/>
                </a:solidFill>
              </a:defRPr>
            </a:lvl1pPr>
          </a:lstStyle>
          <a:p>
            <a:r>
              <a:rPr lang="en-US" dirty="0" smtClean="0"/>
              <a:t>CLICK TO EDIT HEADER</a:t>
            </a:r>
            <a:endParaRPr lang="en-GB" dirty="0"/>
          </a:p>
        </p:txBody>
      </p:sp>
      <p:sp>
        <p:nvSpPr>
          <p:cNvPr id="10" name="Content Placeholder 9"/>
          <p:cNvSpPr>
            <a:spLocks noGrp="1"/>
          </p:cNvSpPr>
          <p:nvPr>
            <p:ph sz="quarter" idx="10" hasCustomPrompt="1"/>
          </p:nvPr>
        </p:nvSpPr>
        <p:spPr bwMode="gray">
          <a:xfrm>
            <a:off x="657225" y="1552575"/>
            <a:ext cx="2448000" cy="5078413"/>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13226618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Page (office gri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840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Suit stripes" descr="H:\Work archive\9500-9999\9800-9899\9854 Herbert Smith Freehills visual identity work\Suit linings\Blue_Pattern_subtle_gradient_for_PPT_template-01.png"/>
          <p:cNvPicPr>
            <a:picLocks noChangeArrowheads="1"/>
          </p:cNvPicPr>
          <p:nvPr/>
        </p:nvPicPr>
        <p:blipFill rotWithShape="1">
          <a:blip r:embed="rId11" cstate="print">
            <a:extLst>
              <a:ext uri="{28A0092B-C50C-407E-A947-70E740481C1C}">
                <a14:useLocalDpi xmlns:a14="http://schemas.microsoft.com/office/drawing/2010/main" val="0"/>
              </a:ext>
            </a:extLst>
          </a:blip>
          <a:srcRect l="19843" t="2" r="1733" b="-2"/>
          <a:stretch/>
        </p:blipFill>
        <p:spPr bwMode="gray">
          <a:xfrm>
            <a:off x="442043" y="6871057"/>
            <a:ext cx="9805793" cy="237339"/>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text box"/>
          <p:cNvSpPr txBox="1">
            <a:spLocks/>
          </p:cNvSpPr>
          <p:nvPr/>
        </p:nvSpPr>
        <p:spPr bwMode="gray">
          <a:xfrm>
            <a:off x="9642623" y="6872167"/>
            <a:ext cx="393579" cy="235118"/>
          </a:xfrm>
          <a:prstGeom prst="rect">
            <a:avLst/>
          </a:prstGeom>
        </p:spPr>
        <p:txBody>
          <a:bodyPr vert="horz" lIns="0" tIns="0" rIns="0" bIns="0" rtlCol="0" anchor="ctr" anchorCtr="0"/>
          <a:lstStyle>
            <a:defPPr>
              <a:defRPr lang="en-GB"/>
            </a:defPPr>
            <a:lvl1pPr algn="r" rtl="0" eaLnBrk="0" fontAlgn="base" hangingPunct="0">
              <a:spcBef>
                <a:spcPct val="0"/>
              </a:spcBef>
              <a:spcAft>
                <a:spcPct val="0"/>
              </a:spcAft>
              <a:buFont typeface="Symbol" pitchFamily="18" charset="2"/>
              <a:defRPr sz="1200" kern="1200">
                <a:solidFill>
                  <a:schemeClr val="tx1">
                    <a:tint val="75000"/>
                  </a:schemeClr>
                </a:solidFill>
                <a:latin typeface="Arial" charset="0"/>
                <a:ea typeface="ＭＳ Ｐゴシック" pitchFamily="34" charset="-128"/>
                <a:cs typeface="+mn-cs"/>
              </a:defRPr>
            </a:lvl1pPr>
            <a:lvl2pPr marL="4572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2pPr>
            <a:lvl3pPr marL="9144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3pPr>
            <a:lvl4pPr marL="13716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4pPr>
            <a:lvl5pPr marL="18288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5pPr>
            <a:lvl6pPr marL="2286000" algn="l" defTabSz="914400" rtl="0" eaLnBrk="1" latinLnBrk="0" hangingPunct="1">
              <a:defRPr sz="1500" kern="1200">
                <a:solidFill>
                  <a:srgbClr val="000000"/>
                </a:solidFill>
                <a:latin typeface="Arial" charset="0"/>
                <a:ea typeface="ＭＳ Ｐゴシック" pitchFamily="34" charset="-128"/>
                <a:cs typeface="+mn-cs"/>
              </a:defRPr>
            </a:lvl6pPr>
            <a:lvl7pPr marL="2743200" algn="l" defTabSz="914400" rtl="0" eaLnBrk="1" latinLnBrk="0" hangingPunct="1">
              <a:defRPr sz="1500" kern="1200">
                <a:solidFill>
                  <a:srgbClr val="000000"/>
                </a:solidFill>
                <a:latin typeface="Arial" charset="0"/>
                <a:ea typeface="ＭＳ Ｐゴシック" pitchFamily="34" charset="-128"/>
                <a:cs typeface="+mn-cs"/>
              </a:defRPr>
            </a:lvl7pPr>
            <a:lvl8pPr marL="3200400" algn="l" defTabSz="914400" rtl="0" eaLnBrk="1" latinLnBrk="0" hangingPunct="1">
              <a:defRPr sz="1500" kern="1200">
                <a:solidFill>
                  <a:srgbClr val="000000"/>
                </a:solidFill>
                <a:latin typeface="Arial" charset="0"/>
                <a:ea typeface="ＭＳ Ｐゴシック" pitchFamily="34" charset="-128"/>
                <a:cs typeface="+mn-cs"/>
              </a:defRPr>
            </a:lvl8pPr>
            <a:lvl9pPr marL="3657600" algn="l" defTabSz="914400" rtl="0" eaLnBrk="1" latinLnBrk="0" hangingPunct="1">
              <a:defRPr sz="1500" kern="1200">
                <a:solidFill>
                  <a:srgbClr val="000000"/>
                </a:solidFill>
                <a:latin typeface="Arial" charset="0"/>
                <a:ea typeface="ＭＳ Ｐゴシック" pitchFamily="34" charset="-128"/>
                <a:cs typeface="+mn-cs"/>
              </a:defRPr>
            </a:lvl9pPr>
          </a:lstStyle>
          <a:p>
            <a:fld id="{8BE43492-A19B-4AEA-AAC4-190EE3C41050}" type="slidenum">
              <a:rPr lang="en-GB" sz="900" smtClean="0">
                <a:solidFill>
                  <a:srgbClr val="FFFFFF"/>
                </a:solidFill>
              </a:rPr>
              <a:pPr/>
              <a:t>‹#›</a:t>
            </a:fld>
            <a:endParaRPr lang="en-GB" sz="900" dirty="0">
              <a:solidFill>
                <a:srgbClr val="FFFFFF"/>
              </a:solidFill>
            </a:endParaRPr>
          </a:p>
        </p:txBody>
      </p:sp>
      <p:sp>
        <p:nvSpPr>
          <p:cNvPr id="4" name="Text Placeholder"/>
          <p:cNvSpPr>
            <a:spLocks noGrp="1"/>
          </p:cNvSpPr>
          <p:nvPr>
            <p:ph type="body" idx="1"/>
          </p:nvPr>
        </p:nvSpPr>
        <p:spPr bwMode="gray">
          <a:xfrm>
            <a:off x="657199" y="1552576"/>
            <a:ext cx="9379003" cy="5078412"/>
          </a:xfrm>
          <a:prstGeom prst="rect">
            <a:avLst/>
          </a:prstGeom>
        </p:spPr>
        <p:txBody>
          <a:bodyPr vert="horz" lIns="0" tIns="0" rIns="0" bIns="0" rtlCol="0">
            <a:no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pic>
        <p:nvPicPr>
          <p:cNvPr id="25" name="Suit stripes" descr="H:\Work archive\9500-9999\9800-9899\9854 Herbert Smith Freehills visual identity work\Suit linings\Blue_Pattern_subtle_gradient_for_PPT_template-01.png"/>
          <p:cNvPicPr>
            <a:picLocks noChangeArrowheads="1"/>
          </p:cNvPicPr>
          <p:nvPr/>
        </p:nvPicPr>
        <p:blipFill rotWithShape="1">
          <a:blip r:embed="rId11" cstate="print">
            <a:extLst>
              <a:ext uri="{28A0092B-C50C-407E-A947-70E740481C1C}">
                <a14:useLocalDpi xmlns:a14="http://schemas.microsoft.com/office/drawing/2010/main" val="0"/>
              </a:ext>
            </a:extLst>
          </a:blip>
          <a:srcRect l="19843" t="3" r="1733" b="49997"/>
          <a:stretch/>
        </p:blipFill>
        <p:spPr bwMode="gray">
          <a:xfrm>
            <a:off x="442042" y="1353490"/>
            <a:ext cx="9805793" cy="118669"/>
          </a:xfrm>
          <a:prstGeom prst="rect">
            <a:avLst/>
          </a:prstGeom>
          <a:noFill/>
          <a:extLst>
            <a:ext uri="{909E8E84-426E-40DD-AFC4-6F175D3DCCD1}">
              <a14:hiddenFill xmlns:a14="http://schemas.microsoft.com/office/drawing/2010/main">
                <a:solidFill>
                  <a:srgbClr val="FFFFFF"/>
                </a:solidFill>
              </a14:hiddenFill>
            </a:ext>
          </a:extLst>
        </p:spPr>
      </p:pic>
      <p:sp>
        <p:nvSpPr>
          <p:cNvPr id="1026" name="Title placement"/>
          <p:cNvSpPr>
            <a:spLocks noGrp="1" noChangeArrowheads="1"/>
          </p:cNvSpPr>
          <p:nvPr>
            <p:ph type="title"/>
          </p:nvPr>
        </p:nvSpPr>
        <p:spPr bwMode="gray">
          <a:xfrm>
            <a:off x="657199" y="452438"/>
            <a:ext cx="9379003" cy="77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smtClean="0"/>
              <a:t>CLICK TO EDIT HEADER</a:t>
            </a:r>
          </a:p>
        </p:txBody>
      </p:sp>
      <p:pic>
        <p:nvPicPr>
          <p:cNvPr id="8" name="HSF web address" descr="H:\Templates\Presentations\Global standard PPT presentation template\Assets\HSF Web Address - White.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gray">
          <a:xfrm>
            <a:off x="648000" y="6931621"/>
            <a:ext cx="1938668" cy="1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20489"/>
      </p:ext>
    </p:extLst>
  </p:cSld>
  <p:clrMap bg1="lt1" tx1="dk1" bg2="lt2" tx2="dk2" accent1="accent1" accent2="accent2" accent3="accent3" accent4="accent4" accent5="accent5" accent6="accent6" hlink="hlink" folHlink="folHlink"/>
  <p:sldLayoutIdLst>
    <p:sldLayoutId id="2147483710" r:id="rId1"/>
    <p:sldLayoutId id="2147483718" r:id="rId2"/>
    <p:sldLayoutId id="2147483711" r:id="rId3"/>
    <p:sldLayoutId id="2147483712" r:id="rId4"/>
    <p:sldLayoutId id="2147483713" r:id="rId5"/>
    <p:sldLayoutId id="2147483714" r:id="rId6"/>
    <p:sldLayoutId id="2147483715" r:id="rId7"/>
    <p:sldLayoutId id="2147483719" r:id="rId8"/>
    <p:sldLayoutId id="2147483716" r:id="rId9"/>
  </p:sldLayoutIdLst>
  <p:timing>
    <p:tnLst>
      <p:par>
        <p:cTn id="1" dur="indefinite" restart="never" nodeType="tmRoot"/>
      </p:par>
    </p:tnLst>
  </p:timing>
  <p:hf hdr="0" ftr="0" dt="0"/>
  <p:txStyles>
    <p:titleStyle>
      <a:lvl1pPr algn="l" rtl="0" eaLnBrk="1" fontAlgn="base" hangingPunct="1">
        <a:lnSpc>
          <a:spcPct val="75000"/>
        </a:lnSpc>
        <a:spcBef>
          <a:spcPct val="0"/>
        </a:spcBef>
        <a:spcAft>
          <a:spcPct val="0"/>
        </a:spcAft>
        <a:defRPr sz="2400" cap="all" baseline="0">
          <a:solidFill>
            <a:schemeClr val="tx2"/>
          </a:solidFill>
          <a:latin typeface="+mj-lt"/>
          <a:ea typeface="+mj-ea"/>
          <a:cs typeface="+mj-cs"/>
        </a:defRPr>
      </a:lvl1pPr>
      <a:lvl2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2pPr>
      <a:lvl3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3pPr>
      <a:lvl4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4pPr>
      <a:lvl5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5pPr>
      <a:lvl6pPr marL="56167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6pPr>
      <a:lvl7pPr marL="112334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7pPr>
      <a:lvl8pPr marL="168501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8pPr>
      <a:lvl9pPr marL="224668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9pPr>
    </p:titleStyle>
    <p:bodyStyle>
      <a:lvl1pPr marL="0" marR="0" indent="0" algn="l" defTabSz="1123340" rtl="0" eaLnBrk="1" fontAlgn="base" latinLnBrk="0" hangingPunct="1">
        <a:lnSpc>
          <a:spcPct val="110000"/>
        </a:lnSpc>
        <a:spcBef>
          <a:spcPts val="0"/>
        </a:spcBef>
        <a:spcAft>
          <a:spcPts val="600"/>
        </a:spcAft>
        <a:buClrTx/>
        <a:buSzTx/>
        <a:buFontTx/>
        <a:buNone/>
        <a:tabLst/>
        <a:defRPr lang="en-US" sz="900" b="0" baseline="0" noProof="0" dirty="0" smtClean="0">
          <a:solidFill>
            <a:srgbClr val="000000"/>
          </a:solidFill>
          <a:latin typeface="+mn-lt"/>
          <a:ea typeface="+mn-ea"/>
          <a:cs typeface="+mn-cs"/>
        </a:defRPr>
      </a:lvl1pPr>
      <a:lvl2pPr marL="327641" marR="0" indent="0" algn="l" defTabSz="1123340" rtl="0" eaLnBrk="1" fontAlgn="base" latinLnBrk="0" hangingPunct="1">
        <a:lnSpc>
          <a:spcPct val="110000"/>
        </a:lnSpc>
        <a:spcBef>
          <a:spcPts val="0"/>
        </a:spcBef>
        <a:spcAft>
          <a:spcPts val="600"/>
        </a:spcAft>
        <a:buClr>
          <a:srgbClr val="14054B"/>
        </a:buClr>
        <a:buSzTx/>
        <a:buFont typeface="Times" pitchFamily="18" charset="0"/>
        <a:buNone/>
        <a:tabLst/>
        <a:defRPr sz="900" b="0">
          <a:solidFill>
            <a:srgbClr val="000000"/>
          </a:solidFill>
          <a:latin typeface="+mn-lt"/>
          <a:ea typeface="+mn-ea"/>
        </a:defRPr>
      </a:lvl2pPr>
      <a:lvl3pPr marL="331541" marR="0" indent="-327641" algn="l" defTabSz="1123340" rtl="0" eaLnBrk="1" fontAlgn="base" latinLnBrk="0" hangingPunct="1">
        <a:lnSpc>
          <a:spcPct val="110000"/>
        </a:lnSpc>
        <a:spcBef>
          <a:spcPts val="0"/>
        </a:spcBef>
        <a:spcAft>
          <a:spcPts val="600"/>
        </a:spcAft>
        <a:buClr>
          <a:schemeClr val="tx2"/>
        </a:buClr>
        <a:buSzPct val="120000"/>
        <a:buFontTx/>
        <a:buChar char="•"/>
        <a:tabLst/>
        <a:defRPr sz="900" b="0">
          <a:solidFill>
            <a:srgbClr val="000000"/>
          </a:solidFill>
          <a:latin typeface="+mn-lt"/>
          <a:ea typeface="+mn-ea"/>
        </a:defRPr>
      </a:lvl3pPr>
      <a:lvl4pPr marL="666983" marR="0" indent="-335442" algn="l" defTabSz="1123340" rtl="0" eaLnBrk="1" fontAlgn="base" latinLnBrk="0" hangingPunct="1">
        <a:lnSpc>
          <a:spcPct val="110000"/>
        </a:lnSpc>
        <a:spcBef>
          <a:spcPts val="0"/>
        </a:spcBef>
        <a:spcAft>
          <a:spcPts val="600"/>
        </a:spcAft>
        <a:buClr>
          <a:schemeClr val="tx2"/>
        </a:buClr>
        <a:buSzPct val="120000"/>
        <a:buFont typeface="Arial" charset="0"/>
        <a:buChar char="–"/>
        <a:tabLst/>
        <a:defRPr sz="900" b="0">
          <a:solidFill>
            <a:srgbClr val="000000"/>
          </a:solidFill>
          <a:latin typeface="+mn-lt"/>
          <a:ea typeface="+mn-ea"/>
        </a:defRPr>
      </a:lvl4pPr>
      <a:lvl5pPr marL="992675" marR="0" indent="-3315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900" b="0">
          <a:solidFill>
            <a:srgbClr val="000000"/>
          </a:solidFill>
          <a:latin typeface="+mn-lt"/>
          <a:ea typeface="+mn-ea"/>
        </a:defRPr>
      </a:lvl5pPr>
      <a:lvl6pPr marL="1320316"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9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9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9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900" baseline="0">
          <a:solidFill>
            <a:srgbClr val="000000"/>
          </a:solidFill>
          <a:latin typeface="+mn-lt"/>
          <a:ea typeface="+mn-ea"/>
        </a:defRPr>
      </a:lvl9pPr>
    </p:bodyStyle>
    <p:otherStyle>
      <a:defPPr>
        <a:defRPr lang="en-US"/>
      </a:defPPr>
      <a:lvl1pPr marL="0" algn="l" defTabSz="1123340" rtl="0" eaLnBrk="1" latinLnBrk="0" hangingPunct="1">
        <a:defRPr sz="2200" kern="1200">
          <a:solidFill>
            <a:schemeClr val="tx1"/>
          </a:solidFill>
          <a:latin typeface="+mn-lt"/>
          <a:ea typeface="+mn-ea"/>
          <a:cs typeface="+mn-cs"/>
        </a:defRPr>
      </a:lvl1pPr>
      <a:lvl2pPr marL="561670" algn="l" defTabSz="1123340" rtl="0" eaLnBrk="1" latinLnBrk="0" hangingPunct="1">
        <a:defRPr sz="2200" kern="1200">
          <a:solidFill>
            <a:schemeClr val="tx1"/>
          </a:solidFill>
          <a:latin typeface="+mn-lt"/>
          <a:ea typeface="+mn-ea"/>
          <a:cs typeface="+mn-cs"/>
        </a:defRPr>
      </a:lvl2pPr>
      <a:lvl3pPr marL="1123340" algn="l" defTabSz="1123340" rtl="0" eaLnBrk="1" latinLnBrk="0" hangingPunct="1">
        <a:defRPr sz="2200" kern="1200">
          <a:solidFill>
            <a:schemeClr val="tx1"/>
          </a:solidFill>
          <a:latin typeface="+mn-lt"/>
          <a:ea typeface="+mn-ea"/>
          <a:cs typeface="+mn-cs"/>
        </a:defRPr>
      </a:lvl3pPr>
      <a:lvl4pPr marL="1685011" algn="l" defTabSz="1123340" rtl="0" eaLnBrk="1" latinLnBrk="0" hangingPunct="1">
        <a:defRPr sz="2200" kern="1200">
          <a:solidFill>
            <a:schemeClr val="tx1"/>
          </a:solidFill>
          <a:latin typeface="+mn-lt"/>
          <a:ea typeface="+mn-ea"/>
          <a:cs typeface="+mn-cs"/>
        </a:defRPr>
      </a:lvl4pPr>
      <a:lvl5pPr marL="2246681" algn="l" defTabSz="1123340" rtl="0" eaLnBrk="1" latinLnBrk="0" hangingPunct="1">
        <a:defRPr sz="2200" kern="1200">
          <a:solidFill>
            <a:schemeClr val="tx1"/>
          </a:solidFill>
          <a:latin typeface="+mn-lt"/>
          <a:ea typeface="+mn-ea"/>
          <a:cs typeface="+mn-cs"/>
        </a:defRPr>
      </a:lvl5pPr>
      <a:lvl6pPr marL="2808351" algn="l" defTabSz="1123340" rtl="0" eaLnBrk="1" latinLnBrk="0" hangingPunct="1">
        <a:defRPr sz="2200" kern="1200">
          <a:solidFill>
            <a:schemeClr val="tx1"/>
          </a:solidFill>
          <a:latin typeface="+mn-lt"/>
          <a:ea typeface="+mn-ea"/>
          <a:cs typeface="+mn-cs"/>
        </a:defRPr>
      </a:lvl6pPr>
      <a:lvl7pPr marL="3370021" algn="l" defTabSz="1123340" rtl="0" eaLnBrk="1" latinLnBrk="0" hangingPunct="1">
        <a:defRPr sz="2200" kern="1200">
          <a:solidFill>
            <a:schemeClr val="tx1"/>
          </a:solidFill>
          <a:latin typeface="+mn-lt"/>
          <a:ea typeface="+mn-ea"/>
          <a:cs typeface="+mn-cs"/>
        </a:defRPr>
      </a:lvl7pPr>
      <a:lvl8pPr marL="3931691" algn="l" defTabSz="1123340" rtl="0" eaLnBrk="1" latinLnBrk="0" hangingPunct="1">
        <a:defRPr sz="2200" kern="1200">
          <a:solidFill>
            <a:schemeClr val="tx1"/>
          </a:solidFill>
          <a:latin typeface="+mn-lt"/>
          <a:ea typeface="+mn-ea"/>
          <a:cs typeface="+mn-cs"/>
        </a:defRPr>
      </a:lvl8pPr>
      <a:lvl9pPr marL="4493362" algn="l" defTabSz="112334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iag.com.au/index.shtml" TargetMode="External"/><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gif"/><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www.iag.com.au/index.shtml" TargetMode="External"/><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gif"/><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www.iag.com.au/index.shtml" TargetMode="External"/><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gif"/><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hyperlink" Target="http://www.iag.com.au/index.s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hyperlink" Target="http://www.iag.com.au/index.s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dirty="0" smtClean="0"/>
              <a:t>3 October 2014</a:t>
            </a:r>
          </a:p>
          <a:p>
            <a:r>
              <a:rPr lang="en-AU" b="1" dirty="0" smtClean="0"/>
              <a:t>Mark </a:t>
            </a:r>
            <a:r>
              <a:rPr lang="en-AU" b="1" dirty="0"/>
              <a:t>Robinson,</a:t>
            </a:r>
            <a:r>
              <a:rPr lang="en-AU" dirty="0"/>
              <a:t> </a:t>
            </a:r>
            <a:r>
              <a:rPr lang="en-AU" dirty="0" smtClean="0"/>
              <a:t>+</a:t>
            </a:r>
            <a:r>
              <a:rPr lang="en-AU" dirty="0"/>
              <a:t>65 6868 9808, mark.robinson@hsf.com</a:t>
            </a:r>
            <a:endParaRPr lang="en-GB" dirty="0"/>
          </a:p>
          <a:p>
            <a:endParaRPr lang="en-GB" dirty="0"/>
          </a:p>
        </p:txBody>
      </p:sp>
      <p:sp>
        <p:nvSpPr>
          <p:cNvPr id="7" name="Subtitle 6"/>
          <p:cNvSpPr>
            <a:spLocks noGrp="1"/>
          </p:cNvSpPr>
          <p:nvPr>
            <p:ph type="subTitle" idx="1"/>
          </p:nvPr>
        </p:nvSpPr>
        <p:spPr>
          <a:xfrm>
            <a:off x="718980" y="4843507"/>
            <a:ext cx="9379003" cy="339337"/>
          </a:xfrm>
        </p:spPr>
        <p:txBody>
          <a:bodyPr/>
          <a:lstStyle/>
          <a:p>
            <a:r>
              <a:rPr lang="en-AU" dirty="0" smtClean="0"/>
              <a:t>ICT Strategy workshop for NGOs – ICT4Justice</a:t>
            </a:r>
            <a:endParaRPr lang="en-AU" dirty="0"/>
          </a:p>
        </p:txBody>
      </p:sp>
      <p:sp>
        <p:nvSpPr>
          <p:cNvPr id="4" name="Title 3"/>
          <p:cNvSpPr>
            <a:spLocks noGrp="1"/>
          </p:cNvSpPr>
          <p:nvPr>
            <p:ph type="ctrTitle"/>
          </p:nvPr>
        </p:nvSpPr>
        <p:spPr/>
        <p:txBody>
          <a:bodyPr/>
          <a:lstStyle/>
          <a:p>
            <a:r>
              <a:rPr lang="en-AU" dirty="0" smtClean="0"/>
              <a:t>3</a:t>
            </a:r>
            <a:r>
              <a:rPr lang="en-AU" baseline="30000" dirty="0" smtClean="0"/>
              <a:t>rd</a:t>
            </a:r>
            <a:r>
              <a:rPr lang="en-AU" dirty="0" smtClean="0"/>
              <a:t> annual Asia Pro Bono Conference 2014</a:t>
            </a:r>
            <a:endParaRPr lang="en-AU" dirty="0"/>
          </a:p>
        </p:txBody>
      </p:sp>
    </p:spTree>
    <p:extLst>
      <p:ext uri="{BB962C8B-B14F-4D97-AF65-F5344CB8AC3E}">
        <p14:creationId xmlns:p14="http://schemas.microsoft.com/office/powerpoint/2010/main" val="285864790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452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Herbert </a:t>
            </a:r>
            <a:br>
              <a:rPr lang="en-US" dirty="0" smtClean="0"/>
            </a:br>
            <a:r>
              <a:rPr lang="en-US" dirty="0" smtClean="0"/>
              <a:t>smith </a:t>
            </a:r>
            <a:br>
              <a:rPr lang="en-US" dirty="0" smtClean="0"/>
            </a:br>
            <a:r>
              <a:rPr lang="en-US" dirty="0" err="1" smtClean="0"/>
              <a:t>freehills</a:t>
            </a:r>
            <a:endParaRPr lang="en-GB" dirty="0"/>
          </a:p>
        </p:txBody>
      </p:sp>
      <p:sp>
        <p:nvSpPr>
          <p:cNvPr id="3" name="Content Placeholder 2"/>
          <p:cNvSpPr>
            <a:spLocks noGrp="1"/>
          </p:cNvSpPr>
          <p:nvPr>
            <p:ph sz="quarter" idx="10"/>
          </p:nvPr>
        </p:nvSpPr>
        <p:spPr bwMode="gray"/>
        <p:txBody>
          <a:bodyPr/>
          <a:lstStyle/>
          <a:p>
            <a:pPr marL="285750" indent="-285750">
              <a:buFont typeface="Arial" pitchFamily="34" charset="0"/>
              <a:buChar char="•"/>
            </a:pPr>
            <a:r>
              <a:rPr lang="en-US" sz="2000" dirty="0"/>
              <a:t>Largest international law firm in APAC</a:t>
            </a:r>
          </a:p>
          <a:p>
            <a:pPr marL="285750" indent="-285750">
              <a:buFont typeface="Arial" pitchFamily="34" charset="0"/>
              <a:buChar char="•"/>
            </a:pPr>
            <a:r>
              <a:rPr lang="en-US" sz="2000" dirty="0"/>
              <a:t>Top 10 international law </a:t>
            </a:r>
            <a:r>
              <a:rPr lang="en-US" sz="2000" dirty="0" smtClean="0"/>
              <a:t>firm</a:t>
            </a:r>
          </a:p>
          <a:p>
            <a:pPr marL="285750" indent="-285750">
              <a:buFont typeface="Arial" pitchFamily="34" charset="0"/>
              <a:buChar char="•"/>
            </a:pPr>
            <a:r>
              <a:rPr lang="en-US" sz="2000" dirty="0" smtClean="0"/>
              <a:t>Large specialist technology law team across APAC</a:t>
            </a:r>
            <a:endParaRPr lang="en-GB" sz="2000" dirty="0"/>
          </a:p>
        </p:txBody>
      </p:sp>
    </p:spTree>
    <p:extLst>
      <p:ext uri="{BB962C8B-B14F-4D97-AF65-F5344CB8AC3E}">
        <p14:creationId xmlns:p14="http://schemas.microsoft.com/office/powerpoint/2010/main" val="4042274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Thoughtfully implemented/applied Technology – streamline processes – scale </a:t>
            </a:r>
            <a:r>
              <a:rPr lang="en-GB" dirty="0"/>
              <a:t>up pro bono </a:t>
            </a:r>
            <a:r>
              <a:rPr lang="en-GB" dirty="0" smtClean="0"/>
              <a:t>initiatives</a:t>
            </a:r>
            <a:endParaRPr lang="en-GB" dirty="0"/>
          </a:p>
        </p:txBody>
      </p:sp>
      <p:pic>
        <p:nvPicPr>
          <p:cNvPr id="2050" name="Picture 2"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8600"/>
            <a:ext cx="1095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76200"/>
            <a:ext cx="1095375" cy="476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3710009409"/>
              </p:ext>
            </p:extLst>
          </p:nvPr>
        </p:nvGraphicFramePr>
        <p:xfrm>
          <a:off x="2301761" y="2152584"/>
          <a:ext cx="5959365" cy="40432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5835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 y="0"/>
            <a:ext cx="10693027" cy="756152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65" y="176948"/>
            <a:ext cx="1800006" cy="120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05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 y="0"/>
            <a:ext cx="10692811" cy="7561680"/>
          </a:xfrm>
          <a:prstGeom prst="rect">
            <a:avLst/>
          </a:prstGeom>
        </p:spPr>
      </p:pic>
      <p:sp>
        <p:nvSpPr>
          <p:cNvPr id="4" name="TextBox 3"/>
          <p:cNvSpPr txBox="1"/>
          <p:nvPr/>
        </p:nvSpPr>
        <p:spPr>
          <a:xfrm>
            <a:off x="299545" y="315310"/>
            <a:ext cx="7725103" cy="646331"/>
          </a:xfrm>
          <a:prstGeom prst="rect">
            <a:avLst/>
          </a:prstGeom>
          <a:solidFill>
            <a:schemeClr val="bg1"/>
          </a:solidFill>
        </p:spPr>
        <p:txBody>
          <a:bodyPr wrap="square" rtlCol="0">
            <a:spAutoFit/>
          </a:bodyPr>
          <a:lstStyle/>
          <a:p>
            <a:endParaRPr lang="en-US" dirty="0" smtClean="0"/>
          </a:p>
          <a:p>
            <a:endParaRPr lang="en-GB" dirty="0"/>
          </a:p>
        </p:txBody>
      </p:sp>
    </p:spTree>
    <p:extLst>
      <p:ext uri="{BB962C8B-B14F-4D97-AF65-F5344CB8AC3E}">
        <p14:creationId xmlns:p14="http://schemas.microsoft.com/office/powerpoint/2010/main" val="21291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Technology</a:t>
            </a:r>
            <a:r>
              <a:rPr lang="en-AU" dirty="0"/>
              <a:t> </a:t>
            </a:r>
            <a:r>
              <a:rPr lang="en-AU" dirty="0" smtClean="0"/>
              <a:t>and innovation can promote access to Justice</a:t>
            </a:r>
            <a:endParaRPr lang="en-AU" dirty="0"/>
          </a:p>
        </p:txBody>
      </p:sp>
      <p:pic>
        <p:nvPicPr>
          <p:cNvPr id="2050" name="Picture 2"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8600"/>
            <a:ext cx="1095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76200"/>
            <a:ext cx="1095375" cy="476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92332728"/>
              </p:ext>
            </p:extLst>
          </p:nvPr>
        </p:nvGraphicFramePr>
        <p:xfrm>
          <a:off x="2081042" y="1371591"/>
          <a:ext cx="6514803" cy="42141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409900" y="5817508"/>
            <a:ext cx="9963809" cy="1077218"/>
          </a:xfrm>
          <a:prstGeom prst="rect">
            <a:avLst/>
          </a:prstGeom>
          <a:noFill/>
        </p:spPr>
        <p:txBody>
          <a:bodyPr wrap="square" rtlCol="0">
            <a:spAutoFit/>
          </a:bodyPr>
          <a:lstStyle/>
          <a:p>
            <a:r>
              <a:rPr lang="en-US" sz="1600" dirty="0" smtClean="0">
                <a:solidFill>
                  <a:schemeClr val="accent1"/>
                </a:solidFill>
              </a:rPr>
              <a:t>“In order for rights to be enforced, the people who are affected by their violation or non-enforcement must be aware of them and must have access to courts and tribunals in order to </a:t>
            </a:r>
            <a:r>
              <a:rPr lang="en-US" sz="1600" dirty="0" err="1" smtClean="0">
                <a:solidFill>
                  <a:schemeClr val="accent1"/>
                </a:solidFill>
              </a:rPr>
              <a:t>realise</a:t>
            </a:r>
            <a:r>
              <a:rPr lang="en-US" sz="1600" dirty="0" smtClean="0">
                <a:solidFill>
                  <a:schemeClr val="accent1"/>
                </a:solidFill>
              </a:rPr>
              <a:t> them. It is in that context that ICT plays a crucial role” </a:t>
            </a:r>
          </a:p>
          <a:p>
            <a:r>
              <a:rPr lang="en-US" sz="1600" i="1" dirty="0" smtClean="0">
                <a:solidFill>
                  <a:schemeClr val="accent4"/>
                </a:solidFill>
              </a:rPr>
              <a:t>Richard Goldstone, Co-Chair IBA Rule of Law Action Group</a:t>
            </a:r>
            <a:endParaRPr lang="en-GB" sz="1600" i="1" dirty="0">
              <a:solidFill>
                <a:schemeClr val="accent4"/>
              </a:solidFill>
            </a:endParaRPr>
          </a:p>
        </p:txBody>
      </p:sp>
    </p:spTree>
    <p:extLst>
      <p:ext uri="{BB962C8B-B14F-4D97-AF65-F5344CB8AC3E}">
        <p14:creationId xmlns:p14="http://schemas.microsoft.com/office/powerpoint/2010/main" val="3260192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p:cNvSpPr>
            <a:spLocks noGrp="1"/>
          </p:cNvSpPr>
          <p:nvPr>
            <p:ph sz="quarter" idx="10"/>
          </p:nvPr>
        </p:nvSpPr>
        <p:spPr>
          <a:xfrm>
            <a:off x="657199" y="1641063"/>
            <a:ext cx="9379003" cy="5078413"/>
          </a:xfrm>
        </p:spPr>
        <p:txBody>
          <a:bodyPr/>
          <a:lstStyle/>
          <a:p>
            <a:pPr marL="285750" indent="-285750">
              <a:spcBef>
                <a:spcPts val="100"/>
              </a:spcBef>
              <a:spcAft>
                <a:spcPts val="100"/>
              </a:spcAft>
              <a:buClr>
                <a:srgbClr val="029AAC"/>
              </a:buClr>
              <a:buFont typeface="Arial"/>
              <a:buChar char="•"/>
            </a:pPr>
            <a:endParaRPr lang="en-US" sz="1200" dirty="0" smtClean="0">
              <a:latin typeface="Arial" pitchFamily="34" charset="0"/>
              <a:cs typeface="Arial" pitchFamily="34" charset="0"/>
            </a:endParaRPr>
          </a:p>
          <a:p>
            <a:pPr marL="502991" lvl="2" indent="-171450">
              <a:spcBef>
                <a:spcPts val="100"/>
              </a:spcBef>
              <a:spcAft>
                <a:spcPts val="100"/>
              </a:spcAft>
              <a:buClr>
                <a:srgbClr val="029AAC"/>
              </a:buClr>
              <a:buFont typeface="Arial" pitchFamily="34" charset="0"/>
              <a:buChar char="•"/>
            </a:pPr>
            <a:endParaRPr lang="en-US" sz="1400" dirty="0" smtClean="0">
              <a:latin typeface="Arial" pitchFamily="34" charset="0"/>
              <a:cs typeface="Arial" pitchFamily="34" charset="0"/>
            </a:endParaRPr>
          </a:p>
          <a:p>
            <a:pPr marL="499091" lvl="1" indent="-171450">
              <a:spcBef>
                <a:spcPts val="100"/>
              </a:spcBef>
              <a:spcAft>
                <a:spcPts val="100"/>
              </a:spcAft>
              <a:buClr>
                <a:srgbClr val="029AAC"/>
              </a:buClr>
              <a:buFont typeface="Arial"/>
              <a:buChar cha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b="1" dirty="0">
              <a:latin typeface="Arial" pitchFamily="34" charset="0"/>
              <a:cs typeface="Arial" pitchFamily="34" charset="0"/>
            </a:endParaRPr>
          </a:p>
          <a:p>
            <a:pPr marL="285750" indent="-285750">
              <a:spcBef>
                <a:spcPts val="100"/>
              </a:spcBef>
              <a:spcAft>
                <a:spcPts val="100"/>
              </a:spcAft>
              <a:buClr>
                <a:srgbClr val="029AAC"/>
              </a:buClr>
              <a:buFont typeface="Arial"/>
              <a:buChar char="•"/>
            </a:pPr>
            <a:endParaRPr lang="en-US" sz="1200" b="1"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smtClean="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solidFill>
                <a:srgbClr val="029AAC"/>
              </a:solidFill>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i="1" dirty="0" smtClean="0">
              <a:solidFill>
                <a:srgbClr val="029AAC"/>
              </a:solidFill>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smtClean="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smtClean="0">
              <a:latin typeface="Arial" pitchFamily="34" charset="0"/>
              <a:cs typeface="Arial" pitchFamily="34" charset="0"/>
            </a:endParaRPr>
          </a:p>
          <a:p>
            <a:pPr>
              <a:spcBef>
                <a:spcPts val="100"/>
              </a:spcBef>
              <a:spcAft>
                <a:spcPts val="100"/>
              </a:spcAft>
              <a:buClr>
                <a:srgbClr val="029AAC"/>
              </a:buClr>
            </a:pPr>
            <a:endParaRPr lang="en-GB" sz="1200"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AU" dirty="0"/>
              <a:t>Technology, innovation and access to </a:t>
            </a:r>
            <a:r>
              <a:rPr lang="en-AU" dirty="0" smtClean="0"/>
              <a:t>Justice – what are the challenges?</a:t>
            </a:r>
            <a:endParaRPr lang="en-AU" dirty="0"/>
          </a:p>
        </p:txBody>
      </p:sp>
      <p:pic>
        <p:nvPicPr>
          <p:cNvPr id="2050" name="Picture 2"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8600"/>
            <a:ext cx="1095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76200"/>
            <a:ext cx="1095375" cy="476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288075247"/>
              </p:ext>
            </p:extLst>
          </p:nvPr>
        </p:nvGraphicFramePr>
        <p:xfrm>
          <a:off x="1719171" y="1738294"/>
          <a:ext cx="7128933" cy="47526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29195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p:cNvSpPr>
            <a:spLocks noGrp="1"/>
          </p:cNvSpPr>
          <p:nvPr>
            <p:ph sz="quarter" idx="10"/>
          </p:nvPr>
        </p:nvSpPr>
        <p:spPr>
          <a:xfrm>
            <a:off x="657199" y="1641063"/>
            <a:ext cx="9379003" cy="5078413"/>
          </a:xfrm>
        </p:spPr>
        <p:txBody>
          <a:bodyPr/>
          <a:lstStyle/>
          <a:p>
            <a:pPr>
              <a:spcBef>
                <a:spcPts val="100"/>
              </a:spcBef>
              <a:spcAft>
                <a:spcPts val="100"/>
              </a:spcAft>
              <a:buClr>
                <a:srgbClr val="029AAC"/>
              </a:buCl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smtClean="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solidFill>
                <a:srgbClr val="029AAC"/>
              </a:solidFill>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i="1" dirty="0" smtClean="0">
              <a:solidFill>
                <a:srgbClr val="029AAC"/>
              </a:solidFill>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smtClean="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smtClean="0">
              <a:latin typeface="Arial" pitchFamily="34" charset="0"/>
              <a:cs typeface="Arial" pitchFamily="34" charset="0"/>
            </a:endParaRPr>
          </a:p>
          <a:p>
            <a:pPr>
              <a:spcBef>
                <a:spcPts val="100"/>
              </a:spcBef>
              <a:spcAft>
                <a:spcPts val="100"/>
              </a:spcAft>
              <a:buClr>
                <a:srgbClr val="029AAC"/>
              </a:buClr>
            </a:pPr>
            <a:endParaRPr lang="en-GB" sz="1200"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AU" dirty="0" smtClean="0"/>
              <a:t>GONOKENDRA: Bangladesh’s IT enabled scheme to promote legal awareness in rural areas</a:t>
            </a:r>
            <a:endParaRPr lang="en-AU" dirty="0"/>
          </a:p>
        </p:txBody>
      </p:sp>
      <p:pic>
        <p:nvPicPr>
          <p:cNvPr id="2050" name="Picture 2"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8600"/>
            <a:ext cx="1095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76200"/>
            <a:ext cx="1095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ick to view full siz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8" y="-1347788"/>
            <a:ext cx="4724400" cy="31337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lick to view full siz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195388"/>
            <a:ext cx="4724400" cy="313372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bangladesh-telecent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666" y="1747560"/>
            <a:ext cx="8681374" cy="484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5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p:cNvSpPr>
            <a:spLocks noGrp="1"/>
          </p:cNvSpPr>
          <p:nvPr>
            <p:ph sz="quarter" idx="10"/>
          </p:nvPr>
        </p:nvSpPr>
        <p:spPr>
          <a:xfrm>
            <a:off x="657199" y="1641063"/>
            <a:ext cx="9379003" cy="5078413"/>
          </a:xfrm>
        </p:spPr>
        <p:txBody>
          <a:bodyPr/>
          <a:lstStyle/>
          <a:p>
            <a:pPr>
              <a:spcBef>
                <a:spcPts val="100"/>
              </a:spcBef>
              <a:spcAft>
                <a:spcPts val="100"/>
              </a:spcAft>
              <a:buClr>
                <a:srgbClr val="029AAC"/>
              </a:buClr>
            </a:pPr>
            <a:endParaRPr lang="en-US" sz="1200" dirty="0">
              <a:latin typeface="Arial" pitchFamily="34" charset="0"/>
              <a:cs typeface="Arial" pitchFamily="34" charset="0"/>
            </a:endParaRPr>
          </a:p>
          <a:p>
            <a:pPr>
              <a:spcBef>
                <a:spcPts val="100"/>
              </a:spcBef>
              <a:spcAft>
                <a:spcPts val="100"/>
              </a:spcAft>
              <a:buClr>
                <a:srgbClr val="029AAC"/>
              </a:buCl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smtClean="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solidFill>
                <a:srgbClr val="029AAC"/>
              </a:solidFill>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i="1" dirty="0" smtClean="0">
              <a:solidFill>
                <a:srgbClr val="029AAC"/>
              </a:solidFill>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smtClean="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GB"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a:latin typeface="Arial" pitchFamily="34" charset="0"/>
              <a:cs typeface="Arial" pitchFamily="34" charset="0"/>
            </a:endParaRPr>
          </a:p>
          <a:p>
            <a:pPr marL="171450" indent="-171450">
              <a:spcBef>
                <a:spcPts val="100"/>
              </a:spcBef>
              <a:spcAft>
                <a:spcPts val="100"/>
              </a:spcAft>
              <a:buClr>
                <a:srgbClr val="029AAC"/>
              </a:buClr>
              <a:buFont typeface="Arial" pitchFamily="34" charset="0"/>
              <a:buChar char="•"/>
            </a:pPr>
            <a:endParaRPr lang="en-US" sz="1200" dirty="0" smtClean="0">
              <a:latin typeface="Arial" pitchFamily="34" charset="0"/>
              <a:cs typeface="Arial" pitchFamily="34" charset="0"/>
            </a:endParaRPr>
          </a:p>
          <a:p>
            <a:pPr>
              <a:spcBef>
                <a:spcPts val="100"/>
              </a:spcBef>
              <a:spcAft>
                <a:spcPts val="100"/>
              </a:spcAft>
              <a:buClr>
                <a:srgbClr val="029AAC"/>
              </a:buClr>
            </a:pPr>
            <a:endParaRPr lang="en-GB" sz="1200"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AU" dirty="0" smtClean="0"/>
              <a:t>LAPOR!: reducing corruption in Indonesia with crowd reporting</a:t>
            </a:r>
            <a:endParaRPr lang="en-AU" b="1" dirty="0"/>
          </a:p>
        </p:txBody>
      </p:sp>
      <p:pic>
        <p:nvPicPr>
          <p:cNvPr id="2050" name="Picture 2"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8600"/>
            <a:ext cx="1095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76200"/>
            <a:ext cx="1095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apor 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197" y="1675140"/>
            <a:ext cx="9335123" cy="499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95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HSF_Pitch_250313">
  <a:themeElements>
    <a:clrScheme name="HSF The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HSF">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defRPr kumimoji="0" lang="en-GB" sz="1500" b="0" i="0" u="none" strike="noStrike" cap="none" normalizeH="0" baseline="0" smtClean="0">
            <a:ln>
              <a:noFill/>
            </a:ln>
            <a:solidFill>
              <a:srgbClr val="000000"/>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158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defRPr kumimoji="0" lang="en-GB" sz="1500" b="0" i="0" u="none" strike="noStrike" cap="none" normalizeH="0" baseline="0" smtClean="0">
            <a:ln>
              <a:noFill/>
            </a:ln>
            <a:solidFill>
              <a:srgbClr val="000000"/>
            </a:solidFill>
            <a:effectLst/>
            <a:latin typeface="Arial" charset="0"/>
            <a:ea typeface="ＭＳ Ｐゴシック" pitchFamily="34" charset="-128"/>
          </a:defRPr>
        </a:defPPr>
      </a:lstStyle>
    </a:lnDef>
  </a:objectDefaults>
  <a:extraClrSchemeLst>
    <a:extraClrScheme>
      <a:clrScheme name="HSF">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AD8D641524649966E2874ECEB2D54" ma:contentTypeVersion="0" ma:contentTypeDescription="Create a new document." ma:contentTypeScope="" ma:versionID="5d8ffba2e20aef0570135b3a184c67a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6EF435-85DA-49DF-85DC-F93EB1518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E6BFBCB-54BE-4463-B82C-82B62D894FAB}">
  <ds:schemaRef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8AB53CC-E444-4E51-AE1C-6B9EEBCE6A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2348</TotalTime>
  <Words>1288</Words>
  <Application>Microsoft Office PowerPoint</Application>
  <PresentationFormat>Custom</PresentationFormat>
  <Paragraphs>137</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HSF_Pitch_250313</vt:lpstr>
      <vt:lpstr>3rd annual Asia Pro Bono Conference 2014</vt:lpstr>
      <vt:lpstr>Herbert  smith  freehills</vt:lpstr>
      <vt:lpstr>Thoughtfully implemented/applied Technology – streamline processes – scale up pro bono initiatives</vt:lpstr>
      <vt:lpstr>PowerPoint Presentation</vt:lpstr>
      <vt:lpstr>PowerPoint Presentation</vt:lpstr>
      <vt:lpstr>how Technology and innovation can promote access to Justice</vt:lpstr>
      <vt:lpstr>Technology, innovation and access to Justice – what are the challenges?</vt:lpstr>
      <vt:lpstr>GONOKENDRA: Bangladesh’s IT enabled scheme to promote legal awareness in rural areas</vt:lpstr>
      <vt:lpstr>LAPOR!: reducing corruption in Indonesia with crowd reporting</vt:lpstr>
      <vt:lpstr>PowerPoint Presentation</vt:lpstr>
    </vt:vector>
  </TitlesOfParts>
  <Company>Herbert Smith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Herbert Smith Freehills</dc:creator>
  <cp:lastModifiedBy>Alexis</cp:lastModifiedBy>
  <cp:revision>205</cp:revision>
  <cp:lastPrinted>2014-10-02T01:21:33Z</cp:lastPrinted>
  <dcterms:created xsi:type="dcterms:W3CDTF">2013-03-25T14:56:19Z</dcterms:created>
  <dcterms:modified xsi:type="dcterms:W3CDTF">2014-10-02T16:02:25Z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reehills Template Version">
    <vt:lpwstr>1.1.87.2</vt:lpwstr>
  </property>
  <property fmtid="{D5CDD505-2E9C-101B-9397-08002B2CF9AE}" pid="3" name="ContentTypeId">
    <vt:lpwstr>0x01010044AAD8D641524649966E2874ECEB2D54</vt:lpwstr>
  </property>
</Properties>
</file>