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40" r:id="rId3"/>
    <p:sldId id="328" r:id="rId4"/>
    <p:sldId id="329" r:id="rId5"/>
    <p:sldId id="330" r:id="rId6"/>
    <p:sldId id="331" r:id="rId7"/>
    <p:sldId id="332" r:id="rId8"/>
    <p:sldId id="333" r:id="rId9"/>
    <p:sldId id="336" r:id="rId10"/>
    <p:sldId id="337" r:id="rId11"/>
    <p:sldId id="338" r:id="rId12"/>
    <p:sldId id="320" r:id="rId13"/>
    <p:sldId id="281" r:id="rId14"/>
    <p:sldId id="321" r:id="rId15"/>
    <p:sldId id="322" r:id="rId16"/>
    <p:sldId id="323" r:id="rId17"/>
    <p:sldId id="308" r:id="rId18"/>
    <p:sldId id="335" r:id="rId19"/>
    <p:sldId id="334" r:id="rId20"/>
    <p:sldId id="339" r:id="rId21"/>
    <p:sldId id="31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46" autoAdjust="0"/>
    <p:restoredTop sz="94640" autoAdjust="0"/>
  </p:normalViewPr>
  <p:slideViewPr>
    <p:cSldViewPr>
      <p:cViewPr varScale="1">
        <p:scale>
          <a:sx n="75" d="100"/>
          <a:sy n="75" d="100"/>
        </p:scale>
        <p:origin x="-1002" y="-8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96132-CDB7-464A-852A-0694A49D470D}" type="doc">
      <dgm:prSet loTypeId="urn:microsoft.com/office/officeart/2005/8/layout/venn1" loCatId="relationship" qsTypeId="urn:microsoft.com/office/officeart/2005/8/quickstyle/3d3" qsCatId="3D" csTypeId="urn:microsoft.com/office/officeart/2005/8/colors/colorful5" csCatId="colorful" phldr="1"/>
      <dgm:spPr/>
    </dgm:pt>
    <dgm:pt modelId="{C4D1B3DE-1D6C-4C58-B6B4-C5630E2F4813}">
      <dgm:prSet phldrT="[Text]" custT="1"/>
      <dgm:spPr/>
      <dgm:t>
        <a:bodyPr/>
        <a:lstStyle/>
        <a:p>
          <a:r>
            <a:rPr lang="en-US" sz="3800" b="1" noProof="1" smtClean="0">
              <a:latin typeface="+mn-lt"/>
              <a:cs typeface="Arial" pitchFamily="34" charset="0"/>
            </a:rPr>
            <a:t>Công lý</a:t>
          </a:r>
        </a:p>
        <a:p>
          <a:r>
            <a:rPr lang="en-US" sz="3800" b="1" i="1" noProof="1" smtClean="0">
              <a:latin typeface="+mn-lt"/>
              <a:cs typeface="Arial" pitchFamily="34" charset="0"/>
            </a:rPr>
            <a:t>Justice</a:t>
          </a:r>
          <a:endParaRPr lang="en-US" sz="3800" b="1" i="1" noProof="1">
            <a:latin typeface="+mn-lt"/>
            <a:cs typeface="Arial" pitchFamily="34" charset="0"/>
          </a:endParaRPr>
        </a:p>
      </dgm:t>
    </dgm:pt>
    <dgm:pt modelId="{4EB49652-4D56-453D-B4C4-3D1213CF9AE4}" type="parTrans" cxnId="{551666F3-A0E8-4AF2-A3AB-B43C76D34056}">
      <dgm:prSet/>
      <dgm:spPr/>
      <dgm:t>
        <a:bodyPr/>
        <a:lstStyle/>
        <a:p>
          <a:endParaRPr lang="en-US"/>
        </a:p>
      </dgm:t>
    </dgm:pt>
    <dgm:pt modelId="{53DCF2C6-65CD-4CD9-BD95-39E439F26891}" type="sibTrans" cxnId="{551666F3-A0E8-4AF2-A3AB-B43C76D34056}">
      <dgm:prSet/>
      <dgm:spPr/>
      <dgm:t>
        <a:bodyPr/>
        <a:lstStyle/>
        <a:p>
          <a:endParaRPr lang="en-US"/>
        </a:p>
      </dgm:t>
    </dgm:pt>
    <dgm:pt modelId="{4A30169E-D235-4174-8CA4-35083ABBA8AF}">
      <dgm:prSet phldrT="[Text]" custT="1"/>
      <dgm:spPr/>
      <dgm:t>
        <a:bodyPr/>
        <a:lstStyle/>
        <a:p>
          <a:pPr marL="0" indent="0" algn="ctr"/>
          <a:r>
            <a:rPr lang="en-US" sz="3800" b="1" noProof="1" smtClean="0">
              <a:latin typeface="+mn-lt"/>
              <a:cs typeface="Arial" pitchFamily="34" charset="0"/>
            </a:rPr>
            <a:t>Sinh viên Luật</a:t>
          </a:r>
        </a:p>
        <a:p>
          <a:pPr marL="0" indent="0" algn="ctr"/>
          <a:r>
            <a:rPr lang="en-US" sz="3800" b="1" i="1" noProof="1" smtClean="0">
              <a:latin typeface="+mn-lt"/>
              <a:cs typeface="Arial" pitchFamily="34" charset="0"/>
            </a:rPr>
            <a:t>Law students</a:t>
          </a:r>
          <a:endParaRPr lang="en-US" sz="3800" b="1" i="1" noProof="1">
            <a:latin typeface="+mn-lt"/>
            <a:cs typeface="Arial" pitchFamily="34" charset="0"/>
          </a:endParaRPr>
        </a:p>
      </dgm:t>
    </dgm:pt>
    <dgm:pt modelId="{46A5B307-C76A-42A0-AD02-D59BD3CB0AB9}" type="parTrans" cxnId="{12C07EBC-368A-4FAB-8CB8-F4A01AEDBF14}">
      <dgm:prSet/>
      <dgm:spPr/>
      <dgm:t>
        <a:bodyPr/>
        <a:lstStyle/>
        <a:p>
          <a:endParaRPr lang="en-US"/>
        </a:p>
      </dgm:t>
    </dgm:pt>
    <dgm:pt modelId="{D51EC5F0-1550-4372-8DF8-31AEF781FE9F}" type="sibTrans" cxnId="{12C07EBC-368A-4FAB-8CB8-F4A01AEDBF14}">
      <dgm:prSet/>
      <dgm:spPr/>
      <dgm:t>
        <a:bodyPr/>
        <a:lstStyle/>
        <a:p>
          <a:endParaRPr lang="en-US"/>
        </a:p>
      </dgm:t>
    </dgm:pt>
    <dgm:pt modelId="{AFC4CB57-18D5-430B-87DF-D315F6D5D506}" type="pres">
      <dgm:prSet presAssocID="{CFD96132-CDB7-464A-852A-0694A49D470D}" presName="compositeShape" presStyleCnt="0">
        <dgm:presLayoutVars>
          <dgm:chMax val="7"/>
          <dgm:dir/>
          <dgm:resizeHandles val="exact"/>
        </dgm:presLayoutVars>
      </dgm:prSet>
      <dgm:spPr/>
    </dgm:pt>
    <dgm:pt modelId="{1CCA020E-8982-41F0-9543-2C447A50EC89}" type="pres">
      <dgm:prSet presAssocID="{C4D1B3DE-1D6C-4C58-B6B4-C5630E2F4813}" presName="circ1" presStyleLbl="vennNode1" presStyleIdx="0" presStyleCnt="2" custScaleX="82949" custScaleY="80233" custLinFactNeighborX="707" custLinFactNeighborY="0"/>
      <dgm:spPr/>
      <dgm:t>
        <a:bodyPr/>
        <a:lstStyle/>
        <a:p>
          <a:endParaRPr lang="en-US"/>
        </a:p>
      </dgm:t>
    </dgm:pt>
    <dgm:pt modelId="{34EED533-2A90-43D1-AE10-ED8AF9A469BE}" type="pres">
      <dgm:prSet presAssocID="{C4D1B3DE-1D6C-4C58-B6B4-C5630E2F4813}" presName="circ1Tx" presStyleLbl="revTx" presStyleIdx="0" presStyleCnt="0">
        <dgm:presLayoutVars>
          <dgm:chMax val="0"/>
          <dgm:chPref val="0"/>
          <dgm:bulletEnabled val="1"/>
        </dgm:presLayoutVars>
      </dgm:prSet>
      <dgm:spPr/>
      <dgm:t>
        <a:bodyPr/>
        <a:lstStyle/>
        <a:p>
          <a:endParaRPr lang="en-US"/>
        </a:p>
      </dgm:t>
    </dgm:pt>
    <dgm:pt modelId="{13A3BD2F-66CD-4ED5-A23F-419FF0C1A6BC}" type="pres">
      <dgm:prSet presAssocID="{4A30169E-D235-4174-8CA4-35083ABBA8AF}" presName="circ2" presStyleLbl="vennNode1" presStyleIdx="1" presStyleCnt="2" custScaleX="95194" custScaleY="89050" custLinFactNeighborX="-7978" custLinFactNeighborY="-1693"/>
      <dgm:spPr/>
      <dgm:t>
        <a:bodyPr/>
        <a:lstStyle/>
        <a:p>
          <a:endParaRPr lang="en-US"/>
        </a:p>
      </dgm:t>
    </dgm:pt>
    <dgm:pt modelId="{7749D257-2AFF-430D-BFAB-03B8955F5E23}" type="pres">
      <dgm:prSet presAssocID="{4A30169E-D235-4174-8CA4-35083ABBA8AF}" presName="circ2Tx" presStyleLbl="revTx" presStyleIdx="0" presStyleCnt="0">
        <dgm:presLayoutVars>
          <dgm:chMax val="0"/>
          <dgm:chPref val="0"/>
          <dgm:bulletEnabled val="1"/>
        </dgm:presLayoutVars>
      </dgm:prSet>
      <dgm:spPr/>
      <dgm:t>
        <a:bodyPr/>
        <a:lstStyle/>
        <a:p>
          <a:endParaRPr lang="en-US"/>
        </a:p>
      </dgm:t>
    </dgm:pt>
  </dgm:ptLst>
  <dgm:cxnLst>
    <dgm:cxn modelId="{551666F3-A0E8-4AF2-A3AB-B43C76D34056}" srcId="{CFD96132-CDB7-464A-852A-0694A49D470D}" destId="{C4D1B3DE-1D6C-4C58-B6B4-C5630E2F4813}" srcOrd="0" destOrd="0" parTransId="{4EB49652-4D56-453D-B4C4-3D1213CF9AE4}" sibTransId="{53DCF2C6-65CD-4CD9-BD95-39E439F26891}"/>
    <dgm:cxn modelId="{25BD9B56-C48E-4168-997F-7F3B7F242C99}" type="presOf" srcId="{C4D1B3DE-1D6C-4C58-B6B4-C5630E2F4813}" destId="{34EED533-2A90-43D1-AE10-ED8AF9A469BE}" srcOrd="1" destOrd="0" presId="urn:microsoft.com/office/officeart/2005/8/layout/venn1"/>
    <dgm:cxn modelId="{6BA3EE5C-8A4D-496E-8991-627E658519F2}" type="presOf" srcId="{CFD96132-CDB7-464A-852A-0694A49D470D}" destId="{AFC4CB57-18D5-430B-87DF-D315F6D5D506}" srcOrd="0" destOrd="0" presId="urn:microsoft.com/office/officeart/2005/8/layout/venn1"/>
    <dgm:cxn modelId="{13BA8054-69E1-4D4F-957B-F3BAFD430000}" type="presOf" srcId="{C4D1B3DE-1D6C-4C58-B6B4-C5630E2F4813}" destId="{1CCA020E-8982-41F0-9543-2C447A50EC89}" srcOrd="0" destOrd="0" presId="urn:microsoft.com/office/officeart/2005/8/layout/venn1"/>
    <dgm:cxn modelId="{307CABDA-64BE-4441-A1DF-2415C5F58BA2}" type="presOf" srcId="{4A30169E-D235-4174-8CA4-35083ABBA8AF}" destId="{13A3BD2F-66CD-4ED5-A23F-419FF0C1A6BC}" srcOrd="0" destOrd="0" presId="urn:microsoft.com/office/officeart/2005/8/layout/venn1"/>
    <dgm:cxn modelId="{A5050483-97AD-44ED-942F-2353163BF59E}" type="presOf" srcId="{4A30169E-D235-4174-8CA4-35083ABBA8AF}" destId="{7749D257-2AFF-430D-BFAB-03B8955F5E23}" srcOrd="1" destOrd="0" presId="urn:microsoft.com/office/officeart/2005/8/layout/venn1"/>
    <dgm:cxn modelId="{12C07EBC-368A-4FAB-8CB8-F4A01AEDBF14}" srcId="{CFD96132-CDB7-464A-852A-0694A49D470D}" destId="{4A30169E-D235-4174-8CA4-35083ABBA8AF}" srcOrd="1" destOrd="0" parTransId="{46A5B307-C76A-42A0-AD02-D59BD3CB0AB9}" sibTransId="{D51EC5F0-1550-4372-8DF8-31AEF781FE9F}"/>
    <dgm:cxn modelId="{E5662AC0-7738-4CDD-BBE4-EAF3899307E7}" type="presParOf" srcId="{AFC4CB57-18D5-430B-87DF-D315F6D5D506}" destId="{1CCA020E-8982-41F0-9543-2C447A50EC89}" srcOrd="0" destOrd="0" presId="urn:microsoft.com/office/officeart/2005/8/layout/venn1"/>
    <dgm:cxn modelId="{AED84C9D-3376-4586-B486-8DCC6504B7B6}" type="presParOf" srcId="{AFC4CB57-18D5-430B-87DF-D315F6D5D506}" destId="{34EED533-2A90-43D1-AE10-ED8AF9A469BE}" srcOrd="1" destOrd="0" presId="urn:microsoft.com/office/officeart/2005/8/layout/venn1"/>
    <dgm:cxn modelId="{7CF046F6-17B9-42EA-AE31-0AB2AF832DA5}" type="presParOf" srcId="{AFC4CB57-18D5-430B-87DF-D315F6D5D506}" destId="{13A3BD2F-66CD-4ED5-A23F-419FF0C1A6BC}" srcOrd="2" destOrd="0" presId="urn:microsoft.com/office/officeart/2005/8/layout/venn1"/>
    <dgm:cxn modelId="{44AC8C53-BBBB-4E95-831E-F2001D8C54B3}" type="presParOf" srcId="{AFC4CB57-18D5-430B-87DF-D315F6D5D506}" destId="{7749D257-2AFF-430D-BFAB-03B8955F5E23}"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099DCA-C48C-4658-90FD-77033F182061}" type="doc">
      <dgm:prSet loTypeId="urn:microsoft.com/office/officeart/2005/8/layout/venn1" loCatId="relationship" qsTypeId="urn:microsoft.com/office/officeart/2005/8/quickstyle/3d3" qsCatId="3D" csTypeId="urn:microsoft.com/office/officeart/2005/8/colors/colorful1#3" csCatId="colorful" phldr="1"/>
      <dgm:spPr/>
    </dgm:pt>
    <dgm:pt modelId="{9B2A5324-787F-44ED-BBEA-9DCCD3C35B0F}">
      <dgm:prSet phldrT="[Text]"/>
      <dgm:spPr/>
      <dgm:t>
        <a:bodyPr/>
        <a:lstStyle/>
        <a:p>
          <a:endParaRPr lang="en-US" b="1" noProof="1" smtClean="0">
            <a:latin typeface="+mn-lt"/>
            <a:cs typeface="Arial" pitchFamily="34" charset="0"/>
          </a:endParaRPr>
        </a:p>
        <a:p>
          <a:r>
            <a:rPr lang="en-US" b="1" noProof="1" smtClean="0">
              <a:latin typeface="+mn-lt"/>
              <a:cs typeface="Arial" pitchFamily="34" charset="0"/>
            </a:rPr>
            <a:t> </a:t>
          </a:r>
          <a:r>
            <a:rPr lang="en-US" b="1" noProof="1" smtClean="0">
              <a:latin typeface="+mn-lt"/>
              <a:cs typeface="Arial" pitchFamily="34" charset="0"/>
            </a:rPr>
            <a:t>“công lý” trong nền khoa học pháp lý thế giới</a:t>
          </a:r>
          <a:br>
            <a:rPr lang="en-US" b="1" noProof="1" smtClean="0">
              <a:latin typeface="+mn-lt"/>
              <a:cs typeface="Arial" pitchFamily="34" charset="0"/>
            </a:rPr>
          </a:br>
          <a:endParaRPr lang="en-US" b="1" noProof="1" smtClean="0">
            <a:latin typeface="+mn-lt"/>
            <a:cs typeface="Arial" pitchFamily="34" charset="0"/>
          </a:endParaRPr>
        </a:p>
        <a:p>
          <a:r>
            <a:rPr lang="en-US" b="1" i="1" noProof="1" smtClean="0">
              <a:latin typeface="+mn-lt"/>
              <a:cs typeface="Arial" pitchFamily="34" charset="0"/>
            </a:rPr>
            <a:t>"justice“ in the world Jurisprudence</a:t>
          </a:r>
          <a:endParaRPr lang="en-US" noProof="1">
            <a:latin typeface="+mn-lt"/>
            <a:cs typeface="Arial" pitchFamily="34" charset="0"/>
          </a:endParaRPr>
        </a:p>
      </dgm:t>
    </dgm:pt>
    <dgm:pt modelId="{3E285184-C673-4017-BB6A-CF55A0D6ED6C}" type="parTrans" cxnId="{C68B0983-18EC-4440-8984-413EFA5B04D2}">
      <dgm:prSet/>
      <dgm:spPr/>
      <dgm:t>
        <a:bodyPr/>
        <a:lstStyle/>
        <a:p>
          <a:endParaRPr lang="en-US"/>
        </a:p>
      </dgm:t>
    </dgm:pt>
    <dgm:pt modelId="{4F97C2FF-9F80-4C00-B543-9B670FD44CA3}" type="sibTrans" cxnId="{C68B0983-18EC-4440-8984-413EFA5B04D2}">
      <dgm:prSet/>
      <dgm:spPr/>
      <dgm:t>
        <a:bodyPr/>
        <a:lstStyle/>
        <a:p>
          <a:endParaRPr lang="en-US"/>
        </a:p>
      </dgm:t>
    </dgm:pt>
    <dgm:pt modelId="{12954C81-E2FA-4A19-A838-15B0A6DF85EA}">
      <dgm:prSet/>
      <dgm:spPr/>
      <dgm:t>
        <a:bodyPr/>
        <a:lstStyle/>
        <a:p>
          <a:r>
            <a:rPr lang="en-US" b="1" noProof="1" smtClean="0">
              <a:latin typeface="+mn-lt"/>
              <a:cs typeface="Arial" pitchFamily="34" charset="0"/>
            </a:rPr>
            <a:t>Tiếp cận “công lý” trong Chiến lược cải cách tư pháp đến năm 2020 tại Việt Nam</a:t>
          </a:r>
          <a:br>
            <a:rPr lang="en-US" b="1" noProof="1" smtClean="0">
              <a:latin typeface="+mn-lt"/>
              <a:cs typeface="Arial" pitchFamily="34" charset="0"/>
            </a:rPr>
          </a:br>
          <a:endParaRPr lang="en-US" b="1" noProof="1" smtClean="0">
            <a:latin typeface="+mn-lt"/>
            <a:cs typeface="Arial" pitchFamily="34" charset="0"/>
          </a:endParaRPr>
        </a:p>
        <a:p>
          <a:r>
            <a:rPr lang="en-US" b="1" i="1" noProof="1" smtClean="0">
              <a:latin typeface="+mn-lt"/>
              <a:cs typeface="Arial" pitchFamily="34" charset="0"/>
            </a:rPr>
            <a:t>justice in the judicial reform strategy in 2020 in Vietnam</a:t>
          </a:r>
          <a:endParaRPr lang="en-US" i="1" noProof="1">
            <a:latin typeface="+mn-lt"/>
            <a:cs typeface="Arial" pitchFamily="34" charset="0"/>
          </a:endParaRPr>
        </a:p>
      </dgm:t>
    </dgm:pt>
    <dgm:pt modelId="{0443AB50-5FB6-44B6-9804-63DD87E67B73}" type="parTrans" cxnId="{CD7D1370-37A2-45C9-B5A7-211BBD953A34}">
      <dgm:prSet/>
      <dgm:spPr/>
      <dgm:t>
        <a:bodyPr/>
        <a:lstStyle/>
        <a:p>
          <a:endParaRPr lang="en-US"/>
        </a:p>
      </dgm:t>
    </dgm:pt>
    <dgm:pt modelId="{A265AB65-67D7-4F36-87C7-AC70220D918A}" type="sibTrans" cxnId="{CD7D1370-37A2-45C9-B5A7-211BBD953A34}">
      <dgm:prSet/>
      <dgm:spPr/>
      <dgm:t>
        <a:bodyPr/>
        <a:lstStyle/>
        <a:p>
          <a:endParaRPr lang="en-US"/>
        </a:p>
      </dgm:t>
    </dgm:pt>
    <dgm:pt modelId="{1B4FAA91-F9D4-41D9-8673-2F09A6BE50D7}" type="pres">
      <dgm:prSet presAssocID="{DB099DCA-C48C-4658-90FD-77033F182061}" presName="compositeShape" presStyleCnt="0">
        <dgm:presLayoutVars>
          <dgm:chMax val="7"/>
          <dgm:dir/>
          <dgm:resizeHandles val="exact"/>
        </dgm:presLayoutVars>
      </dgm:prSet>
      <dgm:spPr/>
    </dgm:pt>
    <dgm:pt modelId="{339F6138-1A9C-4A31-AE90-E4B058FECA20}" type="pres">
      <dgm:prSet presAssocID="{9B2A5324-787F-44ED-BBEA-9DCCD3C35B0F}" presName="circ1" presStyleLbl="vennNode1" presStyleIdx="0" presStyleCnt="2" custLinFactNeighborX="-5491" custLinFactNeighborY="-2025"/>
      <dgm:spPr/>
      <dgm:t>
        <a:bodyPr/>
        <a:lstStyle/>
        <a:p>
          <a:endParaRPr lang="en-US"/>
        </a:p>
      </dgm:t>
    </dgm:pt>
    <dgm:pt modelId="{A7C45835-A9CD-43C0-A451-BC7D524A5FFF}" type="pres">
      <dgm:prSet presAssocID="{9B2A5324-787F-44ED-BBEA-9DCCD3C35B0F}" presName="circ1Tx" presStyleLbl="revTx" presStyleIdx="0" presStyleCnt="0">
        <dgm:presLayoutVars>
          <dgm:chMax val="0"/>
          <dgm:chPref val="0"/>
          <dgm:bulletEnabled val="1"/>
        </dgm:presLayoutVars>
      </dgm:prSet>
      <dgm:spPr/>
      <dgm:t>
        <a:bodyPr/>
        <a:lstStyle/>
        <a:p>
          <a:endParaRPr lang="en-US"/>
        </a:p>
      </dgm:t>
    </dgm:pt>
    <dgm:pt modelId="{440E0EC0-2D81-4316-BC6E-0A33322F2B13}" type="pres">
      <dgm:prSet presAssocID="{12954C81-E2FA-4A19-A838-15B0A6DF85EA}" presName="circ2" presStyleLbl="vennNode1" presStyleIdx="1" presStyleCnt="2" custScaleX="101774" custScaleY="100547"/>
      <dgm:spPr/>
      <dgm:t>
        <a:bodyPr/>
        <a:lstStyle/>
        <a:p>
          <a:endParaRPr lang="en-US"/>
        </a:p>
      </dgm:t>
    </dgm:pt>
    <dgm:pt modelId="{CB268A0D-833F-4729-B4C8-6961434E9E58}" type="pres">
      <dgm:prSet presAssocID="{12954C81-E2FA-4A19-A838-15B0A6DF85EA}" presName="circ2Tx" presStyleLbl="revTx" presStyleIdx="0" presStyleCnt="0">
        <dgm:presLayoutVars>
          <dgm:chMax val="0"/>
          <dgm:chPref val="0"/>
          <dgm:bulletEnabled val="1"/>
        </dgm:presLayoutVars>
      </dgm:prSet>
      <dgm:spPr/>
      <dgm:t>
        <a:bodyPr/>
        <a:lstStyle/>
        <a:p>
          <a:endParaRPr lang="en-US"/>
        </a:p>
      </dgm:t>
    </dgm:pt>
  </dgm:ptLst>
  <dgm:cxnLst>
    <dgm:cxn modelId="{35BCD6D6-C4F7-488A-9F20-9ED419E16398}" type="presOf" srcId="{DB099DCA-C48C-4658-90FD-77033F182061}" destId="{1B4FAA91-F9D4-41D9-8673-2F09A6BE50D7}" srcOrd="0" destOrd="0" presId="urn:microsoft.com/office/officeart/2005/8/layout/venn1"/>
    <dgm:cxn modelId="{ED0F9CE1-36C8-4CB9-82E7-E4DD1D52CDA9}" type="presOf" srcId="{12954C81-E2FA-4A19-A838-15B0A6DF85EA}" destId="{440E0EC0-2D81-4316-BC6E-0A33322F2B13}" srcOrd="0" destOrd="0" presId="urn:microsoft.com/office/officeart/2005/8/layout/venn1"/>
    <dgm:cxn modelId="{17B88EB9-4660-4219-ABDE-01BFA10C2D6B}" type="presOf" srcId="{12954C81-E2FA-4A19-A838-15B0A6DF85EA}" destId="{CB268A0D-833F-4729-B4C8-6961434E9E58}" srcOrd="1" destOrd="0" presId="urn:microsoft.com/office/officeart/2005/8/layout/venn1"/>
    <dgm:cxn modelId="{C68B0983-18EC-4440-8984-413EFA5B04D2}" srcId="{DB099DCA-C48C-4658-90FD-77033F182061}" destId="{9B2A5324-787F-44ED-BBEA-9DCCD3C35B0F}" srcOrd="0" destOrd="0" parTransId="{3E285184-C673-4017-BB6A-CF55A0D6ED6C}" sibTransId="{4F97C2FF-9F80-4C00-B543-9B670FD44CA3}"/>
    <dgm:cxn modelId="{BD7B42EB-ADF5-4B92-95D7-03131AFF138F}" type="presOf" srcId="{9B2A5324-787F-44ED-BBEA-9DCCD3C35B0F}" destId="{339F6138-1A9C-4A31-AE90-E4B058FECA20}" srcOrd="0" destOrd="0" presId="urn:microsoft.com/office/officeart/2005/8/layout/venn1"/>
    <dgm:cxn modelId="{2CBE549F-3E96-47D8-ABCF-D141F6D3B1BA}" type="presOf" srcId="{9B2A5324-787F-44ED-BBEA-9DCCD3C35B0F}" destId="{A7C45835-A9CD-43C0-A451-BC7D524A5FFF}" srcOrd="1" destOrd="0" presId="urn:microsoft.com/office/officeart/2005/8/layout/venn1"/>
    <dgm:cxn modelId="{CD7D1370-37A2-45C9-B5A7-211BBD953A34}" srcId="{DB099DCA-C48C-4658-90FD-77033F182061}" destId="{12954C81-E2FA-4A19-A838-15B0A6DF85EA}" srcOrd="1" destOrd="0" parTransId="{0443AB50-5FB6-44B6-9804-63DD87E67B73}" sibTransId="{A265AB65-67D7-4F36-87C7-AC70220D918A}"/>
    <dgm:cxn modelId="{62F349E8-E082-4DF4-A4FB-3E6234978B99}" type="presParOf" srcId="{1B4FAA91-F9D4-41D9-8673-2F09A6BE50D7}" destId="{339F6138-1A9C-4A31-AE90-E4B058FECA20}" srcOrd="0" destOrd="0" presId="urn:microsoft.com/office/officeart/2005/8/layout/venn1"/>
    <dgm:cxn modelId="{7D1028A6-D4F5-4AAA-B2F5-8B36B9A4B8B1}" type="presParOf" srcId="{1B4FAA91-F9D4-41D9-8673-2F09A6BE50D7}" destId="{A7C45835-A9CD-43C0-A451-BC7D524A5FFF}" srcOrd="1" destOrd="0" presId="urn:microsoft.com/office/officeart/2005/8/layout/venn1"/>
    <dgm:cxn modelId="{480934B8-B810-4AE9-B094-24F66F2D6D3F}" type="presParOf" srcId="{1B4FAA91-F9D4-41D9-8673-2F09A6BE50D7}" destId="{440E0EC0-2D81-4316-BC6E-0A33322F2B13}" srcOrd="2" destOrd="0" presId="urn:microsoft.com/office/officeart/2005/8/layout/venn1"/>
    <dgm:cxn modelId="{77E011D1-7DD5-4697-939C-90C4FDF3339C}" type="presParOf" srcId="{1B4FAA91-F9D4-41D9-8673-2F09A6BE50D7}" destId="{CB268A0D-833F-4729-B4C8-6961434E9E58}"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9DAB87-CD12-4BD6-A436-82E95E14614A}" type="doc">
      <dgm:prSet loTypeId="urn:microsoft.com/office/officeart/2005/8/layout/gear1" loCatId="relationship" qsTypeId="urn:microsoft.com/office/officeart/2005/8/quickstyle/simple4" qsCatId="simple" csTypeId="urn:microsoft.com/office/officeart/2005/8/colors/colorful3" csCatId="colorful" phldr="1"/>
      <dgm:spPr/>
    </dgm:pt>
    <dgm:pt modelId="{45BFDACB-AAE3-48F9-8FFD-FC0DF60411CC}">
      <dgm:prSet phldrT="[Text]" custT="1"/>
      <dgm:spPr/>
      <dgm:t>
        <a:bodyPr/>
        <a:lstStyle/>
        <a:p>
          <a:r>
            <a:rPr lang="en-US" sz="2500" dirty="0" err="1" smtClean="0"/>
            <a:t>Nhân</a:t>
          </a:r>
          <a:r>
            <a:rPr lang="en-US" sz="2500" dirty="0" smtClean="0"/>
            <a:t> </a:t>
          </a:r>
          <a:r>
            <a:rPr lang="en-US" sz="2500" dirty="0" err="1" smtClean="0"/>
            <a:t>lực</a:t>
          </a:r>
          <a:endParaRPr lang="en-US" sz="2500" dirty="0" smtClean="0"/>
        </a:p>
        <a:p>
          <a:r>
            <a:rPr lang="en-US" sz="2800" b="1" dirty="0" smtClean="0"/>
            <a:t>Human resource</a:t>
          </a:r>
          <a:endParaRPr lang="en-US" sz="2800" b="1" dirty="0"/>
        </a:p>
      </dgm:t>
    </dgm:pt>
    <dgm:pt modelId="{B9CD4E1D-7DE2-4F69-A8EB-E02E1220B7BE}" type="parTrans" cxnId="{B3AFAE30-2C44-4FEA-B1D8-A74647AF78A9}">
      <dgm:prSet/>
      <dgm:spPr/>
      <dgm:t>
        <a:bodyPr/>
        <a:lstStyle/>
        <a:p>
          <a:endParaRPr lang="en-US"/>
        </a:p>
      </dgm:t>
    </dgm:pt>
    <dgm:pt modelId="{C746FA67-AA90-4479-9F1C-953DF9F6D189}" type="sibTrans" cxnId="{B3AFAE30-2C44-4FEA-B1D8-A74647AF78A9}">
      <dgm:prSet/>
      <dgm:spPr/>
      <dgm:t>
        <a:bodyPr/>
        <a:lstStyle/>
        <a:p>
          <a:endParaRPr lang="en-US"/>
        </a:p>
      </dgm:t>
    </dgm:pt>
    <dgm:pt modelId="{91DBD666-A970-4CBF-BAD2-77DBD5E31F81}">
      <dgm:prSet phldrT="[Text]" custT="1"/>
      <dgm:spPr/>
      <dgm:t>
        <a:bodyPr/>
        <a:lstStyle/>
        <a:p>
          <a:r>
            <a:rPr lang="en-US" sz="1800" smtClean="0"/>
            <a:t>Tài chính</a:t>
          </a:r>
        </a:p>
        <a:p>
          <a:r>
            <a:rPr lang="en-US" sz="2400" b="1" smtClean="0"/>
            <a:t>finance</a:t>
          </a:r>
          <a:endParaRPr lang="en-US" sz="2400" b="1" dirty="0"/>
        </a:p>
      </dgm:t>
    </dgm:pt>
    <dgm:pt modelId="{5C93C068-A823-4E35-BE50-FAFD5F9E67EE}" type="parTrans" cxnId="{70F8F7DF-EBCA-4ED2-B70C-BC4C8E7F5F1C}">
      <dgm:prSet/>
      <dgm:spPr/>
      <dgm:t>
        <a:bodyPr/>
        <a:lstStyle/>
        <a:p>
          <a:endParaRPr lang="en-US"/>
        </a:p>
      </dgm:t>
    </dgm:pt>
    <dgm:pt modelId="{A72062F1-1619-42F7-ADAC-1D89134785CC}" type="sibTrans" cxnId="{70F8F7DF-EBCA-4ED2-B70C-BC4C8E7F5F1C}">
      <dgm:prSet/>
      <dgm:spPr/>
      <dgm:t>
        <a:bodyPr/>
        <a:lstStyle/>
        <a:p>
          <a:endParaRPr lang="en-US"/>
        </a:p>
      </dgm:t>
    </dgm:pt>
    <dgm:pt modelId="{A9E48E91-5D7C-4C37-8BC5-D3178D1976AB}">
      <dgm:prSet phldrT="[Text]" custT="1"/>
      <dgm:spPr/>
      <dgm:t>
        <a:bodyPr/>
        <a:lstStyle/>
        <a:p>
          <a:r>
            <a:rPr lang="en-US" sz="2000" smtClean="0"/>
            <a:t>Giám sát</a:t>
          </a:r>
        </a:p>
        <a:p>
          <a:r>
            <a:rPr lang="en-US" sz="2400" smtClean="0"/>
            <a:t>control</a:t>
          </a:r>
          <a:endParaRPr lang="en-US" sz="2400" dirty="0"/>
        </a:p>
      </dgm:t>
    </dgm:pt>
    <dgm:pt modelId="{5D972190-234A-445C-B0F9-55C36125EA4F}" type="parTrans" cxnId="{CD07145D-86CF-4A3C-B6D3-EC8AA8BD7053}">
      <dgm:prSet/>
      <dgm:spPr/>
      <dgm:t>
        <a:bodyPr/>
        <a:lstStyle/>
        <a:p>
          <a:endParaRPr lang="en-US"/>
        </a:p>
      </dgm:t>
    </dgm:pt>
    <dgm:pt modelId="{636A1960-6DE1-42DF-9C1F-9411A215D85C}" type="sibTrans" cxnId="{CD07145D-86CF-4A3C-B6D3-EC8AA8BD7053}">
      <dgm:prSet/>
      <dgm:spPr/>
      <dgm:t>
        <a:bodyPr/>
        <a:lstStyle/>
        <a:p>
          <a:endParaRPr lang="en-US"/>
        </a:p>
      </dgm:t>
    </dgm:pt>
    <dgm:pt modelId="{EB5C93FF-1772-469A-97F4-EC79F8CC75E4}" type="pres">
      <dgm:prSet presAssocID="{129DAB87-CD12-4BD6-A436-82E95E14614A}" presName="composite" presStyleCnt="0">
        <dgm:presLayoutVars>
          <dgm:chMax val="3"/>
          <dgm:animLvl val="lvl"/>
          <dgm:resizeHandles val="exact"/>
        </dgm:presLayoutVars>
      </dgm:prSet>
      <dgm:spPr/>
    </dgm:pt>
    <dgm:pt modelId="{BC92B742-E4D3-4B11-8660-77803BD59B51}" type="pres">
      <dgm:prSet presAssocID="{45BFDACB-AAE3-48F9-8FFD-FC0DF60411CC}" presName="gear1" presStyleLbl="node1" presStyleIdx="0" presStyleCnt="3" custLinFactNeighborX="16883" custLinFactNeighborY="8571">
        <dgm:presLayoutVars>
          <dgm:chMax val="1"/>
          <dgm:bulletEnabled val="1"/>
        </dgm:presLayoutVars>
      </dgm:prSet>
      <dgm:spPr/>
      <dgm:t>
        <a:bodyPr/>
        <a:lstStyle/>
        <a:p>
          <a:endParaRPr lang="en-US"/>
        </a:p>
      </dgm:t>
    </dgm:pt>
    <dgm:pt modelId="{A47DF9CC-90D4-46E4-A8C3-3B11B3E8F981}" type="pres">
      <dgm:prSet presAssocID="{45BFDACB-AAE3-48F9-8FFD-FC0DF60411CC}" presName="gear1srcNode" presStyleLbl="node1" presStyleIdx="0" presStyleCnt="3"/>
      <dgm:spPr/>
      <dgm:t>
        <a:bodyPr/>
        <a:lstStyle/>
        <a:p>
          <a:endParaRPr lang="en-US"/>
        </a:p>
      </dgm:t>
    </dgm:pt>
    <dgm:pt modelId="{22719C98-EBA3-4913-BC96-859918ADE074}" type="pres">
      <dgm:prSet presAssocID="{45BFDACB-AAE3-48F9-8FFD-FC0DF60411CC}" presName="gear1dstNode" presStyleLbl="node1" presStyleIdx="0" presStyleCnt="3"/>
      <dgm:spPr/>
      <dgm:t>
        <a:bodyPr/>
        <a:lstStyle/>
        <a:p>
          <a:endParaRPr lang="en-US"/>
        </a:p>
      </dgm:t>
    </dgm:pt>
    <dgm:pt modelId="{FAAD0DEB-1538-4BE3-AF60-8F662E2D7BC2}" type="pres">
      <dgm:prSet presAssocID="{91DBD666-A970-4CBF-BAD2-77DBD5E31F81}" presName="gear2" presStyleLbl="node1" presStyleIdx="1" presStyleCnt="3" custScaleX="142143" custScaleY="125714">
        <dgm:presLayoutVars>
          <dgm:chMax val="1"/>
          <dgm:bulletEnabled val="1"/>
        </dgm:presLayoutVars>
      </dgm:prSet>
      <dgm:spPr/>
      <dgm:t>
        <a:bodyPr/>
        <a:lstStyle/>
        <a:p>
          <a:endParaRPr lang="en-US"/>
        </a:p>
      </dgm:t>
    </dgm:pt>
    <dgm:pt modelId="{C16E59B6-B8DC-491B-9EBF-2701221736F3}" type="pres">
      <dgm:prSet presAssocID="{91DBD666-A970-4CBF-BAD2-77DBD5E31F81}" presName="gear2srcNode" presStyleLbl="node1" presStyleIdx="1" presStyleCnt="3"/>
      <dgm:spPr/>
      <dgm:t>
        <a:bodyPr/>
        <a:lstStyle/>
        <a:p>
          <a:endParaRPr lang="en-US"/>
        </a:p>
      </dgm:t>
    </dgm:pt>
    <dgm:pt modelId="{709516EB-6D1C-4EF6-8C64-DBB3676EBEEB}" type="pres">
      <dgm:prSet presAssocID="{91DBD666-A970-4CBF-BAD2-77DBD5E31F81}" presName="gear2dstNode" presStyleLbl="node1" presStyleIdx="1" presStyleCnt="3"/>
      <dgm:spPr/>
      <dgm:t>
        <a:bodyPr/>
        <a:lstStyle/>
        <a:p>
          <a:endParaRPr lang="en-US"/>
        </a:p>
      </dgm:t>
    </dgm:pt>
    <dgm:pt modelId="{0FE38E84-0FFD-42E0-94A3-4CCDC308C371}" type="pres">
      <dgm:prSet presAssocID="{A9E48E91-5D7C-4C37-8BC5-D3178D1976AB}" presName="gear3" presStyleLbl="node1" presStyleIdx="2" presStyleCnt="3" custLinFactNeighborX="19940" custLinFactNeighborY="-10714"/>
      <dgm:spPr/>
      <dgm:t>
        <a:bodyPr/>
        <a:lstStyle/>
        <a:p>
          <a:endParaRPr lang="en-US"/>
        </a:p>
      </dgm:t>
    </dgm:pt>
    <dgm:pt modelId="{60FCE0E0-465F-4579-A39A-BF8256A309EF}" type="pres">
      <dgm:prSet presAssocID="{A9E48E91-5D7C-4C37-8BC5-D3178D1976AB}" presName="gear3tx" presStyleLbl="node1" presStyleIdx="2" presStyleCnt="3">
        <dgm:presLayoutVars>
          <dgm:chMax val="1"/>
          <dgm:bulletEnabled val="1"/>
        </dgm:presLayoutVars>
      </dgm:prSet>
      <dgm:spPr/>
      <dgm:t>
        <a:bodyPr/>
        <a:lstStyle/>
        <a:p>
          <a:endParaRPr lang="en-US"/>
        </a:p>
      </dgm:t>
    </dgm:pt>
    <dgm:pt modelId="{8EEE7146-09D5-4CA7-83AD-1D1548F50B06}" type="pres">
      <dgm:prSet presAssocID="{A9E48E91-5D7C-4C37-8BC5-D3178D1976AB}" presName="gear3srcNode" presStyleLbl="node1" presStyleIdx="2" presStyleCnt="3"/>
      <dgm:spPr/>
      <dgm:t>
        <a:bodyPr/>
        <a:lstStyle/>
        <a:p>
          <a:endParaRPr lang="en-US"/>
        </a:p>
      </dgm:t>
    </dgm:pt>
    <dgm:pt modelId="{4892D4CF-48F4-4FA9-8CCA-A2AB2D941D64}" type="pres">
      <dgm:prSet presAssocID="{A9E48E91-5D7C-4C37-8BC5-D3178D1976AB}" presName="gear3dstNode" presStyleLbl="node1" presStyleIdx="2" presStyleCnt="3"/>
      <dgm:spPr/>
      <dgm:t>
        <a:bodyPr/>
        <a:lstStyle/>
        <a:p>
          <a:endParaRPr lang="en-US"/>
        </a:p>
      </dgm:t>
    </dgm:pt>
    <dgm:pt modelId="{E3720BA2-C7B1-432C-841E-AD65132BA59E}" type="pres">
      <dgm:prSet presAssocID="{C746FA67-AA90-4479-9F1C-953DF9F6D189}" presName="connector1" presStyleLbl="sibTrans2D1" presStyleIdx="0" presStyleCnt="3" custLinFactNeighborX="11804" custLinFactNeighborY="-10685"/>
      <dgm:spPr/>
      <dgm:t>
        <a:bodyPr/>
        <a:lstStyle/>
        <a:p>
          <a:endParaRPr lang="en-US"/>
        </a:p>
      </dgm:t>
    </dgm:pt>
    <dgm:pt modelId="{C00855CB-A1F6-4506-93E2-A2EE8250C507}" type="pres">
      <dgm:prSet presAssocID="{A72062F1-1619-42F7-ADAC-1D89134785CC}" presName="connector2" presStyleLbl="sibTrans2D1" presStyleIdx="1" presStyleCnt="3"/>
      <dgm:spPr/>
      <dgm:t>
        <a:bodyPr/>
        <a:lstStyle/>
        <a:p>
          <a:endParaRPr lang="en-US"/>
        </a:p>
      </dgm:t>
    </dgm:pt>
    <dgm:pt modelId="{2FD7CDE6-4581-4AB7-9C9E-9E08285ACE8E}" type="pres">
      <dgm:prSet presAssocID="{636A1960-6DE1-42DF-9C1F-9411A215D85C}" presName="connector3" presStyleLbl="sibTrans2D1" presStyleIdx="2" presStyleCnt="3" custLinFactNeighborX="10265" custLinFactNeighborY="1407"/>
      <dgm:spPr/>
      <dgm:t>
        <a:bodyPr/>
        <a:lstStyle/>
        <a:p>
          <a:endParaRPr lang="en-US"/>
        </a:p>
      </dgm:t>
    </dgm:pt>
  </dgm:ptLst>
  <dgm:cxnLst>
    <dgm:cxn modelId="{79977DD1-F1C5-4439-80A8-C612218BBBF0}" type="presOf" srcId="{91DBD666-A970-4CBF-BAD2-77DBD5E31F81}" destId="{709516EB-6D1C-4EF6-8C64-DBB3676EBEEB}" srcOrd="2" destOrd="0" presId="urn:microsoft.com/office/officeart/2005/8/layout/gear1"/>
    <dgm:cxn modelId="{29A878D1-224D-4BD0-A1DB-F5F0AA8E7C5E}" type="presOf" srcId="{636A1960-6DE1-42DF-9C1F-9411A215D85C}" destId="{2FD7CDE6-4581-4AB7-9C9E-9E08285ACE8E}" srcOrd="0" destOrd="0" presId="urn:microsoft.com/office/officeart/2005/8/layout/gear1"/>
    <dgm:cxn modelId="{CFF68D2A-211C-4492-ACBE-A45ABD72EC86}" type="presOf" srcId="{C746FA67-AA90-4479-9F1C-953DF9F6D189}" destId="{E3720BA2-C7B1-432C-841E-AD65132BA59E}" srcOrd="0" destOrd="0" presId="urn:microsoft.com/office/officeart/2005/8/layout/gear1"/>
    <dgm:cxn modelId="{83A316D3-4956-423F-B977-03F3ADEE2A40}" type="presOf" srcId="{45BFDACB-AAE3-48F9-8FFD-FC0DF60411CC}" destId="{BC92B742-E4D3-4B11-8660-77803BD59B51}" srcOrd="0" destOrd="0" presId="urn:microsoft.com/office/officeart/2005/8/layout/gear1"/>
    <dgm:cxn modelId="{CD07145D-86CF-4A3C-B6D3-EC8AA8BD7053}" srcId="{129DAB87-CD12-4BD6-A436-82E95E14614A}" destId="{A9E48E91-5D7C-4C37-8BC5-D3178D1976AB}" srcOrd="2" destOrd="0" parTransId="{5D972190-234A-445C-B0F9-55C36125EA4F}" sibTransId="{636A1960-6DE1-42DF-9C1F-9411A215D85C}"/>
    <dgm:cxn modelId="{70F8F7DF-EBCA-4ED2-B70C-BC4C8E7F5F1C}" srcId="{129DAB87-CD12-4BD6-A436-82E95E14614A}" destId="{91DBD666-A970-4CBF-BAD2-77DBD5E31F81}" srcOrd="1" destOrd="0" parTransId="{5C93C068-A823-4E35-BE50-FAFD5F9E67EE}" sibTransId="{A72062F1-1619-42F7-ADAC-1D89134785CC}"/>
    <dgm:cxn modelId="{B3AFAE30-2C44-4FEA-B1D8-A74647AF78A9}" srcId="{129DAB87-CD12-4BD6-A436-82E95E14614A}" destId="{45BFDACB-AAE3-48F9-8FFD-FC0DF60411CC}" srcOrd="0" destOrd="0" parTransId="{B9CD4E1D-7DE2-4F69-A8EB-E02E1220B7BE}" sibTransId="{C746FA67-AA90-4479-9F1C-953DF9F6D189}"/>
    <dgm:cxn modelId="{30720AD2-93CB-4CD4-A572-403C340C5F01}" type="presOf" srcId="{91DBD666-A970-4CBF-BAD2-77DBD5E31F81}" destId="{FAAD0DEB-1538-4BE3-AF60-8F662E2D7BC2}" srcOrd="0" destOrd="0" presId="urn:microsoft.com/office/officeart/2005/8/layout/gear1"/>
    <dgm:cxn modelId="{D9E9831D-07D4-4E40-860C-7C4A68B2E1A4}" type="presOf" srcId="{A72062F1-1619-42F7-ADAC-1D89134785CC}" destId="{C00855CB-A1F6-4506-93E2-A2EE8250C507}" srcOrd="0" destOrd="0" presId="urn:microsoft.com/office/officeart/2005/8/layout/gear1"/>
    <dgm:cxn modelId="{F73E0EE8-A290-4DB0-8F0E-2A54A9B2A967}" type="presOf" srcId="{A9E48E91-5D7C-4C37-8BC5-D3178D1976AB}" destId="{8EEE7146-09D5-4CA7-83AD-1D1548F50B06}" srcOrd="2" destOrd="0" presId="urn:microsoft.com/office/officeart/2005/8/layout/gear1"/>
    <dgm:cxn modelId="{11A80C61-8C5F-4981-A214-72684F51CC08}" type="presOf" srcId="{A9E48E91-5D7C-4C37-8BC5-D3178D1976AB}" destId="{0FE38E84-0FFD-42E0-94A3-4CCDC308C371}" srcOrd="0" destOrd="0" presId="urn:microsoft.com/office/officeart/2005/8/layout/gear1"/>
    <dgm:cxn modelId="{9FB78DF2-6856-4B02-80C3-09594236787E}" type="presOf" srcId="{A9E48E91-5D7C-4C37-8BC5-D3178D1976AB}" destId="{4892D4CF-48F4-4FA9-8CCA-A2AB2D941D64}" srcOrd="3" destOrd="0" presId="urn:microsoft.com/office/officeart/2005/8/layout/gear1"/>
    <dgm:cxn modelId="{D884D2DC-3307-447E-9178-873F3AC40C7A}" type="presOf" srcId="{91DBD666-A970-4CBF-BAD2-77DBD5E31F81}" destId="{C16E59B6-B8DC-491B-9EBF-2701221736F3}" srcOrd="1" destOrd="0" presId="urn:microsoft.com/office/officeart/2005/8/layout/gear1"/>
    <dgm:cxn modelId="{F7CA05BC-2C33-4ACE-994D-4442F75CC60A}" type="presOf" srcId="{129DAB87-CD12-4BD6-A436-82E95E14614A}" destId="{EB5C93FF-1772-469A-97F4-EC79F8CC75E4}" srcOrd="0" destOrd="0" presId="urn:microsoft.com/office/officeart/2005/8/layout/gear1"/>
    <dgm:cxn modelId="{4105EAAF-621C-4BA1-BA41-FE74E5719144}" type="presOf" srcId="{A9E48E91-5D7C-4C37-8BC5-D3178D1976AB}" destId="{60FCE0E0-465F-4579-A39A-BF8256A309EF}" srcOrd="1" destOrd="0" presId="urn:microsoft.com/office/officeart/2005/8/layout/gear1"/>
    <dgm:cxn modelId="{FC817A09-E5B9-4370-9FB2-F1B5BECB5160}" type="presOf" srcId="{45BFDACB-AAE3-48F9-8FFD-FC0DF60411CC}" destId="{22719C98-EBA3-4913-BC96-859918ADE074}" srcOrd="2" destOrd="0" presId="urn:microsoft.com/office/officeart/2005/8/layout/gear1"/>
    <dgm:cxn modelId="{A0D5424F-B131-410C-B70E-8DD8C583B6AC}" type="presOf" srcId="{45BFDACB-AAE3-48F9-8FFD-FC0DF60411CC}" destId="{A47DF9CC-90D4-46E4-A8C3-3B11B3E8F981}" srcOrd="1" destOrd="0" presId="urn:microsoft.com/office/officeart/2005/8/layout/gear1"/>
    <dgm:cxn modelId="{DA1DC581-50D7-42D2-A904-C580ADCE62D1}" type="presParOf" srcId="{EB5C93FF-1772-469A-97F4-EC79F8CC75E4}" destId="{BC92B742-E4D3-4B11-8660-77803BD59B51}" srcOrd="0" destOrd="0" presId="urn:microsoft.com/office/officeart/2005/8/layout/gear1"/>
    <dgm:cxn modelId="{A7B241FB-FD2E-4AC5-A875-103AF295B471}" type="presParOf" srcId="{EB5C93FF-1772-469A-97F4-EC79F8CC75E4}" destId="{A47DF9CC-90D4-46E4-A8C3-3B11B3E8F981}" srcOrd="1" destOrd="0" presId="urn:microsoft.com/office/officeart/2005/8/layout/gear1"/>
    <dgm:cxn modelId="{25724E93-1966-4593-AD8D-8AB0117C43E4}" type="presParOf" srcId="{EB5C93FF-1772-469A-97F4-EC79F8CC75E4}" destId="{22719C98-EBA3-4913-BC96-859918ADE074}" srcOrd="2" destOrd="0" presId="urn:microsoft.com/office/officeart/2005/8/layout/gear1"/>
    <dgm:cxn modelId="{7CA2AC9D-2DB3-4E46-B449-D708E20CFA16}" type="presParOf" srcId="{EB5C93FF-1772-469A-97F4-EC79F8CC75E4}" destId="{FAAD0DEB-1538-4BE3-AF60-8F662E2D7BC2}" srcOrd="3" destOrd="0" presId="urn:microsoft.com/office/officeart/2005/8/layout/gear1"/>
    <dgm:cxn modelId="{E42D6101-C029-4AB4-B865-2B02873FDB8A}" type="presParOf" srcId="{EB5C93FF-1772-469A-97F4-EC79F8CC75E4}" destId="{C16E59B6-B8DC-491B-9EBF-2701221736F3}" srcOrd="4" destOrd="0" presId="urn:microsoft.com/office/officeart/2005/8/layout/gear1"/>
    <dgm:cxn modelId="{1075BCEA-373E-4763-82C3-4E81B27D87DD}" type="presParOf" srcId="{EB5C93FF-1772-469A-97F4-EC79F8CC75E4}" destId="{709516EB-6D1C-4EF6-8C64-DBB3676EBEEB}" srcOrd="5" destOrd="0" presId="urn:microsoft.com/office/officeart/2005/8/layout/gear1"/>
    <dgm:cxn modelId="{BFF35767-B28D-4F99-BD34-B4FFB8CF46A3}" type="presParOf" srcId="{EB5C93FF-1772-469A-97F4-EC79F8CC75E4}" destId="{0FE38E84-0FFD-42E0-94A3-4CCDC308C371}" srcOrd="6" destOrd="0" presId="urn:microsoft.com/office/officeart/2005/8/layout/gear1"/>
    <dgm:cxn modelId="{44257A6F-483B-4D88-B353-F6B329B2C2E8}" type="presParOf" srcId="{EB5C93FF-1772-469A-97F4-EC79F8CC75E4}" destId="{60FCE0E0-465F-4579-A39A-BF8256A309EF}" srcOrd="7" destOrd="0" presId="urn:microsoft.com/office/officeart/2005/8/layout/gear1"/>
    <dgm:cxn modelId="{7E4AE5E1-1720-4438-BAA5-4103BFAEED0D}" type="presParOf" srcId="{EB5C93FF-1772-469A-97F4-EC79F8CC75E4}" destId="{8EEE7146-09D5-4CA7-83AD-1D1548F50B06}" srcOrd="8" destOrd="0" presId="urn:microsoft.com/office/officeart/2005/8/layout/gear1"/>
    <dgm:cxn modelId="{2FF10C4E-B869-4673-AE1E-1A445D0C16D6}" type="presParOf" srcId="{EB5C93FF-1772-469A-97F4-EC79F8CC75E4}" destId="{4892D4CF-48F4-4FA9-8CCA-A2AB2D941D64}" srcOrd="9" destOrd="0" presId="urn:microsoft.com/office/officeart/2005/8/layout/gear1"/>
    <dgm:cxn modelId="{EA887753-71B2-473B-8C54-95FE49E10326}" type="presParOf" srcId="{EB5C93FF-1772-469A-97F4-EC79F8CC75E4}" destId="{E3720BA2-C7B1-432C-841E-AD65132BA59E}" srcOrd="10" destOrd="0" presId="urn:microsoft.com/office/officeart/2005/8/layout/gear1"/>
    <dgm:cxn modelId="{6FE1F07F-9CE4-451E-84EC-A94A5ACAF179}" type="presParOf" srcId="{EB5C93FF-1772-469A-97F4-EC79F8CC75E4}" destId="{C00855CB-A1F6-4506-93E2-A2EE8250C507}" srcOrd="11" destOrd="0" presId="urn:microsoft.com/office/officeart/2005/8/layout/gear1"/>
    <dgm:cxn modelId="{0F850AE7-69DA-413A-AF88-28BC33D6A737}" type="presParOf" srcId="{EB5C93FF-1772-469A-97F4-EC79F8CC75E4}" destId="{2FD7CDE6-4581-4AB7-9C9E-9E08285ACE8E}"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CA020E-8982-41F0-9543-2C447A50EC89}">
      <dsp:nvSpPr>
        <dsp:cNvPr id="0" name=""/>
        <dsp:cNvSpPr/>
      </dsp:nvSpPr>
      <dsp:spPr>
        <a:xfrm>
          <a:off x="519813" y="457200"/>
          <a:ext cx="3733817" cy="3611561"/>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r>
            <a:rPr lang="en-US" sz="3800" b="1" kern="1200" noProof="1" smtClean="0">
              <a:latin typeface="+mn-lt"/>
              <a:cs typeface="Arial" pitchFamily="34" charset="0"/>
            </a:rPr>
            <a:t>Công lý</a:t>
          </a:r>
        </a:p>
        <a:p>
          <a:pPr lvl="0" algn="ctr" defTabSz="1689100">
            <a:lnSpc>
              <a:spcPct val="90000"/>
            </a:lnSpc>
            <a:spcBef>
              <a:spcPct val="0"/>
            </a:spcBef>
            <a:spcAft>
              <a:spcPct val="35000"/>
            </a:spcAft>
          </a:pPr>
          <a:r>
            <a:rPr lang="en-US" sz="3800" b="1" i="1" kern="1200" noProof="1" smtClean="0">
              <a:latin typeface="+mn-lt"/>
              <a:cs typeface="Arial" pitchFamily="34" charset="0"/>
            </a:rPr>
            <a:t>Justice</a:t>
          </a:r>
          <a:endParaRPr lang="en-US" sz="3800" b="1" i="1" kern="1200" noProof="1">
            <a:latin typeface="+mn-lt"/>
            <a:cs typeface="Arial" pitchFamily="34" charset="0"/>
          </a:endParaRPr>
        </a:p>
      </dsp:txBody>
      <dsp:txXfrm>
        <a:off x="1041202" y="883081"/>
        <a:ext cx="2152831" cy="2759800"/>
      </dsp:txXfrm>
    </dsp:sp>
    <dsp:sp modelId="{13A3BD2F-66CD-4ED5-A23F-419FF0C1A6BC}">
      <dsp:nvSpPr>
        <dsp:cNvPr id="0" name=""/>
        <dsp:cNvSpPr/>
      </dsp:nvSpPr>
      <dsp:spPr>
        <a:xfrm>
          <a:off x="3097487" y="182551"/>
          <a:ext cx="4285007" cy="4008444"/>
        </a:xfrm>
        <a:prstGeom prst="ellipse">
          <a:avLst/>
        </a:prstGeom>
        <a:solidFill>
          <a:schemeClr val="accent5">
            <a:alpha val="50000"/>
            <a:hueOff val="-9933876"/>
            <a:satOff val="39811"/>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pPr>
          <a:r>
            <a:rPr lang="en-US" sz="3800" b="1" kern="1200" noProof="1" smtClean="0">
              <a:latin typeface="+mn-lt"/>
              <a:cs typeface="Arial" pitchFamily="34" charset="0"/>
            </a:rPr>
            <a:t>Sinh viên Luật</a:t>
          </a:r>
        </a:p>
        <a:p>
          <a:pPr marL="0" lvl="0" indent="0" algn="ctr" defTabSz="1689100">
            <a:lnSpc>
              <a:spcPct val="90000"/>
            </a:lnSpc>
            <a:spcBef>
              <a:spcPct val="0"/>
            </a:spcBef>
            <a:spcAft>
              <a:spcPct val="35000"/>
            </a:spcAft>
          </a:pPr>
          <a:r>
            <a:rPr lang="en-US" sz="3800" b="1" i="1" kern="1200" noProof="1" smtClean="0">
              <a:latin typeface="+mn-lt"/>
              <a:cs typeface="Arial" pitchFamily="34" charset="0"/>
            </a:rPr>
            <a:t>Law students</a:t>
          </a:r>
          <a:endParaRPr lang="en-US" sz="3800" b="1" i="1" kern="1200" noProof="1">
            <a:latin typeface="+mn-lt"/>
            <a:cs typeface="Arial" pitchFamily="34" charset="0"/>
          </a:endParaRPr>
        </a:p>
      </dsp:txBody>
      <dsp:txXfrm>
        <a:off x="4313502" y="655233"/>
        <a:ext cx="2470634" cy="30630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9F6138-1A9C-4A31-AE90-E4B058FECA20}">
      <dsp:nvSpPr>
        <dsp:cNvPr id="0" name=""/>
        <dsp:cNvSpPr/>
      </dsp:nvSpPr>
      <dsp:spPr>
        <a:xfrm>
          <a:off x="0" y="0"/>
          <a:ext cx="4349770" cy="4349770"/>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1" kern="1200" noProof="1" smtClean="0">
            <a:latin typeface="+mn-lt"/>
            <a:cs typeface="Arial" pitchFamily="34" charset="0"/>
          </a:endParaRPr>
        </a:p>
        <a:p>
          <a:pPr lvl="0" algn="ctr" defTabSz="1022350">
            <a:lnSpc>
              <a:spcPct val="90000"/>
            </a:lnSpc>
            <a:spcBef>
              <a:spcPct val="0"/>
            </a:spcBef>
            <a:spcAft>
              <a:spcPct val="35000"/>
            </a:spcAft>
          </a:pPr>
          <a:r>
            <a:rPr lang="en-US" sz="2300" b="1" kern="1200" noProof="1" smtClean="0">
              <a:latin typeface="+mn-lt"/>
              <a:cs typeface="Arial" pitchFamily="34" charset="0"/>
            </a:rPr>
            <a:t> </a:t>
          </a:r>
          <a:r>
            <a:rPr lang="en-US" sz="2300" b="1" kern="1200" noProof="1" smtClean="0">
              <a:latin typeface="+mn-lt"/>
              <a:cs typeface="Arial" pitchFamily="34" charset="0"/>
            </a:rPr>
            <a:t>“công lý” trong nền khoa học pháp lý thế giới</a:t>
          </a:r>
          <a:br>
            <a:rPr lang="en-US" sz="2300" b="1" kern="1200" noProof="1" smtClean="0">
              <a:latin typeface="+mn-lt"/>
              <a:cs typeface="Arial" pitchFamily="34" charset="0"/>
            </a:rPr>
          </a:br>
          <a:endParaRPr lang="en-US" sz="2300" b="1" kern="1200" noProof="1" smtClean="0">
            <a:latin typeface="+mn-lt"/>
            <a:cs typeface="Arial" pitchFamily="34" charset="0"/>
          </a:endParaRPr>
        </a:p>
        <a:p>
          <a:pPr lvl="0" algn="ctr" defTabSz="1022350">
            <a:lnSpc>
              <a:spcPct val="90000"/>
            </a:lnSpc>
            <a:spcBef>
              <a:spcPct val="0"/>
            </a:spcBef>
            <a:spcAft>
              <a:spcPct val="35000"/>
            </a:spcAft>
          </a:pPr>
          <a:r>
            <a:rPr lang="en-US" sz="2300" b="1" i="1" kern="1200" noProof="1" smtClean="0">
              <a:latin typeface="+mn-lt"/>
              <a:cs typeface="Arial" pitchFamily="34" charset="0"/>
            </a:rPr>
            <a:t>"justice“ in the world Jurisprudence</a:t>
          </a:r>
          <a:endParaRPr lang="en-US" sz="2300" kern="1200" noProof="1">
            <a:latin typeface="+mn-lt"/>
            <a:cs typeface="Arial" pitchFamily="34" charset="0"/>
          </a:endParaRPr>
        </a:p>
      </dsp:txBody>
      <dsp:txXfrm>
        <a:off x="607400" y="512931"/>
        <a:ext cx="2507975" cy="3323907"/>
      </dsp:txXfrm>
    </dsp:sp>
    <dsp:sp modelId="{440E0EC0-2D81-4316-BC6E-0A33322F2B13}">
      <dsp:nvSpPr>
        <dsp:cNvPr id="0" name=""/>
        <dsp:cNvSpPr/>
      </dsp:nvSpPr>
      <dsp:spPr>
        <a:xfrm>
          <a:off x="3335225" y="0"/>
          <a:ext cx="4426935" cy="4373564"/>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noProof="1" smtClean="0">
              <a:latin typeface="+mn-lt"/>
              <a:cs typeface="Arial" pitchFamily="34" charset="0"/>
            </a:rPr>
            <a:t>Tiếp cận “công lý” trong Chiến lược cải cách tư pháp đến năm 2020 tại Việt Nam</a:t>
          </a:r>
          <a:br>
            <a:rPr lang="en-US" sz="2300" b="1" kern="1200" noProof="1" smtClean="0">
              <a:latin typeface="+mn-lt"/>
              <a:cs typeface="Arial" pitchFamily="34" charset="0"/>
            </a:rPr>
          </a:br>
          <a:endParaRPr lang="en-US" sz="2300" b="1" kern="1200" noProof="1" smtClean="0">
            <a:latin typeface="+mn-lt"/>
            <a:cs typeface="Arial" pitchFamily="34" charset="0"/>
          </a:endParaRPr>
        </a:p>
        <a:p>
          <a:pPr lvl="0" algn="ctr" defTabSz="1022350">
            <a:lnSpc>
              <a:spcPct val="90000"/>
            </a:lnSpc>
            <a:spcBef>
              <a:spcPct val="0"/>
            </a:spcBef>
            <a:spcAft>
              <a:spcPct val="35000"/>
            </a:spcAft>
          </a:pPr>
          <a:r>
            <a:rPr lang="en-US" sz="2300" b="1" i="1" kern="1200" noProof="1" smtClean="0">
              <a:latin typeface="+mn-lt"/>
              <a:cs typeface="Arial" pitchFamily="34" charset="0"/>
            </a:rPr>
            <a:t>justice in the judicial reform strategy in 2020 in Vietnam</a:t>
          </a:r>
          <a:endParaRPr lang="en-US" sz="2300" i="1" kern="1200" noProof="1">
            <a:latin typeface="+mn-lt"/>
            <a:cs typeface="Arial" pitchFamily="34" charset="0"/>
          </a:endParaRPr>
        </a:p>
      </dsp:txBody>
      <dsp:txXfrm>
        <a:off x="4591518" y="515736"/>
        <a:ext cx="2552467" cy="33420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92B742-E4D3-4B11-8660-77803BD59B51}">
      <dsp:nvSpPr>
        <dsp:cNvPr id="0" name=""/>
        <dsp:cNvSpPr/>
      </dsp:nvSpPr>
      <dsp:spPr>
        <a:xfrm>
          <a:off x="4324890" y="2606040"/>
          <a:ext cx="3185160" cy="3185160"/>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err="1" smtClean="0"/>
            <a:t>Nhân</a:t>
          </a:r>
          <a:r>
            <a:rPr lang="en-US" sz="2500" kern="1200" dirty="0" smtClean="0"/>
            <a:t> </a:t>
          </a:r>
          <a:r>
            <a:rPr lang="en-US" sz="2500" kern="1200" dirty="0" err="1" smtClean="0"/>
            <a:t>lực</a:t>
          </a:r>
          <a:endParaRPr lang="en-US" sz="2500" kern="1200" dirty="0" smtClean="0"/>
        </a:p>
        <a:p>
          <a:pPr lvl="0" algn="ctr" defTabSz="1111250">
            <a:lnSpc>
              <a:spcPct val="90000"/>
            </a:lnSpc>
            <a:spcBef>
              <a:spcPct val="0"/>
            </a:spcBef>
            <a:spcAft>
              <a:spcPct val="35000"/>
            </a:spcAft>
          </a:pPr>
          <a:r>
            <a:rPr lang="en-US" sz="2800" b="1" kern="1200" dirty="0" smtClean="0"/>
            <a:t>Human resource</a:t>
          </a:r>
          <a:endParaRPr lang="en-US" sz="2800" b="1" kern="1200" dirty="0"/>
        </a:p>
      </dsp:txBody>
      <dsp:txXfrm>
        <a:off x="4324890" y="2606040"/>
        <a:ext cx="3185160" cy="3185160"/>
      </dsp:txXfrm>
    </dsp:sp>
    <dsp:sp modelId="{FAAD0DEB-1538-4BE3-AF60-8F662E2D7BC2}">
      <dsp:nvSpPr>
        <dsp:cNvPr id="0" name=""/>
        <dsp:cNvSpPr/>
      </dsp:nvSpPr>
      <dsp:spPr>
        <a:xfrm>
          <a:off x="1445838" y="1555354"/>
          <a:ext cx="3292714" cy="2912139"/>
        </a:xfrm>
        <a:prstGeom prst="gear6">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Tài chính</a:t>
          </a:r>
        </a:p>
        <a:p>
          <a:pPr lvl="0" algn="ctr" defTabSz="800100">
            <a:lnSpc>
              <a:spcPct val="90000"/>
            </a:lnSpc>
            <a:spcBef>
              <a:spcPct val="0"/>
            </a:spcBef>
            <a:spcAft>
              <a:spcPct val="35000"/>
            </a:spcAft>
          </a:pPr>
          <a:r>
            <a:rPr lang="en-US" sz="2400" b="1" kern="1200" smtClean="0"/>
            <a:t>finance</a:t>
          </a:r>
          <a:endParaRPr lang="en-US" sz="2400" b="1" kern="1200" dirty="0"/>
        </a:p>
      </dsp:txBody>
      <dsp:txXfrm>
        <a:off x="1445838" y="1555354"/>
        <a:ext cx="3292714" cy="2912139"/>
      </dsp:txXfrm>
    </dsp:sp>
    <dsp:sp modelId="{0FE38E84-0FFD-42E0-94A3-4CCDC308C371}">
      <dsp:nvSpPr>
        <dsp:cNvPr id="0" name=""/>
        <dsp:cNvSpPr/>
      </dsp:nvSpPr>
      <dsp:spPr>
        <a:xfrm rot="20700000">
          <a:off x="3785708" y="255049"/>
          <a:ext cx="2269677" cy="2269677"/>
        </a:xfrm>
        <a:prstGeom prst="gear6">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t>Giám sát</a:t>
          </a:r>
        </a:p>
        <a:p>
          <a:pPr lvl="0" algn="ctr" defTabSz="889000">
            <a:lnSpc>
              <a:spcPct val="90000"/>
            </a:lnSpc>
            <a:spcBef>
              <a:spcPct val="0"/>
            </a:spcBef>
            <a:spcAft>
              <a:spcPct val="35000"/>
            </a:spcAft>
          </a:pPr>
          <a:r>
            <a:rPr lang="en-US" sz="2400" kern="1200" smtClean="0"/>
            <a:t>control</a:t>
          </a:r>
          <a:endParaRPr lang="en-US" sz="2400" kern="1200" dirty="0"/>
        </a:p>
      </dsp:txBody>
      <dsp:txXfrm>
        <a:off x="4283515" y="752856"/>
        <a:ext cx="1274064" cy="1274064"/>
      </dsp:txXfrm>
    </dsp:sp>
    <dsp:sp modelId="{E3720BA2-C7B1-432C-841E-AD65132BA59E}">
      <dsp:nvSpPr>
        <dsp:cNvPr id="0" name=""/>
        <dsp:cNvSpPr/>
      </dsp:nvSpPr>
      <dsp:spPr>
        <a:xfrm>
          <a:off x="4041386" y="1679519"/>
          <a:ext cx="4077004" cy="4077004"/>
        </a:xfrm>
        <a:prstGeom prst="circularArrow">
          <a:avLst>
            <a:gd name="adj1" fmla="val 4687"/>
            <a:gd name="adj2" fmla="val 299029"/>
            <a:gd name="adj3" fmla="val 2544562"/>
            <a:gd name="adj4" fmla="val 15801408"/>
            <a:gd name="adj5" fmla="val 546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0855CB-A1F6-4506-93E2-A2EE8250C507}">
      <dsp:nvSpPr>
        <dsp:cNvPr id="0" name=""/>
        <dsp:cNvSpPr/>
      </dsp:nvSpPr>
      <dsp:spPr>
        <a:xfrm>
          <a:off x="1523711" y="1333781"/>
          <a:ext cx="2962198" cy="2962198"/>
        </a:xfrm>
        <a:prstGeom prst="leftCircularArrow">
          <a:avLst>
            <a:gd name="adj1" fmla="val 6452"/>
            <a:gd name="adj2" fmla="val 429999"/>
            <a:gd name="adj3" fmla="val 10489124"/>
            <a:gd name="adj4" fmla="val 14837806"/>
            <a:gd name="adj5" fmla="val 7527"/>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D7CDE6-4581-4AB7-9C9E-9E08285ACE8E}">
      <dsp:nvSpPr>
        <dsp:cNvPr id="0" name=""/>
        <dsp:cNvSpPr/>
      </dsp:nvSpPr>
      <dsp:spPr>
        <a:xfrm>
          <a:off x="3034269" y="-204011"/>
          <a:ext cx="3193846" cy="3193846"/>
        </a:xfrm>
        <a:prstGeom prst="circularArrow">
          <a:avLst>
            <a:gd name="adj1" fmla="val 5984"/>
            <a:gd name="adj2" fmla="val 394124"/>
            <a:gd name="adj3" fmla="val 13313824"/>
            <a:gd name="adj4" fmla="val 10508221"/>
            <a:gd name="adj5" fmla="val 6981"/>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E25DAF-6400-4844-815C-FEF0F5ECDC32}" type="datetimeFigureOut">
              <a:rPr lang="en-US" smtClean="0"/>
              <a:pPr/>
              <a:t>10/2/2014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0890DE-B904-464B-915C-7C9EECF8F257}" type="slidenum">
              <a:rPr lang="en-US" smtClean="0"/>
              <a:pPr/>
              <a:t>‹#›</a:t>
            </a:fld>
            <a:endParaRPr lang="en-US"/>
          </a:p>
        </p:txBody>
      </p:sp>
    </p:spTree>
    <p:extLst>
      <p:ext uri="{BB962C8B-B14F-4D97-AF65-F5344CB8AC3E}">
        <p14:creationId xmlns:p14="http://schemas.microsoft.com/office/powerpoint/2010/main" xmlns="" val="317677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488056-61AF-43F7-8138-DA41925BBC08}"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76BF-A9BC-46B7-B6DE-06C8530F61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88056-61AF-43F7-8138-DA41925BBC08}"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76BF-A9BC-46B7-B6DE-06C8530F61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88056-61AF-43F7-8138-DA41925BBC08}"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76BF-A9BC-46B7-B6DE-06C8530F61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88056-61AF-43F7-8138-DA41925BBC08}"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76BF-A9BC-46B7-B6DE-06C8530F61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488056-61AF-43F7-8138-DA41925BBC08}"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76BF-A9BC-46B7-B6DE-06C8530F61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488056-61AF-43F7-8138-DA41925BBC08}"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176BF-A9BC-46B7-B6DE-06C8530F61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488056-61AF-43F7-8138-DA41925BBC08}" type="datetimeFigureOut">
              <a:rPr lang="en-US" smtClean="0"/>
              <a:pPr/>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176BF-A9BC-46B7-B6DE-06C8530F61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488056-61AF-43F7-8138-DA41925BBC08}" type="datetimeFigureOut">
              <a:rPr lang="en-US" smtClean="0"/>
              <a:pPr/>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176BF-A9BC-46B7-B6DE-06C8530F61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88056-61AF-43F7-8138-DA41925BBC08}" type="datetimeFigureOut">
              <a:rPr lang="en-US" smtClean="0"/>
              <a:pPr/>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A176BF-A9BC-46B7-B6DE-06C8530F61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88056-61AF-43F7-8138-DA41925BBC08}"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176BF-A9BC-46B7-B6DE-06C8530F61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88056-61AF-43F7-8138-DA41925BBC08}"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176BF-A9BC-46B7-B6DE-06C8530F61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64999">
              <a:srgbClr val="F0EBD5"/>
            </a:gs>
            <a:gs pos="100000">
              <a:srgbClr val="D1C39F"/>
            </a:gs>
          </a:gsLst>
          <a:lin ang="5400000" scaled="0"/>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88056-61AF-43F7-8138-DA41925BBC08}" type="datetimeFigureOut">
              <a:rPr lang="en-US" smtClean="0"/>
              <a:pPr/>
              <a:t>10/2/2014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176BF-A9BC-46B7-B6DE-06C8530F61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4.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noAutofit/>
          </a:bodyPr>
          <a:lstStyle/>
          <a:p>
            <a:r>
              <a:rPr lang="en-US" sz="3200" b="1" dirty="0">
                <a:solidFill>
                  <a:srgbClr val="FF0000"/>
                </a:solidFill>
                <a:latin typeface="Arial" pitchFamily="34" charset="0"/>
                <a:cs typeface="Arial" pitchFamily="34" charset="0"/>
              </a:rPr>
              <a:t>SINH VIÊN </a:t>
            </a:r>
            <a:r>
              <a:rPr lang="en-US" sz="3200" b="1" dirty="0" smtClean="0">
                <a:solidFill>
                  <a:srgbClr val="FF0000"/>
                </a:solidFill>
                <a:latin typeface="Arial" pitchFamily="34" charset="0"/>
                <a:cs typeface="Arial" pitchFamily="34" charset="0"/>
              </a:rPr>
              <a:t>LUẬT </a:t>
            </a:r>
            <a:r>
              <a:rPr lang="en-US" sz="3200" b="1" dirty="0">
                <a:solidFill>
                  <a:srgbClr val="FF0000"/>
                </a:solidFill>
                <a:latin typeface="Arial" pitchFamily="34" charset="0"/>
                <a:cs typeface="Arial" pitchFamily="34" charset="0"/>
              </a:rPr>
              <a:t>LÀ TRỤ CỘT CỦA NỀN </a:t>
            </a:r>
            <a:r>
              <a:rPr lang="en-US" sz="3200" b="1" dirty="0" smtClean="0">
                <a:solidFill>
                  <a:srgbClr val="FF0000"/>
                </a:solidFill>
                <a:latin typeface="Arial" pitchFamily="34" charset="0"/>
                <a:cs typeface="Arial" pitchFamily="34" charset="0"/>
              </a:rPr>
              <a:t>CÔNG </a:t>
            </a:r>
            <a:r>
              <a:rPr lang="en-US" sz="3200" b="1" dirty="0">
                <a:solidFill>
                  <a:srgbClr val="FF0000"/>
                </a:solidFill>
                <a:latin typeface="Arial" pitchFamily="34" charset="0"/>
                <a:cs typeface="Arial" pitchFamily="34" charset="0"/>
              </a:rPr>
              <a:t>LÝ TRONG TƯƠNG </a:t>
            </a:r>
            <a:r>
              <a:rPr lang="en-US" sz="3200" b="1" dirty="0" smtClean="0">
                <a:solidFill>
                  <a:srgbClr val="FF0000"/>
                </a:solidFill>
                <a:latin typeface="Arial" pitchFamily="34" charset="0"/>
                <a:cs typeface="Arial" pitchFamily="34" charset="0"/>
              </a:rPr>
              <a:t>LAI</a:t>
            </a:r>
            <a:r>
              <a:rPr lang="en-US" sz="3200" b="1" dirty="0" smtClean="0">
                <a:solidFill>
                  <a:srgbClr val="00B0F0"/>
                </a:solidFill>
                <a:latin typeface="Arial" pitchFamily="34" charset="0"/>
                <a:cs typeface="Arial" pitchFamily="34" charset="0"/>
              </a:rPr>
              <a:t/>
            </a:r>
            <a:br>
              <a:rPr lang="en-US" sz="3200" b="1" dirty="0" smtClean="0">
                <a:solidFill>
                  <a:srgbClr val="00B0F0"/>
                </a:solidFill>
                <a:latin typeface="Arial" pitchFamily="34" charset="0"/>
                <a:cs typeface="Arial" pitchFamily="34" charset="0"/>
              </a:rPr>
            </a:br>
            <a:r>
              <a:rPr lang="en-US" sz="1800" b="1" dirty="0" smtClean="0">
                <a:latin typeface="Arial" pitchFamily="34" charset="0"/>
                <a:cs typeface="Arial" pitchFamily="34" charset="0"/>
              </a:rPr>
              <a:t>LAW STUDENTS ARE PILLAR OF JUSTICE FOUNDATION FUTURE</a:t>
            </a:r>
            <a:endParaRPr lang="en-US" sz="1800" b="1"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US" dirty="0"/>
          </a:p>
        </p:txBody>
      </p:sp>
      <p:pic>
        <p:nvPicPr>
          <p:cNvPr id="5" name="Picture 4" descr="20131112143755-law.jpg"/>
          <p:cNvPicPr>
            <a:picLocks noChangeAspect="1"/>
          </p:cNvPicPr>
          <p:nvPr/>
        </p:nvPicPr>
        <p:blipFill>
          <a:blip r:embed="rId2" cstate="print"/>
          <a:stretch>
            <a:fillRect/>
          </a:stretch>
        </p:blipFill>
        <p:spPr>
          <a:xfrm>
            <a:off x="4267200" y="2209800"/>
            <a:ext cx="4876800" cy="4648200"/>
          </a:xfrm>
          <a:prstGeom prst="rect">
            <a:avLst/>
          </a:prstGeom>
        </p:spPr>
      </p:pic>
      <p:pic>
        <p:nvPicPr>
          <p:cNvPr id="6" name="Picture 5" descr="luat4-e6f86.JPG"/>
          <p:cNvPicPr>
            <a:picLocks noChangeAspect="1"/>
          </p:cNvPicPr>
          <p:nvPr/>
        </p:nvPicPr>
        <p:blipFill>
          <a:blip r:embed="rId3" cstate="print"/>
          <a:stretch>
            <a:fillRect/>
          </a:stretch>
        </p:blipFill>
        <p:spPr>
          <a:xfrm>
            <a:off x="0" y="2209800"/>
            <a:ext cx="4381500" cy="464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8600" y="304800"/>
          <a:ext cx="8153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143000"/>
          </a:xfrm>
        </p:spPr>
        <p:txBody>
          <a:bodyPr>
            <a:normAutofit fontScale="90000"/>
          </a:bodyPr>
          <a:lstStyle/>
          <a:p>
            <a:r>
              <a:rPr lang="en-US" dirty="0" err="1" smtClean="0">
                <a:solidFill>
                  <a:schemeClr val="accent2">
                    <a:lumMod val="75000"/>
                  </a:schemeClr>
                </a:solidFill>
              </a:rPr>
              <a:t>Nhân</a:t>
            </a:r>
            <a:r>
              <a:rPr lang="en-US" dirty="0" smtClean="0">
                <a:solidFill>
                  <a:schemeClr val="accent2">
                    <a:lumMod val="75000"/>
                  </a:schemeClr>
                </a:solidFill>
              </a:rPr>
              <a:t> </a:t>
            </a:r>
            <a:r>
              <a:rPr lang="en-US" dirty="0" err="1" smtClean="0">
                <a:solidFill>
                  <a:schemeClr val="accent2">
                    <a:lumMod val="75000"/>
                  </a:schemeClr>
                </a:solidFill>
              </a:rPr>
              <a:t>lực</a:t>
            </a:r>
            <a:r>
              <a:rPr lang="en-US" dirty="0" smtClean="0"/>
              <a:t/>
            </a:r>
            <a:br>
              <a:rPr lang="en-US" dirty="0" smtClean="0"/>
            </a:br>
            <a:r>
              <a:rPr lang="en-US" i="1" dirty="0" smtClean="0"/>
              <a:t>Human resource</a:t>
            </a:r>
            <a:endParaRPr lang="en-US" i="1"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a:p>
        </p:txBody>
      </p:sp>
      <p:sp>
        <p:nvSpPr>
          <p:cNvPr id="4" name="Rounded Rectangle 3"/>
          <p:cNvSpPr/>
          <p:nvPr/>
        </p:nvSpPr>
        <p:spPr>
          <a:xfrm>
            <a:off x="3581400" y="3124200"/>
            <a:ext cx="1752600" cy="1676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Sing </a:t>
            </a:r>
            <a:r>
              <a:rPr lang="en-US" dirty="0" err="1" smtClean="0"/>
              <a:t>viên</a:t>
            </a:r>
            <a:r>
              <a:rPr lang="en-US" dirty="0" smtClean="0"/>
              <a:t> </a:t>
            </a:r>
            <a:r>
              <a:rPr lang="en-US" dirty="0" err="1" smtClean="0"/>
              <a:t>luật</a:t>
            </a:r>
            <a:endParaRPr lang="en-US" dirty="0" smtClean="0"/>
          </a:p>
          <a:p>
            <a:pPr algn="ctr"/>
            <a:r>
              <a:rPr lang="en-US" dirty="0" smtClean="0"/>
              <a:t>Law student</a:t>
            </a:r>
            <a:endParaRPr lang="en-US" dirty="0"/>
          </a:p>
        </p:txBody>
      </p:sp>
      <p:sp>
        <p:nvSpPr>
          <p:cNvPr id="5" name="Rounded Rectangle 4"/>
          <p:cNvSpPr/>
          <p:nvPr/>
        </p:nvSpPr>
        <p:spPr>
          <a:xfrm>
            <a:off x="762000" y="3124200"/>
            <a:ext cx="1752600" cy="1676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err="1" smtClean="0"/>
              <a:t>Giảng</a:t>
            </a:r>
            <a:r>
              <a:rPr lang="en-US" dirty="0" smtClean="0"/>
              <a:t> </a:t>
            </a:r>
            <a:r>
              <a:rPr lang="en-US" dirty="0" err="1" smtClean="0"/>
              <a:t>viên</a:t>
            </a:r>
            <a:endParaRPr lang="en-US" dirty="0" smtClean="0"/>
          </a:p>
          <a:p>
            <a:pPr algn="ctr"/>
            <a:r>
              <a:rPr lang="en-US" dirty="0" smtClean="0"/>
              <a:t>Law lecturer</a:t>
            </a:r>
            <a:endParaRPr lang="en-US" dirty="0"/>
          </a:p>
        </p:txBody>
      </p:sp>
      <p:sp>
        <p:nvSpPr>
          <p:cNvPr id="7" name="Rounded Rectangle 6"/>
          <p:cNvSpPr/>
          <p:nvPr/>
        </p:nvSpPr>
        <p:spPr>
          <a:xfrm>
            <a:off x="6553200" y="3124200"/>
            <a:ext cx="1752600" cy="1676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err="1" smtClean="0"/>
              <a:t>Người</a:t>
            </a:r>
            <a:r>
              <a:rPr lang="en-US" dirty="0" smtClean="0"/>
              <a:t> </a:t>
            </a:r>
            <a:r>
              <a:rPr lang="en-US" dirty="0" err="1" smtClean="0"/>
              <a:t>thực</a:t>
            </a:r>
            <a:r>
              <a:rPr lang="en-US" dirty="0" smtClean="0"/>
              <a:t> </a:t>
            </a:r>
            <a:r>
              <a:rPr lang="en-US" dirty="0" err="1" smtClean="0"/>
              <a:t>thi</a:t>
            </a:r>
            <a:r>
              <a:rPr lang="en-US" dirty="0" smtClean="0"/>
              <a:t> </a:t>
            </a:r>
            <a:r>
              <a:rPr lang="en-US" dirty="0" err="1" smtClean="0"/>
              <a:t>pháp</a:t>
            </a:r>
            <a:r>
              <a:rPr lang="en-US" dirty="0" smtClean="0"/>
              <a:t> </a:t>
            </a:r>
            <a:r>
              <a:rPr lang="en-US" dirty="0" err="1" smtClean="0"/>
              <a:t>luật</a:t>
            </a:r>
            <a:endParaRPr lang="en-US" dirty="0" smtClean="0"/>
          </a:p>
          <a:p>
            <a:pPr algn="ctr"/>
            <a:r>
              <a:rPr lang="en-US" dirty="0" smtClean="0"/>
              <a:t>Law </a:t>
            </a:r>
            <a:r>
              <a:rPr lang="en-US" dirty="0" err="1" smtClean="0"/>
              <a:t>practicers</a:t>
            </a:r>
            <a:endParaRPr lang="en-US" dirty="0"/>
          </a:p>
        </p:txBody>
      </p:sp>
      <p:sp>
        <p:nvSpPr>
          <p:cNvPr id="8" name="Cross 7"/>
          <p:cNvSpPr/>
          <p:nvPr/>
        </p:nvSpPr>
        <p:spPr>
          <a:xfrm>
            <a:off x="2743200" y="3733800"/>
            <a:ext cx="609600" cy="6096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486400" y="3810000"/>
            <a:ext cx="838200" cy="381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rgbClr val="FF0000"/>
                </a:solidFill>
                <a:latin typeface="Arial" pitchFamily="34" charset="0"/>
                <a:cs typeface="Arial" pitchFamily="34" charset="0"/>
              </a:rPr>
              <a:t>2</a:t>
            </a:r>
            <a:r>
              <a:rPr lang="en-US" sz="2800" dirty="0">
                <a:solidFill>
                  <a:srgbClr val="FF0000"/>
                </a:solidFill>
                <a:latin typeface="Arial" pitchFamily="34" charset="0"/>
                <a:cs typeface="Arial" pitchFamily="34" charset="0"/>
              </a:rPr>
              <a:t>. </a:t>
            </a:r>
            <a:r>
              <a:rPr lang="en-US" sz="3200" b="1" i="1" dirty="0" smtClean="0">
                <a:solidFill>
                  <a:srgbClr val="FF0000"/>
                </a:solidFill>
              </a:rPr>
              <a:t>CLE – PROBONO in the relationship between law student and building justice in the future</a:t>
            </a:r>
            <a:endParaRPr lang="en-US" sz="2800" b="1" dirty="0">
              <a:solidFill>
                <a:srgbClr val="FF0000"/>
              </a:solidFill>
              <a:latin typeface="Arial" pitchFamily="34" charset="0"/>
              <a:cs typeface="Arial" pitchFamily="34" charset="0"/>
            </a:endParaRPr>
          </a:p>
        </p:txBody>
      </p:sp>
      <p:sp>
        <p:nvSpPr>
          <p:cNvPr id="3" name="Content Placeholder 2"/>
          <p:cNvSpPr>
            <a:spLocks noGrp="1"/>
          </p:cNvSpPr>
          <p:nvPr>
            <p:ph sz="half" idx="1"/>
          </p:nvPr>
        </p:nvSpPr>
        <p:spPr>
          <a:xfrm>
            <a:off x="0" y="1981200"/>
            <a:ext cx="4648200" cy="4876800"/>
          </a:xfrm>
        </p:spPr>
        <p:txBody>
          <a:bodyPr>
            <a:noAutofit/>
          </a:bodyPr>
          <a:lstStyle/>
          <a:p>
            <a:pPr algn="just">
              <a:spcBef>
                <a:spcPts val="0"/>
              </a:spcBef>
            </a:pPr>
            <a:r>
              <a:rPr lang="en-US" sz="2000" noProof="1" smtClean="0">
                <a:solidFill>
                  <a:schemeClr val="accent2">
                    <a:lumMod val="75000"/>
                  </a:schemeClr>
                </a:solidFill>
                <a:latin typeface="Arial" pitchFamily="34" charset="0"/>
                <a:cs typeface="Arial" pitchFamily="34" charset="0"/>
              </a:rPr>
              <a:t>Ngay từ khi còn ngồi tại giảng đường sinh viên luật chính là những người tiếp cận với pháp luật thực định, là những người nghiên cứu, đưa ra những đóng góp cho các chương trình xây dựng, sửa đổi luật.</a:t>
            </a:r>
          </a:p>
          <a:p>
            <a:pPr algn="just">
              <a:spcBef>
                <a:spcPts val="0"/>
              </a:spcBef>
              <a:buNone/>
            </a:pPr>
            <a:endParaRPr lang="en-US" sz="2000" noProof="1" smtClean="0">
              <a:solidFill>
                <a:schemeClr val="accent2">
                  <a:lumMod val="75000"/>
                </a:schemeClr>
              </a:solidFill>
              <a:latin typeface="Arial" pitchFamily="34" charset="0"/>
              <a:cs typeface="Arial" pitchFamily="34" charset="0"/>
            </a:endParaRPr>
          </a:p>
          <a:p>
            <a:pPr algn="just">
              <a:spcBef>
                <a:spcPts val="0"/>
              </a:spcBef>
            </a:pPr>
            <a:r>
              <a:rPr lang="en-US" sz="2000" noProof="1" smtClean="0">
                <a:latin typeface="Arial" pitchFamily="34" charset="0"/>
                <a:cs typeface="Arial" pitchFamily="34" charset="0"/>
              </a:rPr>
              <a:t>Through studying and researching on law system at university, students make contribution to building and amending law.</a:t>
            </a:r>
            <a:endParaRPr lang="en-US" sz="2000" noProof="1">
              <a:latin typeface="Arial" pitchFamily="34" charset="0"/>
              <a:cs typeface="Arial" pitchFamily="34" charset="0"/>
            </a:endParaRPr>
          </a:p>
        </p:txBody>
      </p:sp>
      <p:pic>
        <p:nvPicPr>
          <p:cNvPr id="6" name="Content Placeholder 4" descr="image (1).jpg"/>
          <p:cNvPicPr>
            <a:picLocks noGrp="1" noChangeAspect="1"/>
          </p:cNvPicPr>
          <p:nvPr>
            <p:ph sz="half" idx="2"/>
          </p:nvPr>
        </p:nvPicPr>
        <p:blipFill>
          <a:blip r:embed="rId2" cstate="print"/>
          <a:stretch>
            <a:fillRect/>
          </a:stretch>
        </p:blipFill>
        <p:spPr>
          <a:xfrm>
            <a:off x="4800600" y="2514600"/>
            <a:ext cx="4141381" cy="2895600"/>
          </a:xfrm>
        </p:spPr>
      </p:pic>
    </p:spTree>
    <p:extLst>
      <p:ext uri="{BB962C8B-B14F-4D97-AF65-F5344CB8AC3E}">
        <p14:creationId xmlns:p14="http://schemas.microsoft.com/office/powerpoint/2010/main" xmlns="" val="6316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200400"/>
          </a:xfrm>
        </p:spPr>
        <p:txBody>
          <a:bodyPr>
            <a:noAutofit/>
          </a:bodyPr>
          <a:lstStyle/>
          <a:p>
            <a:pPr lvl="0" algn="l"/>
            <a:r>
              <a:rPr lang="vi-VN" sz="1900" noProof="1" smtClean="0">
                <a:solidFill>
                  <a:schemeClr val="accent2">
                    <a:lumMod val="75000"/>
                  </a:schemeClr>
                </a:solidFill>
                <a:latin typeface="Arial" pitchFamily="34" charset="0"/>
                <a:cs typeface="Arial" pitchFamily="34" charset="0"/>
              </a:rPr>
              <a:t>Khi học tập sinh viên là những người trực tiếp tham gia các mô hình giáo dục thực hành pháp luật ở trong trường, ở ngoài cộng đồng khi tham gia tuyên truyền pháp luật tới cộng đồng. Vì vậy sinh viên là những móc xích gắn kết cộng đồng với pháp luật, đưa pháp luật tới gần dân hơn.</a:t>
            </a:r>
            <a:br>
              <a:rPr lang="vi-VN" sz="1900" noProof="1" smtClean="0">
                <a:solidFill>
                  <a:schemeClr val="accent2">
                    <a:lumMod val="75000"/>
                  </a:schemeClr>
                </a:solidFill>
                <a:latin typeface="Arial" pitchFamily="34" charset="0"/>
                <a:cs typeface="Arial" pitchFamily="34" charset="0"/>
              </a:rPr>
            </a:br>
            <a:r>
              <a:rPr lang="vi-VN" sz="1900" noProof="1" smtClean="0">
                <a:solidFill>
                  <a:schemeClr val="accent2">
                    <a:lumMod val="75000"/>
                  </a:schemeClr>
                </a:solidFill>
                <a:latin typeface="Arial" pitchFamily="34" charset="0"/>
                <a:cs typeface="Arial" pitchFamily="34" charset="0"/>
              </a:rPr>
              <a:t> </a:t>
            </a:r>
            <a:br>
              <a:rPr lang="vi-VN" sz="1900" noProof="1" smtClean="0">
                <a:solidFill>
                  <a:schemeClr val="accent2">
                    <a:lumMod val="75000"/>
                  </a:schemeClr>
                </a:solidFill>
                <a:latin typeface="Arial" pitchFamily="34" charset="0"/>
                <a:cs typeface="Arial" pitchFamily="34" charset="0"/>
              </a:rPr>
            </a:br>
            <a:r>
              <a:rPr lang="vi-VN" sz="1900" noProof="1" smtClean="0">
                <a:latin typeface="Arial" pitchFamily="34" charset="0"/>
                <a:cs typeface="Arial" pitchFamily="34" charset="0"/>
              </a:rPr>
              <a:t>At university, students are directly involved in the educational model of legal practice . By their legal knowledge, students explain the law to their community. So students are the chain which connects the community with the law, they help to bring the law closer to many people.</a:t>
            </a:r>
            <a:endParaRPr lang="vi-VN" sz="1900" i="1" noProof="1">
              <a:latin typeface="Arial" pitchFamily="34" charset="0"/>
              <a:cs typeface="Arial" pitchFamily="34" charset="0"/>
            </a:endParaRPr>
          </a:p>
        </p:txBody>
      </p:sp>
      <p:sp>
        <p:nvSpPr>
          <p:cNvPr id="5"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p>
            <a:pPr lvl="0">
              <a:spcBef>
                <a:spcPct val="0"/>
              </a:spcBef>
              <a:defRPr/>
            </a:pPr>
            <a:r>
              <a:rPr lang="en-US" sz="2400" b="1" dirty="0" smtClean="0">
                <a:solidFill>
                  <a:srgbClr val="FF0000"/>
                </a:solidFill>
                <a:latin typeface="Arial" pitchFamily="34" charset="0"/>
                <a:cs typeface="Arial" pitchFamily="34" charset="0"/>
              </a:rPr>
              <a:t>2</a:t>
            </a:r>
            <a:r>
              <a:rPr lang="en-US" sz="2400" dirty="0" smtClean="0">
                <a:solidFill>
                  <a:srgbClr val="FF0000"/>
                </a:solidFill>
                <a:latin typeface="Arial" pitchFamily="34" charset="0"/>
                <a:cs typeface="Arial" pitchFamily="34" charset="0"/>
              </a:rPr>
              <a:t>. </a:t>
            </a:r>
            <a:r>
              <a:rPr lang="en-US" sz="2800" b="1" i="1" dirty="0" smtClean="0">
                <a:solidFill>
                  <a:srgbClr val="FF0000"/>
                </a:solidFill>
              </a:rPr>
              <a:t>CLE – PROBONO in the relationship between law student and building justice in the future</a:t>
            </a:r>
            <a:endParaRPr kumimoji="0" lang="vi-VN" sz="2800" b="0" i="0" u="none" strike="noStrike" kern="1200" cap="none" spc="0" normalizeH="0" baseline="0" noProof="1">
              <a:ln>
                <a:noFill/>
              </a:ln>
              <a:solidFill>
                <a:schemeClr val="tx1"/>
              </a:solidFill>
              <a:effectLst/>
              <a:uLnTx/>
              <a:uFillTx/>
              <a:latin typeface="Arial" pitchFamily="34" charset="0"/>
              <a:ea typeface="+mj-ea"/>
              <a:cs typeface="Arial" pitchFamily="34" charset="0"/>
            </a:endParaRPr>
          </a:p>
        </p:txBody>
      </p:sp>
      <p:sp>
        <p:nvSpPr>
          <p:cNvPr id="6" name="Rounded Rectangle 5"/>
          <p:cNvSpPr/>
          <p:nvPr/>
        </p:nvSpPr>
        <p:spPr>
          <a:xfrm>
            <a:off x="609600" y="4876800"/>
            <a:ext cx="2133600" cy="1371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Cộng</a:t>
            </a:r>
            <a:r>
              <a:rPr lang="en-US" dirty="0" smtClean="0"/>
              <a:t> </a:t>
            </a:r>
            <a:r>
              <a:rPr lang="en-US" dirty="0" err="1" smtClean="0"/>
              <a:t>đồng</a:t>
            </a:r>
            <a:endParaRPr lang="en-US" dirty="0" smtClean="0"/>
          </a:p>
          <a:p>
            <a:pPr algn="ctr"/>
            <a:r>
              <a:rPr lang="en-US" dirty="0" smtClean="0"/>
              <a:t>Community</a:t>
            </a:r>
            <a:endParaRPr lang="en-US" dirty="0"/>
          </a:p>
        </p:txBody>
      </p:sp>
      <p:sp>
        <p:nvSpPr>
          <p:cNvPr id="8" name="Rounded Rectangle 7"/>
          <p:cNvSpPr/>
          <p:nvPr/>
        </p:nvSpPr>
        <p:spPr>
          <a:xfrm>
            <a:off x="3657600" y="5029200"/>
            <a:ext cx="1752600" cy="1219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smtClean="0"/>
              <a:t>Sinh</a:t>
            </a:r>
            <a:r>
              <a:rPr lang="en-US" dirty="0" smtClean="0"/>
              <a:t> </a:t>
            </a:r>
            <a:r>
              <a:rPr lang="en-US" dirty="0" err="1" smtClean="0"/>
              <a:t>viên</a:t>
            </a:r>
            <a:r>
              <a:rPr lang="en-US" dirty="0" smtClean="0"/>
              <a:t> </a:t>
            </a:r>
            <a:r>
              <a:rPr lang="en-US" dirty="0" err="1" smtClean="0"/>
              <a:t>luật</a:t>
            </a:r>
            <a:endParaRPr lang="en-US" dirty="0" smtClean="0"/>
          </a:p>
          <a:p>
            <a:pPr algn="ctr"/>
            <a:r>
              <a:rPr lang="en-US" dirty="0" smtClean="0"/>
              <a:t>Law student</a:t>
            </a:r>
            <a:endParaRPr lang="en-US" dirty="0"/>
          </a:p>
        </p:txBody>
      </p:sp>
      <p:sp>
        <p:nvSpPr>
          <p:cNvPr id="9" name="Rounded Rectangle 8"/>
          <p:cNvSpPr/>
          <p:nvPr/>
        </p:nvSpPr>
        <p:spPr>
          <a:xfrm>
            <a:off x="6324600" y="4876800"/>
            <a:ext cx="2133600" cy="13716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err="1" smtClean="0"/>
              <a:t>Luật</a:t>
            </a:r>
            <a:endParaRPr lang="en-US" dirty="0" smtClean="0"/>
          </a:p>
          <a:p>
            <a:pPr algn="ctr"/>
            <a:r>
              <a:rPr lang="en-US" dirty="0" smtClean="0"/>
              <a:t>Law</a:t>
            </a:r>
            <a:endParaRPr lang="en-US" dirty="0"/>
          </a:p>
        </p:txBody>
      </p:sp>
      <p:sp>
        <p:nvSpPr>
          <p:cNvPr id="11" name="Left-Right Arrow 10"/>
          <p:cNvSpPr/>
          <p:nvPr/>
        </p:nvSpPr>
        <p:spPr>
          <a:xfrm>
            <a:off x="2743200" y="5334000"/>
            <a:ext cx="8382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5410200" y="5334000"/>
            <a:ext cx="8382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724400" cy="4833582"/>
          </a:xfrm>
        </p:spPr>
        <p:txBody>
          <a:bodyPr>
            <a:normAutofit/>
          </a:bodyPr>
          <a:lstStyle/>
          <a:p>
            <a:pPr marL="0" indent="0" algn="just">
              <a:buNone/>
            </a:pPr>
            <a:r>
              <a:rPr lang="vi-VN" sz="1800" noProof="1" smtClean="0">
                <a:solidFill>
                  <a:schemeClr val="accent2">
                    <a:lumMod val="75000"/>
                  </a:schemeClr>
                </a:solidFill>
                <a:latin typeface="Arial" pitchFamily="34" charset="0"/>
                <a:cs typeface="Arial" pitchFamily="34" charset="0"/>
              </a:rPr>
              <a:t>Với những hoạt động học tập thông qua hình ảnh, mô phỏng hoạt động của các chức danh (luật sư, thẩm phán, công an, cảnh sát...) những người thực thi pháp luật khiến cho cộng đồng hiểu rõ hơn về chức năng hoạt động của từng cơ quan trong hệ thống các cơ quan của Việt Nam.</a:t>
            </a:r>
          </a:p>
          <a:p>
            <a:pPr marL="0" indent="0" algn="just">
              <a:buNone/>
            </a:pPr>
            <a:r>
              <a:rPr lang="vi-VN" sz="1800" noProof="1" smtClean="0">
                <a:latin typeface="Arial" pitchFamily="34" charset="0"/>
                <a:cs typeface="Arial" pitchFamily="34" charset="0"/>
              </a:rPr>
              <a:t/>
            </a:r>
            <a:br>
              <a:rPr lang="vi-VN" sz="1800" noProof="1" smtClean="0">
                <a:latin typeface="Arial" pitchFamily="34" charset="0"/>
                <a:cs typeface="Arial" pitchFamily="34" charset="0"/>
              </a:rPr>
            </a:br>
            <a:r>
              <a:rPr lang="vi-VN" sz="1800" noProof="1" smtClean="0">
                <a:latin typeface="Arial" pitchFamily="34" charset="0"/>
                <a:cs typeface="Arial" pitchFamily="34" charset="0"/>
              </a:rPr>
              <a:t>Learning through images and playing different titles (lawyers, judges, police, police…) help the community to understand the function and performance of each agency in the judicial system of Vietnam.</a:t>
            </a:r>
          </a:p>
          <a:p>
            <a:endParaRPr lang="vi-VN" sz="1800" noProof="1">
              <a:latin typeface="Arial" pitchFamily="34" charset="0"/>
              <a:cs typeface="Arial" pitchFamily="34" charset="0"/>
            </a:endParaRPr>
          </a:p>
        </p:txBody>
      </p:sp>
      <p:pic>
        <p:nvPicPr>
          <p:cNvPr id="5" name="Content Placeholder 5" descr="420634_594320133912537_1987769110_n.jpg"/>
          <p:cNvPicPr>
            <a:picLocks noGrp="1" noChangeAspect="1"/>
          </p:cNvPicPr>
          <p:nvPr>
            <p:ph sz="half" idx="2"/>
          </p:nvPr>
        </p:nvPicPr>
        <p:blipFill>
          <a:blip r:embed="rId2" cstate="print"/>
          <a:stretch>
            <a:fillRect/>
          </a:stretch>
        </p:blipFill>
        <p:spPr>
          <a:xfrm>
            <a:off x="5410200" y="1295400"/>
            <a:ext cx="3352800" cy="2714171"/>
          </a:xfrm>
        </p:spPr>
      </p:pic>
      <p:pic>
        <p:nvPicPr>
          <p:cNvPr id="6" name="Picture 5" descr="528394_594309997246884_915464287_n.jpg"/>
          <p:cNvPicPr>
            <a:picLocks noChangeAspect="1"/>
          </p:cNvPicPr>
          <p:nvPr/>
        </p:nvPicPr>
        <p:blipFill>
          <a:blip r:embed="rId3" cstate="print"/>
          <a:stretch>
            <a:fillRect/>
          </a:stretch>
        </p:blipFill>
        <p:spPr>
          <a:xfrm>
            <a:off x="5410200" y="4159155"/>
            <a:ext cx="3352800" cy="2579427"/>
          </a:xfrm>
          <a:prstGeom prst="rect">
            <a:avLst/>
          </a:prstGeom>
        </p:spPr>
      </p:pic>
      <p:sp>
        <p:nvSpPr>
          <p:cNvPr id="8"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p>
            <a:pPr lvl="0">
              <a:spcBef>
                <a:spcPct val="0"/>
              </a:spcBef>
              <a:defRPr/>
            </a:pPr>
            <a:r>
              <a:rPr lang="en-US" sz="2400" b="1" dirty="0" smtClean="0">
                <a:solidFill>
                  <a:srgbClr val="FF0000"/>
                </a:solidFill>
                <a:latin typeface="Arial" pitchFamily="34" charset="0"/>
                <a:cs typeface="Arial" pitchFamily="34" charset="0"/>
              </a:rPr>
              <a:t>2</a:t>
            </a:r>
            <a:r>
              <a:rPr lang="en-US" sz="2400" dirty="0" smtClean="0">
                <a:solidFill>
                  <a:srgbClr val="FF0000"/>
                </a:solidFill>
                <a:latin typeface="Arial" pitchFamily="34" charset="0"/>
                <a:cs typeface="Arial" pitchFamily="34" charset="0"/>
              </a:rPr>
              <a:t>. </a:t>
            </a:r>
            <a:r>
              <a:rPr lang="en-US" sz="2800" b="1" i="1" dirty="0" smtClean="0">
                <a:solidFill>
                  <a:srgbClr val="FF0000"/>
                </a:solidFill>
              </a:rPr>
              <a:t>CLE – PROBONO in the relationship between law student and building justice in the future</a:t>
            </a:r>
            <a:endParaRPr kumimoji="0" lang="vi-VN" sz="2800" b="0" i="0" u="none" strike="noStrike" kern="1200" cap="none" spc="0" normalizeH="0" baseline="0" noProof="1">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123617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905000"/>
            <a:ext cx="4993633" cy="4800600"/>
          </a:xfrm>
        </p:spPr>
        <p:txBody>
          <a:bodyPr>
            <a:normAutofit/>
          </a:bodyPr>
          <a:lstStyle/>
          <a:p>
            <a:pPr marL="0" indent="0" algn="just">
              <a:buNone/>
            </a:pPr>
            <a:r>
              <a:rPr lang="en-US" sz="1800" noProof="1" smtClean="0">
                <a:solidFill>
                  <a:schemeClr val="accent2">
                    <a:lumMod val="75000"/>
                  </a:schemeClr>
                </a:solidFill>
                <a:latin typeface="Arial" pitchFamily="34" charset="0"/>
                <a:cs typeface="Arial" pitchFamily="34" charset="0"/>
              </a:rPr>
              <a:t>Bằng những hoạt động trong và ngoài trường của sinh viên luật cũng xây dựng và quảng bá hình ảnh của ngành luật, đồng thời giúp xây dựng đạo đức nghề luật cho từng sinh viên khi tiếp cận và hiểu rõ về đời sống thực tiễn, đó là lý tưởng sống công bằng, cống hiến cho xã hội.</a:t>
            </a:r>
          </a:p>
          <a:p>
            <a:pPr marL="0" indent="0" algn="just">
              <a:buNone/>
            </a:pPr>
            <a:endParaRPr lang="en-US" sz="1800" noProof="1" smtClean="0">
              <a:latin typeface="Arial" pitchFamily="34" charset="0"/>
              <a:cs typeface="Arial" pitchFamily="34" charset="0"/>
            </a:endParaRPr>
          </a:p>
          <a:p>
            <a:pPr marL="0" indent="0" algn="just">
              <a:buNone/>
            </a:pPr>
            <a:r>
              <a:rPr lang="en-US" sz="1800" noProof="1" smtClean="0">
                <a:latin typeface="Arial" pitchFamily="34" charset="0"/>
                <a:cs typeface="Arial" pitchFamily="34" charset="0"/>
              </a:rPr>
              <a:t>By different activities inside and outside of law school, students develop and promote the image of the legal profession. </a:t>
            </a:r>
          </a:p>
          <a:p>
            <a:pPr marL="0" indent="0" algn="just">
              <a:buNone/>
            </a:pPr>
            <a:r>
              <a:rPr lang="en-US" sz="1800" noProof="1" smtClean="0">
                <a:latin typeface="Arial" pitchFamily="34" charset="0"/>
                <a:cs typeface="Arial" pitchFamily="34" charset="0"/>
              </a:rPr>
              <a:t>Those activities not only give them good opportunities to face the real situations of life, but also help to build their ethics laws which is the ideal of dedication to society and living justly.</a:t>
            </a:r>
          </a:p>
          <a:p>
            <a:endParaRPr lang="en-US" sz="2000" noProof="1">
              <a:latin typeface="Arial" pitchFamily="34" charset="0"/>
              <a:cs typeface="Arial" pitchFamily="34" charset="0"/>
            </a:endParaRPr>
          </a:p>
        </p:txBody>
      </p:sp>
      <p:pic>
        <p:nvPicPr>
          <p:cNvPr id="6" name="Content Placeholder 4" descr="tải xuống (2).jpg"/>
          <p:cNvPicPr>
            <a:picLocks noChangeAspect="1"/>
          </p:cNvPicPr>
          <p:nvPr/>
        </p:nvPicPr>
        <p:blipFill>
          <a:blip r:embed="rId2" cstate="print"/>
          <a:stretch>
            <a:fillRect/>
          </a:stretch>
        </p:blipFill>
        <p:spPr>
          <a:xfrm>
            <a:off x="5486400" y="2590800"/>
            <a:ext cx="3505200" cy="2286000"/>
          </a:xfrm>
          <a:prstGeom prst="rect">
            <a:avLst/>
          </a:prstGeom>
        </p:spPr>
      </p:pic>
      <p:sp>
        <p:nvSpPr>
          <p:cNvPr id="8"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p>
            <a:pPr lvl="0">
              <a:spcBef>
                <a:spcPct val="0"/>
              </a:spcBef>
              <a:defRPr/>
            </a:pPr>
            <a:r>
              <a:rPr lang="en-US" sz="2400" b="1" dirty="0" smtClean="0">
                <a:solidFill>
                  <a:srgbClr val="FF0000"/>
                </a:solidFill>
                <a:latin typeface="Arial" pitchFamily="34" charset="0"/>
                <a:cs typeface="Arial" pitchFamily="34" charset="0"/>
              </a:rPr>
              <a:t>2</a:t>
            </a:r>
            <a:r>
              <a:rPr lang="en-US" sz="2400" dirty="0" smtClean="0">
                <a:solidFill>
                  <a:srgbClr val="FF0000"/>
                </a:solidFill>
                <a:latin typeface="Arial" pitchFamily="34" charset="0"/>
                <a:cs typeface="Arial" pitchFamily="34" charset="0"/>
              </a:rPr>
              <a:t>. </a:t>
            </a:r>
            <a:r>
              <a:rPr lang="en-US" sz="2800" b="1" i="1" dirty="0" smtClean="0">
                <a:solidFill>
                  <a:srgbClr val="FF0000"/>
                </a:solidFill>
              </a:rPr>
              <a:t>CLE – PROBONO in the relationship between law student and building justice in the future</a:t>
            </a:r>
            <a:endParaRPr kumimoji="0" lang="vi-VN" sz="2800" b="0" i="0" u="none" strike="noStrike" kern="1200" cap="none" spc="0" normalizeH="0" baseline="0" noProof="1">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298717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600200"/>
            <a:ext cx="4343400" cy="5105400"/>
          </a:xfrm>
        </p:spPr>
        <p:txBody>
          <a:bodyPr>
            <a:normAutofit/>
          </a:bodyPr>
          <a:lstStyle/>
          <a:p>
            <a:pPr marL="0" lvl="0" indent="0" algn="just">
              <a:buNone/>
            </a:pPr>
            <a:r>
              <a:rPr lang="vi-VN" sz="2000" noProof="1" smtClean="0">
                <a:solidFill>
                  <a:schemeClr val="accent2">
                    <a:lumMod val="75000"/>
                  </a:schemeClr>
                </a:solidFill>
                <a:latin typeface="Arial" pitchFamily="34" charset="0"/>
                <a:cs typeface="Arial" pitchFamily="34" charset="0"/>
              </a:rPr>
              <a:t>Sinh viên luật được tham gia những hoạt động trải nghiệm như là luật sư, tư vấn viên. Việc tham gia các cuộc hội thảo, tập huấn, giảng dạy PL cộng đồng… đem lại cho sinh viên những kỹ năng, kiến thức thực tế để hành nghề luật trong tương lai.</a:t>
            </a:r>
            <a:endParaRPr lang="en-US" sz="2000" noProof="1" smtClean="0">
              <a:solidFill>
                <a:schemeClr val="accent2">
                  <a:lumMod val="75000"/>
                </a:schemeClr>
              </a:solidFill>
              <a:latin typeface="Arial" pitchFamily="34" charset="0"/>
              <a:cs typeface="Arial" pitchFamily="34" charset="0"/>
            </a:endParaRPr>
          </a:p>
          <a:p>
            <a:pPr marL="0" lvl="0" indent="0" algn="just">
              <a:buNone/>
            </a:pPr>
            <a:endParaRPr lang="vi-VN" sz="2000" noProof="1" smtClean="0">
              <a:latin typeface="Arial" pitchFamily="34" charset="0"/>
              <a:cs typeface="Arial" pitchFamily="34" charset="0"/>
            </a:endParaRPr>
          </a:p>
          <a:p>
            <a:pPr marL="0" lvl="0" indent="0" algn="just">
              <a:buNone/>
            </a:pPr>
            <a:r>
              <a:rPr lang="vi-VN" sz="2000" i="1" noProof="1" smtClean="0">
                <a:latin typeface="Arial" pitchFamily="34" charset="0"/>
                <a:cs typeface="Arial" pitchFamily="34" charset="0"/>
              </a:rPr>
              <a:t>Law students participate in activities to experience as an attorney, counselor. Participation in seminars, training, teaching PL community ... giving students the skills, practical knowledge required to practice law in the future</a:t>
            </a:r>
            <a:endParaRPr lang="vi-VN" sz="2000" b="1" i="1" noProof="1" smtClean="0">
              <a:latin typeface="Arial" pitchFamily="34" charset="0"/>
              <a:cs typeface="Arial" pitchFamily="34" charset="0"/>
            </a:endParaRPr>
          </a:p>
          <a:p>
            <a:endParaRPr lang="vi-VN" sz="2000" noProof="1">
              <a:latin typeface="Arial" pitchFamily="34" charset="0"/>
              <a:cs typeface="Arial" pitchFamily="34" charset="0"/>
            </a:endParaRPr>
          </a:p>
        </p:txBody>
      </p:sp>
      <p:pic>
        <p:nvPicPr>
          <p:cNvPr id="5" name="Content Placeholder 4" descr="1932390_775500295794519_6390298_n.jpg"/>
          <p:cNvPicPr>
            <a:picLocks noGrp="1" noChangeAspect="1"/>
          </p:cNvPicPr>
          <p:nvPr>
            <p:ph sz="half" idx="2"/>
          </p:nvPr>
        </p:nvPicPr>
        <p:blipFill>
          <a:blip r:embed="rId2" cstate="print"/>
          <a:stretch>
            <a:fillRect/>
          </a:stretch>
        </p:blipFill>
        <p:spPr>
          <a:xfrm>
            <a:off x="5181600" y="1600200"/>
            <a:ext cx="3588330" cy="2255465"/>
          </a:xfrm>
        </p:spPr>
      </p:pic>
      <p:pic>
        <p:nvPicPr>
          <p:cNvPr id="6" name="Picture 5" descr="1375007_682945528383330_1604624914_n.jpg"/>
          <p:cNvPicPr>
            <a:picLocks noChangeAspect="1"/>
          </p:cNvPicPr>
          <p:nvPr/>
        </p:nvPicPr>
        <p:blipFill>
          <a:blip r:embed="rId3" cstate="print"/>
          <a:stretch>
            <a:fillRect/>
          </a:stretch>
        </p:blipFill>
        <p:spPr>
          <a:xfrm>
            <a:off x="5181600" y="4267200"/>
            <a:ext cx="3616036" cy="2209800"/>
          </a:xfrm>
          <a:prstGeom prst="rect">
            <a:avLst/>
          </a:prstGeom>
        </p:spPr>
      </p:pic>
      <p:sp>
        <p:nvSpPr>
          <p:cNvPr id="8"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p>
            <a:pPr lvl="0">
              <a:spcBef>
                <a:spcPct val="0"/>
              </a:spcBef>
              <a:defRPr/>
            </a:pPr>
            <a:r>
              <a:rPr lang="en-US" sz="2400" b="1" dirty="0" smtClean="0">
                <a:solidFill>
                  <a:srgbClr val="FF0000"/>
                </a:solidFill>
                <a:latin typeface="Arial" pitchFamily="34" charset="0"/>
                <a:cs typeface="Arial" pitchFamily="34" charset="0"/>
              </a:rPr>
              <a:t>2</a:t>
            </a:r>
            <a:r>
              <a:rPr lang="en-US" sz="2400" dirty="0" smtClean="0">
                <a:solidFill>
                  <a:srgbClr val="FF0000"/>
                </a:solidFill>
                <a:latin typeface="Arial" pitchFamily="34" charset="0"/>
                <a:cs typeface="Arial" pitchFamily="34" charset="0"/>
              </a:rPr>
              <a:t>. </a:t>
            </a:r>
            <a:r>
              <a:rPr lang="en-US" sz="2800" b="1" i="1" dirty="0" smtClean="0">
                <a:solidFill>
                  <a:srgbClr val="FF0000"/>
                </a:solidFill>
              </a:rPr>
              <a:t>CLE – PROBONO in the relationship between law student and building justice in the future</a:t>
            </a:r>
            <a:endParaRPr kumimoji="0" lang="vi-VN" sz="2800" b="0" i="0" u="none" strike="noStrike" kern="1200" cap="none" spc="0" normalizeH="0" baseline="0" noProof="1">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82473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4)">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991600" cy="1447800"/>
          </a:xfrm>
        </p:spPr>
        <p:txBody>
          <a:bodyPr>
            <a:noAutofit/>
          </a:bodyPr>
          <a:lstStyle/>
          <a:p>
            <a:pPr algn="l"/>
            <a:r>
              <a:rPr lang="en-US" sz="2300" dirty="0" smtClean="0">
                <a:latin typeface="Times New Roman" pitchFamily="18" charset="0"/>
                <a:cs typeface="Times New Roman" pitchFamily="18" charset="0"/>
              </a:rPr>
              <a:t/>
            </a:r>
            <a:br>
              <a:rPr lang="en-US" sz="2300" dirty="0" smtClean="0">
                <a:latin typeface="Times New Roman" pitchFamily="18" charset="0"/>
                <a:cs typeface="Times New Roman" pitchFamily="18" charset="0"/>
              </a:rPr>
            </a:br>
            <a:r>
              <a:rPr lang="en-US" sz="2300" dirty="0" smtClean="0">
                <a:latin typeface="Times New Roman" pitchFamily="18" charset="0"/>
                <a:cs typeface="Times New Roman" pitchFamily="18" charset="0"/>
              </a:rPr>
              <a:t> </a:t>
            </a:r>
            <a:r>
              <a:rPr lang="en-US" sz="2300" i="1" dirty="0" smtClean="0">
                <a:latin typeface="Times New Roman" pitchFamily="18" charset="0"/>
                <a:cs typeface="Times New Roman" pitchFamily="18" charset="0"/>
              </a:rPr>
              <a:t>We</a:t>
            </a:r>
            <a:r>
              <a:rPr lang="en-US" sz="2300" i="1" dirty="0" smtClean="0">
                <a:latin typeface="Times New Roman" pitchFamily="18" charset="0"/>
                <a:cs typeface="Times New Roman" pitchFamily="18" charset="0"/>
              </a:rPr>
              <a:t> </a:t>
            </a:r>
            <a:r>
              <a:rPr lang="en-US" sz="2300" i="1" dirty="0" smtClean="0">
                <a:latin typeface="Times New Roman" pitchFamily="18" charset="0"/>
                <a:cs typeface="Times New Roman" pitchFamily="18" charset="0"/>
              </a:rPr>
              <a:t>have a lot of senior leadership </a:t>
            </a:r>
            <a:r>
              <a:rPr lang="en-US" sz="2300" i="1" dirty="0" smtClean="0">
                <a:latin typeface="Times New Roman" pitchFamily="18" charset="0"/>
                <a:cs typeface="Times New Roman" pitchFamily="18" charset="0"/>
              </a:rPr>
              <a:t>was law </a:t>
            </a:r>
            <a:r>
              <a:rPr lang="en-US" sz="2300" i="1" dirty="0" smtClean="0">
                <a:latin typeface="Times New Roman" pitchFamily="18" charset="0"/>
                <a:cs typeface="Times New Roman" pitchFamily="18" charset="0"/>
              </a:rPr>
              <a:t>students. </a:t>
            </a:r>
            <a:r>
              <a:rPr lang="en-US" sz="2000" b="1" i="1" dirty="0" smtClean="0">
                <a:solidFill>
                  <a:srgbClr val="FF0000"/>
                </a:solidFill>
                <a:latin typeface="Times New Roman" pitchFamily="18" charset="0"/>
                <a:cs typeface="Times New Roman" pitchFamily="18" charset="0"/>
              </a:rPr>
              <a:t/>
            </a:r>
            <a:br>
              <a:rPr lang="en-US" sz="2000" b="1" i="1" dirty="0" smtClean="0">
                <a:solidFill>
                  <a:srgbClr val="FF0000"/>
                </a:solidFill>
                <a:latin typeface="Times New Roman" pitchFamily="18" charset="0"/>
                <a:cs typeface="Times New Roman" pitchFamily="18" charset="0"/>
              </a:rPr>
            </a:br>
            <a:endParaRPr lang="en-US" sz="20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2667000"/>
            <a:ext cx="9144000" cy="4191000"/>
          </a:xfrm>
        </p:spPr>
        <p:txBody>
          <a:bodyPr>
            <a:normAutofit fontScale="92500" lnSpcReduction="10000"/>
          </a:bodyPr>
          <a:lstStyle/>
          <a:p>
            <a:pPr>
              <a:buNone/>
            </a:pPr>
            <a:r>
              <a:rPr lang="en-US" b="1" dirty="0" smtClean="0">
                <a:latin typeface="Times New Roman" pitchFamily="18" charset="0"/>
                <a:cs typeface="Times New Roman" pitchFamily="18" charset="0"/>
              </a:rPr>
              <a:t>           </a:t>
            </a: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Võ</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Nguyên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Giáp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Brack</a:t>
            </a:r>
            <a:r>
              <a:rPr lang="en-US" b="1" dirty="0" smtClean="0">
                <a:latin typeface="Times New Roman" pitchFamily="18" charset="0"/>
                <a:cs typeface="Times New Roman" pitchFamily="18" charset="0"/>
              </a:rPr>
              <a:t> Obama       </a:t>
            </a:r>
            <a:r>
              <a:rPr lang="en-US" b="1" dirty="0" err="1" smtClean="0">
                <a:latin typeface="Times New Roman" pitchFamily="18" charset="0"/>
                <a:cs typeface="Times New Roman" pitchFamily="18" charset="0"/>
              </a:rPr>
              <a:t>Lý</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Quang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Diệu</a:t>
            </a:r>
            <a:endParaRPr lang="en-US" b="1" dirty="0" smtClean="0">
              <a:latin typeface="Times New Roman" pitchFamily="18" charset="0"/>
              <a:cs typeface="Times New Roman" pitchFamily="18" charset="0"/>
            </a:endParaRPr>
          </a:p>
        </p:txBody>
      </p:sp>
      <p:pic>
        <p:nvPicPr>
          <p:cNvPr id="6" name="Picture 5" descr="ong-lee-kuan-yew.jpg"/>
          <p:cNvPicPr>
            <a:picLocks noChangeAspect="1"/>
          </p:cNvPicPr>
          <p:nvPr/>
        </p:nvPicPr>
        <p:blipFill>
          <a:blip r:embed="rId2" cstate="print"/>
          <a:stretch>
            <a:fillRect/>
          </a:stretch>
        </p:blipFill>
        <p:spPr>
          <a:xfrm>
            <a:off x="6096000" y="3200400"/>
            <a:ext cx="2686050" cy="2381534"/>
          </a:xfrm>
          <a:prstGeom prst="rect">
            <a:avLst/>
          </a:prstGeom>
        </p:spPr>
      </p:pic>
      <p:sp>
        <p:nvSpPr>
          <p:cNvPr id="7"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p>
            <a:pPr lvl="0">
              <a:spcBef>
                <a:spcPct val="0"/>
              </a:spcBef>
              <a:defRPr/>
            </a:pPr>
            <a:r>
              <a:rPr lang="en-US" sz="2400" b="1" dirty="0" smtClean="0">
                <a:solidFill>
                  <a:srgbClr val="FF0000"/>
                </a:solidFill>
                <a:latin typeface="Arial" pitchFamily="34" charset="0"/>
                <a:cs typeface="Arial" pitchFamily="34" charset="0"/>
              </a:rPr>
              <a:t>2</a:t>
            </a:r>
            <a:r>
              <a:rPr lang="en-US" sz="2400" dirty="0" smtClean="0">
                <a:solidFill>
                  <a:srgbClr val="FF0000"/>
                </a:solidFill>
                <a:latin typeface="Arial" pitchFamily="34" charset="0"/>
                <a:cs typeface="Arial" pitchFamily="34" charset="0"/>
              </a:rPr>
              <a:t>. </a:t>
            </a:r>
            <a:r>
              <a:rPr lang="en-US" sz="2800" b="1" i="1" dirty="0" smtClean="0">
                <a:solidFill>
                  <a:srgbClr val="FF0000"/>
                </a:solidFill>
              </a:rPr>
              <a:t>CLE – PROBONO in the relationship between law student and building justice in the future</a:t>
            </a:r>
            <a:endParaRPr kumimoji="0" lang="vi-VN" sz="2800" b="0" i="0" u="none" strike="noStrike" kern="1200" cap="none" spc="0" normalizeH="0" baseline="0" noProof="1">
              <a:ln>
                <a:noFill/>
              </a:ln>
              <a:solidFill>
                <a:schemeClr val="tx1"/>
              </a:solidFill>
              <a:effectLst/>
              <a:uLnTx/>
              <a:uFillTx/>
              <a:latin typeface="Arial" pitchFamily="34" charset="0"/>
              <a:ea typeface="+mj-ea"/>
              <a:cs typeface="Arial" pitchFamily="34" charset="0"/>
            </a:endParaRPr>
          </a:p>
        </p:txBody>
      </p:sp>
      <p:pic>
        <p:nvPicPr>
          <p:cNvPr id="7174" name="Picture 6" descr="http://upload.wikimedia.org/wikipedia/commons/e/e9/Official_portrait_of_Barack_Obama.jpg"/>
          <p:cNvPicPr>
            <a:picLocks noChangeAspect="1" noChangeArrowheads="1"/>
          </p:cNvPicPr>
          <p:nvPr/>
        </p:nvPicPr>
        <p:blipFill>
          <a:blip r:embed="rId3" cstate="print"/>
          <a:srcRect/>
          <a:stretch>
            <a:fillRect/>
          </a:stretch>
        </p:blipFill>
        <p:spPr bwMode="auto">
          <a:xfrm>
            <a:off x="3276600" y="3200400"/>
            <a:ext cx="2203749" cy="3000376"/>
          </a:xfrm>
          <a:prstGeom prst="rect">
            <a:avLst/>
          </a:prstGeom>
          <a:noFill/>
        </p:spPr>
      </p:pic>
      <p:pic>
        <p:nvPicPr>
          <p:cNvPr id="7176" name="Picture 8" descr="https://fbcdn-sphotos-b-a.akamaihd.net/hphotos-ak-frc3/v/t1.0-9/p350x350/1385173_738709862822098_2064989703_n.jpg?oh=06838fae62940d4d93251742f2d041de&amp;oe=54974559&amp;__gda__=1417873481_7a90cf4c221cfff5dd8ec4c9a1d701d4"/>
          <p:cNvPicPr>
            <a:picLocks noChangeAspect="1" noChangeArrowheads="1"/>
          </p:cNvPicPr>
          <p:nvPr/>
        </p:nvPicPr>
        <p:blipFill>
          <a:blip r:embed="rId4" cstate="print"/>
          <a:srcRect/>
          <a:stretch>
            <a:fillRect/>
          </a:stretch>
        </p:blipFill>
        <p:spPr bwMode="auto">
          <a:xfrm>
            <a:off x="457200" y="3200400"/>
            <a:ext cx="1950616" cy="3000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heel(1)">
                                      <p:cBhvr>
                                        <p:cTn id="24" dur="20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p:cNvSpPr/>
          <p:nvPr/>
        </p:nvSpPr>
        <p:spPr>
          <a:xfrm>
            <a:off x="3505200" y="762000"/>
            <a:ext cx="1981200" cy="1600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1" smtClean="0"/>
              <a:t>Trái </a:t>
            </a:r>
            <a:r>
              <a:rPr lang="en-US" noProof="1" smtClean="0"/>
              <a:t>tim</a:t>
            </a:r>
          </a:p>
          <a:p>
            <a:pPr algn="ctr"/>
            <a:r>
              <a:rPr lang="en-US" sz="3200" b="1" noProof="1" smtClean="0"/>
              <a:t>Heart</a:t>
            </a:r>
            <a:endParaRPr lang="en-US" sz="3200" b="1" noProof="1"/>
          </a:p>
        </p:txBody>
      </p:sp>
      <p:sp>
        <p:nvSpPr>
          <p:cNvPr id="6" name="Cloud 5"/>
          <p:cNvSpPr/>
          <p:nvPr/>
        </p:nvSpPr>
        <p:spPr>
          <a:xfrm>
            <a:off x="4800600" y="3429000"/>
            <a:ext cx="2819400" cy="2209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Trí </a:t>
            </a:r>
            <a:r>
              <a:rPr lang="vi-VN" dirty="0" smtClean="0"/>
              <a:t>tuệ</a:t>
            </a:r>
            <a:endParaRPr lang="en-US" dirty="0" smtClean="0"/>
          </a:p>
          <a:p>
            <a:pPr algn="ctr"/>
            <a:r>
              <a:rPr lang="en-US" sz="3600" b="1" dirty="0" smtClean="0"/>
              <a:t>Mind</a:t>
            </a:r>
            <a:endParaRPr lang="vi-VN" sz="3600" b="1" dirty="0"/>
          </a:p>
        </p:txBody>
      </p:sp>
      <p:sp>
        <p:nvSpPr>
          <p:cNvPr id="7" name="Teardrop 6"/>
          <p:cNvSpPr/>
          <p:nvPr/>
        </p:nvSpPr>
        <p:spPr>
          <a:xfrm rot="18957244">
            <a:off x="1169456" y="3912656"/>
            <a:ext cx="1600200" cy="1600200"/>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1" smtClean="0"/>
              <a:t>Nhiệt </a:t>
            </a:r>
            <a:r>
              <a:rPr lang="en-US" noProof="1" smtClean="0"/>
              <a:t>huyết</a:t>
            </a:r>
          </a:p>
          <a:p>
            <a:pPr algn="ctr"/>
            <a:r>
              <a:rPr lang="en-US" sz="4000" b="1" noProof="1" smtClean="0"/>
              <a:t>Zeal</a:t>
            </a:r>
            <a:endParaRPr lang="en-US" sz="4000" b="1" noProof="1"/>
          </a:p>
        </p:txBody>
      </p:sp>
      <p:sp>
        <p:nvSpPr>
          <p:cNvPr id="8" name="Curved Up Arrow 7"/>
          <p:cNvSpPr/>
          <p:nvPr/>
        </p:nvSpPr>
        <p:spPr>
          <a:xfrm rot="481554">
            <a:off x="2743200" y="4953000"/>
            <a:ext cx="2438400" cy="1219200"/>
          </a:xfrm>
          <a:prstGeom prst="curved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Up Arrow 8"/>
          <p:cNvSpPr/>
          <p:nvPr/>
        </p:nvSpPr>
        <p:spPr>
          <a:xfrm rot="13593255">
            <a:off x="5319589" y="1609173"/>
            <a:ext cx="2438400" cy="1219200"/>
          </a:xfrm>
          <a:prstGeom prst="curved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Up Arrow 9"/>
          <p:cNvSpPr/>
          <p:nvPr/>
        </p:nvSpPr>
        <p:spPr>
          <a:xfrm rot="7608938">
            <a:off x="1142422" y="1722350"/>
            <a:ext cx="2438400" cy="1219200"/>
          </a:xfrm>
          <a:prstGeom prst="curved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286000" y="914400"/>
            <a:ext cx="4495800" cy="4876800"/>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2819400"/>
            <a:ext cx="8229600" cy="1143000"/>
          </a:xfrm>
        </p:spPr>
        <p:txBody>
          <a:bodyPr>
            <a:norm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CLE - PRO BONO</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 name="Content Placeholder 3" descr="420634_594320133912537_1987769110_n.jpg"/>
          <p:cNvPicPr>
            <a:picLocks noGrp="1" noChangeAspect="1"/>
          </p:cNvPicPr>
          <p:nvPr>
            <p:ph idx="1"/>
          </p:nvPr>
        </p:nvPicPr>
        <p:blipFill>
          <a:blip r:embed="rId2" cstate="print"/>
          <a:stretch>
            <a:fillRect/>
          </a:stretch>
        </p:blipFill>
        <p:spPr>
          <a:xfrm>
            <a:off x="5715000" y="993458"/>
            <a:ext cx="2209800" cy="22926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960034_676753522335864_1374138636_n.jpg"/>
          <p:cNvPicPr>
            <a:picLocks noChangeAspect="1"/>
          </p:cNvPicPr>
          <p:nvPr/>
        </p:nvPicPr>
        <p:blipFill>
          <a:blip r:embed="rId3" cstate="print"/>
          <a:stretch>
            <a:fillRect/>
          </a:stretch>
        </p:blipFill>
        <p:spPr>
          <a:xfrm>
            <a:off x="5867400" y="3505200"/>
            <a:ext cx="2209800" cy="2252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image (1).jpg"/>
          <p:cNvPicPr>
            <a:picLocks noChangeAspect="1"/>
          </p:cNvPicPr>
          <p:nvPr/>
        </p:nvPicPr>
        <p:blipFill>
          <a:blip r:embed="rId4" cstate="print"/>
          <a:stretch>
            <a:fillRect/>
          </a:stretch>
        </p:blipFill>
        <p:spPr>
          <a:xfrm>
            <a:off x="3733800" y="4648200"/>
            <a:ext cx="198120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1779078_775500349127847_1732760763_n.jpg"/>
          <p:cNvPicPr>
            <a:picLocks noChangeAspect="1"/>
          </p:cNvPicPr>
          <p:nvPr/>
        </p:nvPicPr>
        <p:blipFill>
          <a:blip r:embed="rId5" cstate="print"/>
          <a:stretch>
            <a:fillRect/>
          </a:stretch>
        </p:blipFill>
        <p:spPr>
          <a:xfrm>
            <a:off x="1524000" y="3962400"/>
            <a:ext cx="2066925" cy="2171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1932390_775500295794519_6390298_n.jpg"/>
          <p:cNvPicPr>
            <a:picLocks noChangeAspect="1"/>
          </p:cNvPicPr>
          <p:nvPr/>
        </p:nvPicPr>
        <p:blipFill>
          <a:blip r:embed="rId6" cstate="print"/>
          <a:stretch>
            <a:fillRect/>
          </a:stretch>
        </p:blipFill>
        <p:spPr>
          <a:xfrm>
            <a:off x="3276600" y="0"/>
            <a:ext cx="2286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969173_689435061067710_1109256143_n.jpg"/>
          <p:cNvPicPr>
            <a:picLocks noChangeAspect="1"/>
          </p:cNvPicPr>
          <p:nvPr/>
        </p:nvPicPr>
        <p:blipFill>
          <a:blip r:embed="rId7" cstate="print"/>
          <a:stretch>
            <a:fillRect/>
          </a:stretch>
        </p:blipFill>
        <p:spPr>
          <a:xfrm>
            <a:off x="990600" y="1295400"/>
            <a:ext cx="2196703"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121447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Nội</a:t>
            </a:r>
            <a:r>
              <a:rPr lang="en-US" b="1" dirty="0" smtClean="0"/>
              <a:t> dung / Content</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noProof="1" smtClean="0">
                <a:solidFill>
                  <a:schemeClr val="bg1"/>
                </a:solidFill>
              </a:rPr>
              <a:t>Nhận</a:t>
            </a:r>
            <a:r>
              <a:rPr lang="en-US" noProof="1" smtClean="0">
                <a:solidFill>
                  <a:schemeClr val="bg1"/>
                </a:solidFill>
              </a:rPr>
              <a:t> thức chung về công </a:t>
            </a:r>
            <a:r>
              <a:rPr lang="en-US" noProof="1" smtClean="0">
                <a:solidFill>
                  <a:schemeClr val="bg1"/>
                </a:solidFill>
              </a:rPr>
              <a:t>lý</a:t>
            </a:r>
            <a:endParaRPr lang="en-US" noProof="1" smtClean="0">
              <a:solidFill>
                <a:schemeClr val="bg1"/>
              </a:solidFill>
            </a:endParaRPr>
          </a:p>
          <a:p>
            <a:pPr marL="514350" indent="-514350">
              <a:buNone/>
            </a:pPr>
            <a:r>
              <a:rPr lang="en-US" noProof="1" smtClean="0"/>
              <a:t>	</a:t>
            </a:r>
            <a:r>
              <a:rPr lang="en-US" i="1" noProof="1" smtClean="0"/>
              <a:t>Awareness of </a:t>
            </a:r>
            <a:r>
              <a:rPr lang="en-US" i="1" noProof="1" smtClean="0"/>
              <a:t>“Justice”</a:t>
            </a:r>
            <a:endParaRPr lang="en-US" i="1" noProof="1" smtClean="0"/>
          </a:p>
          <a:p>
            <a:pPr marL="514350" indent="-514350">
              <a:buNone/>
            </a:pPr>
            <a:endParaRPr lang="en-US" i="1" noProof="1" smtClean="0"/>
          </a:p>
          <a:p>
            <a:pPr marL="514350" indent="-514350">
              <a:buAutoNum type="arabicPeriod" startAt="2"/>
            </a:pPr>
            <a:r>
              <a:rPr lang="en-US" noProof="1" smtClean="0">
                <a:solidFill>
                  <a:schemeClr val="bg1"/>
                </a:solidFill>
              </a:rPr>
              <a:t>CLE – PRO BONO trong mối quan hệ giữa sinh viên luật và xây dựng nền công lý tương </a:t>
            </a:r>
            <a:r>
              <a:rPr lang="en-US" noProof="1" smtClean="0">
                <a:solidFill>
                  <a:schemeClr val="bg1"/>
                </a:solidFill>
              </a:rPr>
              <a:t>lai</a:t>
            </a:r>
            <a:endParaRPr lang="en-US" noProof="1" smtClean="0">
              <a:solidFill>
                <a:schemeClr val="bg1"/>
              </a:solidFill>
            </a:endParaRPr>
          </a:p>
          <a:p>
            <a:pPr marL="514350" indent="-514350">
              <a:buNone/>
            </a:pPr>
            <a:r>
              <a:rPr lang="en-US" noProof="1" smtClean="0"/>
              <a:t>	</a:t>
            </a:r>
            <a:r>
              <a:rPr lang="en-US" i="1" noProof="1" smtClean="0"/>
              <a:t>CLE – PROBONO in the relationship between law student and building justice in the </a:t>
            </a:r>
            <a:r>
              <a:rPr lang="en-US" i="1" noProof="1" smtClean="0"/>
              <a:t>future</a:t>
            </a:r>
            <a:endParaRPr lang="en-US" i="1" noProof="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534400" cy="5287963"/>
          </a:xfrm>
        </p:spPr>
        <p:txBody>
          <a:bodyPr/>
          <a:lstStyle/>
          <a:p>
            <a:pPr marL="3886200">
              <a:buNone/>
            </a:pPr>
            <a:r>
              <a:rPr lang="en-US" b="1" dirty="0" err="1" smtClean="0">
                <a:solidFill>
                  <a:srgbClr val="C00000"/>
                </a:solidFill>
              </a:rPr>
              <a:t>Triết</a:t>
            </a:r>
            <a:r>
              <a:rPr lang="en-US" b="1" dirty="0" smtClean="0">
                <a:solidFill>
                  <a:srgbClr val="C00000"/>
                </a:solidFill>
              </a:rPr>
              <a:t> </a:t>
            </a:r>
            <a:r>
              <a:rPr lang="en-US" b="1" dirty="0" err="1" smtClean="0">
                <a:solidFill>
                  <a:srgbClr val="C00000"/>
                </a:solidFill>
              </a:rPr>
              <a:t>lý</a:t>
            </a:r>
            <a:r>
              <a:rPr lang="en-US" b="1" dirty="0" smtClean="0">
                <a:solidFill>
                  <a:srgbClr val="C00000"/>
                </a:solidFill>
              </a:rPr>
              <a:t> CLE </a:t>
            </a:r>
            <a:r>
              <a:rPr lang="en-US" b="1" dirty="0" smtClean="0">
                <a:solidFill>
                  <a:srgbClr val="C00000"/>
                </a:solidFill>
              </a:rPr>
              <a:t>– PROBONO</a:t>
            </a:r>
          </a:p>
          <a:p>
            <a:pPr marL="3886200">
              <a:buNone/>
            </a:pPr>
            <a:r>
              <a:rPr lang="en-US" sz="2400" b="1" i="1" dirty="0" smtClean="0"/>
              <a:t>CLE-PROBONO philosophy</a:t>
            </a:r>
            <a:endParaRPr lang="en-US" sz="2400" b="1" i="1" dirty="0" smtClean="0"/>
          </a:p>
          <a:p>
            <a:pPr marL="3886200">
              <a:buNone/>
            </a:pPr>
            <a:endParaRPr lang="en-US" dirty="0" smtClean="0"/>
          </a:p>
          <a:p>
            <a:pPr marL="3886200">
              <a:buNone/>
            </a:pPr>
            <a:r>
              <a:rPr lang="en-US" dirty="0" smtClean="0"/>
              <a:t>“</a:t>
            </a:r>
            <a:r>
              <a:rPr lang="en-US" dirty="0" err="1" smtClean="0"/>
              <a:t>Lá</a:t>
            </a:r>
            <a:r>
              <a:rPr lang="en-US" dirty="0" smtClean="0"/>
              <a:t> </a:t>
            </a:r>
            <a:r>
              <a:rPr lang="en-US" dirty="0" err="1" smtClean="0"/>
              <a:t>lành</a:t>
            </a:r>
            <a:r>
              <a:rPr lang="en-US" dirty="0" smtClean="0"/>
              <a:t> </a:t>
            </a:r>
            <a:r>
              <a:rPr lang="en-US" dirty="0" err="1" smtClean="0"/>
              <a:t>đùm</a:t>
            </a:r>
            <a:r>
              <a:rPr lang="en-US" dirty="0" smtClean="0"/>
              <a:t> </a:t>
            </a:r>
            <a:r>
              <a:rPr lang="en-US" dirty="0" err="1" smtClean="0"/>
              <a:t>lá</a:t>
            </a:r>
            <a:r>
              <a:rPr lang="en-US" dirty="0" smtClean="0"/>
              <a:t> </a:t>
            </a:r>
            <a:r>
              <a:rPr lang="en-US" dirty="0" err="1" smtClean="0"/>
              <a:t>rách</a:t>
            </a:r>
            <a:r>
              <a:rPr lang="en-US" dirty="0" smtClean="0"/>
              <a:t>, </a:t>
            </a:r>
          </a:p>
          <a:p>
            <a:pPr marL="3886200">
              <a:buNone/>
            </a:pPr>
            <a:r>
              <a:rPr lang="en-US" dirty="0" err="1" smtClean="0"/>
              <a:t>lá</a:t>
            </a:r>
            <a:r>
              <a:rPr lang="en-US" dirty="0" smtClean="0"/>
              <a:t> </a:t>
            </a:r>
            <a:r>
              <a:rPr lang="en-US" dirty="0" err="1" smtClean="0"/>
              <a:t>rách</a:t>
            </a:r>
            <a:r>
              <a:rPr lang="en-US" dirty="0" smtClean="0"/>
              <a:t> </a:t>
            </a:r>
            <a:r>
              <a:rPr lang="en-US" dirty="0" err="1" smtClean="0"/>
              <a:t>ít</a:t>
            </a:r>
            <a:r>
              <a:rPr lang="en-US" dirty="0" smtClean="0"/>
              <a:t> </a:t>
            </a:r>
            <a:r>
              <a:rPr lang="en-US" dirty="0" err="1" smtClean="0"/>
              <a:t>đùm</a:t>
            </a:r>
            <a:r>
              <a:rPr lang="en-US" dirty="0" smtClean="0"/>
              <a:t> </a:t>
            </a:r>
            <a:r>
              <a:rPr lang="en-US" dirty="0" err="1" smtClean="0"/>
              <a:t>lá</a:t>
            </a:r>
            <a:r>
              <a:rPr lang="en-US" dirty="0" smtClean="0"/>
              <a:t> </a:t>
            </a:r>
            <a:r>
              <a:rPr lang="en-US" dirty="0" err="1" smtClean="0"/>
              <a:t>rách</a:t>
            </a:r>
            <a:r>
              <a:rPr lang="en-US" dirty="0" smtClean="0"/>
              <a:t> </a:t>
            </a:r>
            <a:r>
              <a:rPr lang="en-US" dirty="0" err="1" smtClean="0"/>
              <a:t>nhiều</a:t>
            </a:r>
            <a:r>
              <a:rPr lang="en-US" dirty="0" smtClean="0"/>
              <a:t>”</a:t>
            </a:r>
          </a:p>
          <a:p>
            <a:pPr marL="3886200">
              <a:buNone/>
            </a:pPr>
            <a:endParaRPr lang="en-US" dirty="0" smtClean="0"/>
          </a:p>
          <a:p>
            <a:pPr marL="3886200">
              <a:buNone/>
            </a:pPr>
            <a:r>
              <a:rPr lang="en-US" dirty="0" smtClean="0"/>
              <a:t>	</a:t>
            </a:r>
            <a:r>
              <a:rPr lang="en-US" sz="2800" dirty="0" err="1" smtClean="0">
                <a:solidFill>
                  <a:srgbClr val="C00000"/>
                </a:solidFill>
              </a:rPr>
              <a:t>Cảm</a:t>
            </a:r>
            <a:r>
              <a:rPr lang="en-US" sz="2800" dirty="0" smtClean="0">
                <a:solidFill>
                  <a:srgbClr val="C00000"/>
                </a:solidFill>
              </a:rPr>
              <a:t> </a:t>
            </a:r>
            <a:r>
              <a:rPr lang="en-US" sz="2800" dirty="0" err="1" smtClean="0">
                <a:solidFill>
                  <a:srgbClr val="C00000"/>
                </a:solidFill>
              </a:rPr>
              <a:t>thông</a:t>
            </a:r>
            <a:r>
              <a:rPr lang="en-US" sz="2800" dirty="0" smtClean="0">
                <a:solidFill>
                  <a:srgbClr val="C00000"/>
                </a:solidFill>
              </a:rPr>
              <a:t> </a:t>
            </a:r>
            <a:r>
              <a:rPr lang="en-US" sz="2800" i="1" dirty="0" smtClean="0"/>
              <a:t>sympathize</a:t>
            </a:r>
            <a:endParaRPr lang="en-US" sz="2800" i="1" dirty="0" smtClean="0"/>
          </a:p>
          <a:p>
            <a:pPr marL="3886200">
              <a:buNone/>
            </a:pPr>
            <a:r>
              <a:rPr lang="en-US" sz="2800" dirty="0" smtClean="0"/>
              <a:t>			</a:t>
            </a:r>
            <a:r>
              <a:rPr lang="en-US" sz="2800" dirty="0" err="1" smtClean="0">
                <a:solidFill>
                  <a:srgbClr val="C00000"/>
                </a:solidFill>
              </a:rPr>
              <a:t>Chia</a:t>
            </a:r>
            <a:r>
              <a:rPr lang="en-US" sz="2800" dirty="0" smtClean="0">
                <a:solidFill>
                  <a:srgbClr val="C00000"/>
                </a:solidFill>
              </a:rPr>
              <a:t> </a:t>
            </a:r>
            <a:r>
              <a:rPr lang="en-US" sz="2800" dirty="0" err="1" smtClean="0">
                <a:solidFill>
                  <a:srgbClr val="C00000"/>
                </a:solidFill>
              </a:rPr>
              <a:t>sẻ</a:t>
            </a:r>
            <a:r>
              <a:rPr lang="en-US" sz="2800" i="1" dirty="0" smtClean="0">
                <a:solidFill>
                  <a:srgbClr val="C00000"/>
                </a:solidFill>
              </a:rPr>
              <a:t> </a:t>
            </a:r>
            <a:r>
              <a:rPr lang="en-US" sz="2800" i="1" dirty="0" smtClean="0"/>
              <a:t>share</a:t>
            </a:r>
            <a:endParaRPr lang="en-US" sz="2800" i="1" dirty="0" smtClean="0"/>
          </a:p>
          <a:p>
            <a:pPr marL="3886200">
              <a:buNone/>
            </a:pPr>
            <a:r>
              <a:rPr lang="en-US" sz="2800" dirty="0" smtClean="0"/>
              <a:t>				</a:t>
            </a:r>
            <a:r>
              <a:rPr lang="en-US" sz="2800" dirty="0" err="1" smtClean="0">
                <a:solidFill>
                  <a:srgbClr val="C00000"/>
                </a:solidFill>
              </a:rPr>
              <a:t>Giúp</a:t>
            </a:r>
            <a:r>
              <a:rPr lang="en-US" sz="2800" dirty="0" smtClean="0">
                <a:solidFill>
                  <a:srgbClr val="C00000"/>
                </a:solidFill>
              </a:rPr>
              <a:t> </a:t>
            </a:r>
            <a:r>
              <a:rPr lang="en-US" sz="2800" dirty="0" err="1" smtClean="0">
                <a:solidFill>
                  <a:srgbClr val="C00000"/>
                </a:solidFill>
              </a:rPr>
              <a:t>đỡ</a:t>
            </a:r>
            <a:r>
              <a:rPr lang="en-US" sz="2800" i="1" dirty="0" smtClean="0">
                <a:solidFill>
                  <a:srgbClr val="C00000"/>
                </a:solidFill>
              </a:rPr>
              <a:t> </a:t>
            </a:r>
            <a:r>
              <a:rPr lang="en-US" sz="2800" i="1" dirty="0" smtClean="0"/>
              <a:t>help</a:t>
            </a:r>
            <a:endParaRPr lang="en-US" sz="2800" i="1" dirty="0"/>
          </a:p>
        </p:txBody>
      </p:sp>
      <p:pic>
        <p:nvPicPr>
          <p:cNvPr id="4" name="Picture 3" descr="77-720f5a3f5b4a742756ffa8d77c29a3d1.jpg"/>
          <p:cNvPicPr>
            <a:picLocks noChangeAspect="1"/>
          </p:cNvPicPr>
          <p:nvPr/>
        </p:nvPicPr>
        <p:blipFill>
          <a:blip r:embed="rId2" cstate="print"/>
          <a:stretch>
            <a:fillRect/>
          </a:stretch>
        </p:blipFill>
        <p:spPr>
          <a:xfrm>
            <a:off x="381000" y="1524000"/>
            <a:ext cx="3390900" cy="44407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latin typeface="Perpetua Titling MT" pitchFamily="18" charset="0"/>
                <a:cs typeface="Times New Roman" pitchFamily="18" charset="0"/>
              </a:rPr>
              <a:t/>
            </a:r>
            <a:br>
              <a:rPr lang="en-US" b="1" dirty="0" smtClean="0">
                <a:solidFill>
                  <a:schemeClr val="bg1"/>
                </a:solidFill>
                <a:latin typeface="Perpetua Titling MT" pitchFamily="18" charset="0"/>
                <a:cs typeface="Times New Roman" pitchFamily="18" charset="0"/>
              </a:rPr>
            </a:br>
            <a:r>
              <a:rPr lang="en-US" b="1" dirty="0" smtClean="0">
                <a:solidFill>
                  <a:schemeClr val="bg1"/>
                </a:solidFill>
                <a:latin typeface="Perpetua Titling MT" pitchFamily="18" charset="0"/>
                <a:cs typeface="Times New Roman" pitchFamily="18" charset="0"/>
              </a:rPr>
              <a:t/>
            </a:r>
            <a:br>
              <a:rPr lang="en-US" b="1" dirty="0" smtClean="0">
                <a:solidFill>
                  <a:schemeClr val="bg1"/>
                </a:solidFill>
                <a:latin typeface="Perpetua Titling MT" pitchFamily="18" charset="0"/>
                <a:cs typeface="Times New Roman" pitchFamily="18" charset="0"/>
              </a:rPr>
            </a:br>
            <a:r>
              <a:rPr lang="en-US" b="1" dirty="0" smtClean="0">
                <a:solidFill>
                  <a:schemeClr val="bg1"/>
                </a:solidFill>
                <a:latin typeface="Perpetua Titling MT" pitchFamily="18" charset="0"/>
                <a:cs typeface="Times New Roman" pitchFamily="18" charset="0"/>
              </a:rPr>
              <a:t/>
            </a:r>
            <a:br>
              <a:rPr lang="en-US" b="1" dirty="0" smtClean="0">
                <a:solidFill>
                  <a:schemeClr val="bg1"/>
                </a:solidFill>
                <a:latin typeface="Perpetua Titling MT" pitchFamily="18" charset="0"/>
                <a:cs typeface="Times New Roman" pitchFamily="18" charset="0"/>
              </a:rPr>
            </a:br>
            <a:r>
              <a:rPr lang="en-US" b="1" dirty="0" smtClean="0">
                <a:solidFill>
                  <a:schemeClr val="bg1"/>
                </a:solidFill>
                <a:latin typeface="Perpetua Titling MT" pitchFamily="18" charset="0"/>
                <a:cs typeface="Times New Roman" pitchFamily="18" charset="0"/>
              </a:rPr>
              <a:t/>
            </a:r>
            <a:br>
              <a:rPr lang="en-US" b="1" dirty="0" smtClean="0">
                <a:solidFill>
                  <a:schemeClr val="bg1"/>
                </a:solidFill>
                <a:latin typeface="Perpetua Titling MT" pitchFamily="18" charset="0"/>
                <a:cs typeface="Times New Roman" pitchFamily="18" charset="0"/>
              </a:rPr>
            </a:br>
            <a:r>
              <a:rPr lang="en-US" b="1" dirty="0" smtClean="0">
                <a:solidFill>
                  <a:schemeClr val="bg1"/>
                </a:solidFill>
                <a:latin typeface="Perpetua Titling MT" pitchFamily="18" charset="0"/>
                <a:cs typeface="Times New Roman" pitchFamily="18" charset="0"/>
              </a:rPr>
              <a:t/>
            </a:r>
            <a:br>
              <a:rPr lang="en-US" b="1" dirty="0" smtClean="0">
                <a:solidFill>
                  <a:schemeClr val="bg1"/>
                </a:solidFill>
                <a:latin typeface="Perpetua Titling MT" pitchFamily="18" charset="0"/>
                <a:cs typeface="Times New Roman" pitchFamily="18" charset="0"/>
              </a:rPr>
            </a:br>
            <a:r>
              <a:rPr lang="en-US" b="1" dirty="0" smtClean="0">
                <a:solidFill>
                  <a:schemeClr val="bg1"/>
                </a:solidFill>
                <a:latin typeface="Perpetua Titling MT" pitchFamily="18" charset="0"/>
                <a:cs typeface="Times New Roman" pitchFamily="18" charset="0"/>
              </a:rPr>
              <a:t/>
            </a:r>
            <a:br>
              <a:rPr lang="en-US" b="1" dirty="0" smtClean="0">
                <a:solidFill>
                  <a:schemeClr val="bg1"/>
                </a:solidFill>
                <a:latin typeface="Perpetua Titling MT" pitchFamily="18" charset="0"/>
                <a:cs typeface="Times New Roman" pitchFamily="18" charset="0"/>
              </a:rPr>
            </a:br>
            <a:r>
              <a:rPr lang="en-US" b="1" dirty="0" smtClean="0">
                <a:solidFill>
                  <a:schemeClr val="bg1"/>
                </a:solidFill>
                <a:latin typeface="Perpetua Titling MT" pitchFamily="18" charset="0"/>
                <a:cs typeface="Times New Roman" pitchFamily="18" charset="0"/>
              </a:rPr>
              <a:t/>
            </a:r>
            <a:br>
              <a:rPr lang="en-US" b="1" dirty="0" smtClean="0">
                <a:solidFill>
                  <a:schemeClr val="bg1"/>
                </a:solidFill>
                <a:latin typeface="Perpetua Titling MT" pitchFamily="18" charset="0"/>
                <a:cs typeface="Times New Roman" pitchFamily="18" charset="0"/>
              </a:rPr>
            </a:br>
            <a:r>
              <a:rPr lang="en-US" b="1" dirty="0" smtClean="0">
                <a:solidFill>
                  <a:schemeClr val="bg1"/>
                </a:solidFill>
                <a:latin typeface="Perpetua Titling MT" pitchFamily="18" charset="0"/>
                <a:cs typeface="Times New Roman" pitchFamily="18" charset="0"/>
              </a:rPr>
              <a:t>THANK YOU SO MUCH!!!</a:t>
            </a:r>
            <a:endParaRPr lang="en-US" b="1" dirty="0">
              <a:solidFill>
                <a:schemeClr val="bg1"/>
              </a:solidFill>
              <a:latin typeface="Perpetua Titling MT"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justice?</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3998010522"/>
              </p:ext>
            </p:extLst>
          </p:nvPr>
        </p:nvGraphicFramePr>
        <p:xfrm>
          <a:off x="6096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0471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4953000" cy="1143000"/>
          </a:xfrm>
        </p:spPr>
        <p:txBody>
          <a:bodyPr/>
          <a:lstStyle/>
          <a:p>
            <a:pPr algn="l"/>
            <a:r>
              <a:rPr lang="vi-VN" b="1" noProof="1" smtClean="0">
                <a:solidFill>
                  <a:srgbClr val="FF0000"/>
                </a:solidFill>
                <a:latin typeface="Calibri" pitchFamily="34" charset="0"/>
                <a:cs typeface="Times New Roman" pitchFamily="18" charset="0"/>
              </a:rPr>
              <a:t>Công lý/Justice</a:t>
            </a:r>
            <a:endParaRPr lang="vi-VN" b="1" noProof="1">
              <a:solidFill>
                <a:srgbClr val="FF0000"/>
              </a:solidFill>
              <a:latin typeface="Calibri" pitchFamily="34" charset="0"/>
              <a:cs typeface="Times New Roman" pitchFamily="18" charset="0"/>
            </a:endParaRPr>
          </a:p>
        </p:txBody>
      </p:sp>
      <p:graphicFrame>
        <p:nvGraphicFramePr>
          <p:cNvPr id="5" name="Content Placeholder 4"/>
          <p:cNvGraphicFramePr>
            <a:graphicFrameLocks noGrp="1"/>
          </p:cNvGraphicFramePr>
          <p:nvPr>
            <p:ph idx="1"/>
          </p:nvPr>
        </p:nvGraphicFramePr>
        <p:xfrm>
          <a:off x="685800" y="1752600"/>
          <a:ext cx="8001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602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219200"/>
          </a:xfrm>
        </p:spPr>
        <p:txBody>
          <a:bodyPr>
            <a:noAutofit/>
          </a:bodyPr>
          <a:lstStyle/>
          <a:p>
            <a:pPr lvl="0"/>
            <a:r>
              <a:rPr lang="en-US" sz="2400" b="1" dirty="0" smtClean="0">
                <a:solidFill>
                  <a:srgbClr val="FF0000"/>
                </a:solidFill>
                <a:latin typeface="Arial" pitchFamily="34" charset="0"/>
                <a:cs typeface="Arial" pitchFamily="34" charset="0"/>
              </a:rPr>
              <a:t>“</a:t>
            </a:r>
            <a:r>
              <a:rPr lang="en-US" sz="2400" b="1" dirty="0" err="1" smtClean="0">
                <a:solidFill>
                  <a:srgbClr val="FF0000"/>
                </a:solidFill>
                <a:latin typeface="Arial" pitchFamily="34" charset="0"/>
                <a:cs typeface="Arial" pitchFamily="34" charset="0"/>
              </a:rPr>
              <a:t>c</a:t>
            </a:r>
            <a:r>
              <a:rPr lang="en-US" sz="2400" b="1" dirty="0" err="1" smtClean="0">
                <a:solidFill>
                  <a:srgbClr val="FF0000"/>
                </a:solidFill>
                <a:latin typeface="Arial" pitchFamily="34" charset="0"/>
                <a:cs typeface="Arial" pitchFamily="34" charset="0"/>
              </a:rPr>
              <a:t>ông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lý</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trong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khoa</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học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pháp</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lý</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thế</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giới</a:t>
            </a:r>
            <a:r>
              <a:rPr lang="en-US" sz="2400" b="1" dirty="0" smtClean="0">
                <a:solidFill>
                  <a:srgbClr val="FF0000"/>
                </a:solidFill>
                <a:latin typeface="Arial" pitchFamily="34" charset="0"/>
                <a:cs typeface="Arial" pitchFamily="34" charset="0"/>
              </a:rPr>
              <a:t/>
            </a:r>
            <a:br>
              <a:rPr lang="en-US" sz="2400" b="1" dirty="0" smtClean="0">
                <a:solidFill>
                  <a:srgbClr val="FF0000"/>
                </a:solidFill>
                <a:latin typeface="Arial" pitchFamily="34" charset="0"/>
                <a:cs typeface="Arial" pitchFamily="34" charset="0"/>
              </a:rPr>
            </a:br>
            <a:r>
              <a:rPr lang="en-US" sz="2400" b="1" i="1" dirty="0" smtClean="0">
                <a:latin typeface="Arial" pitchFamily="34" charset="0"/>
                <a:cs typeface="Arial" pitchFamily="34" charset="0"/>
              </a:rPr>
              <a:t> </a:t>
            </a:r>
            <a:r>
              <a:rPr lang="en-US" sz="2400" b="1" i="1" dirty="0" smtClean="0">
                <a:latin typeface="Arial" pitchFamily="34" charset="0"/>
                <a:cs typeface="Arial" pitchFamily="34" charset="0"/>
              </a:rPr>
              <a:t>“Justice</a:t>
            </a:r>
            <a:r>
              <a:rPr lang="en-US" sz="2400" b="1" i="1" dirty="0" smtClean="0">
                <a:latin typeface="Arial" pitchFamily="34" charset="0"/>
                <a:cs typeface="Arial" pitchFamily="34" charset="0"/>
              </a:rPr>
              <a:t>” in the international Jurisprudence</a:t>
            </a:r>
            <a:r>
              <a:rPr lang="en-US" sz="2400" dirty="0" smtClean="0">
                <a:solidFill>
                  <a:srgbClr val="FF0000"/>
                </a:solidFill>
                <a:latin typeface="Arial" pitchFamily="34" charset="0"/>
                <a:cs typeface="Arial" pitchFamily="34" charset="0"/>
              </a:rPr>
              <a:t/>
            </a:r>
            <a:br>
              <a:rPr lang="en-US" sz="2400" dirty="0" smtClean="0">
                <a:solidFill>
                  <a:srgbClr val="FF0000"/>
                </a:solidFill>
                <a:latin typeface="Arial" pitchFamily="34" charset="0"/>
                <a:cs typeface="Arial" pitchFamily="34" charset="0"/>
              </a:rPr>
            </a:br>
            <a:endParaRPr lang="en-US" sz="24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2286000"/>
            <a:ext cx="8229600" cy="4068763"/>
          </a:xfrm>
        </p:spPr>
        <p:txBody>
          <a:bodyPr>
            <a:normAutofit/>
          </a:bodyPr>
          <a:lstStyle/>
          <a:p>
            <a:pPr algn="just">
              <a:buNone/>
            </a:pPr>
            <a:r>
              <a:rPr lang="en-US" sz="2400" dirty="0" smtClean="0">
                <a:latin typeface="Arial" pitchFamily="34" charset="0"/>
                <a:cs typeface="Arial" pitchFamily="34" charset="0"/>
              </a:rPr>
              <a:t>    </a:t>
            </a:r>
            <a:r>
              <a:rPr lang="en-US" sz="2400" dirty="0" smtClean="0">
                <a:solidFill>
                  <a:schemeClr val="accent2">
                    <a:lumMod val="75000"/>
                  </a:schemeClr>
                </a:solidFill>
                <a:latin typeface="Arial" pitchFamily="34" charset="0"/>
                <a:cs typeface="Arial" pitchFamily="34" charset="0"/>
              </a:rPr>
              <a:t>C</a:t>
            </a:r>
            <a:r>
              <a:rPr lang="vi-VN" sz="2400" dirty="0" smtClean="0">
                <a:solidFill>
                  <a:schemeClr val="accent2">
                    <a:lumMod val="75000"/>
                  </a:schemeClr>
                </a:solidFill>
                <a:latin typeface="Arial" pitchFamily="34" charset="0"/>
                <a:cs typeface="Arial" pitchFamily="34" charset="0"/>
              </a:rPr>
              <a:t>ông lý được hiểu là yêu cầu, đòi hỏi mỗi cá nhân hoặc</a:t>
            </a:r>
            <a:r>
              <a:rPr lang="en-US" sz="2400" dirty="0" smtClean="0">
                <a:solidFill>
                  <a:schemeClr val="accent2">
                    <a:lumMod val="75000"/>
                  </a:schemeClr>
                </a:solidFill>
                <a:latin typeface="Arial" pitchFamily="34" charset="0"/>
                <a:cs typeface="Arial" pitchFamily="34" charset="0"/>
              </a:rPr>
              <a:t> </a:t>
            </a:r>
            <a:r>
              <a:rPr lang="vi-VN" sz="2400" dirty="0" smtClean="0">
                <a:solidFill>
                  <a:schemeClr val="accent2">
                    <a:lumMod val="75000"/>
                  </a:schemeClr>
                </a:solidFill>
                <a:latin typeface="Arial" pitchFamily="34" charset="0"/>
                <a:cs typeface="Arial" pitchFamily="34" charset="0"/>
              </a:rPr>
              <a:t>nhóm được hưởng những gì mà họ xứng đáng. Công lý là quyền mà tạo hoá ban cho con người.</a:t>
            </a:r>
            <a:endParaRPr lang="en-US" sz="2400" dirty="0" smtClean="0">
              <a:solidFill>
                <a:schemeClr val="accent2">
                  <a:lumMod val="75000"/>
                </a:schemeClr>
              </a:solidFill>
              <a:latin typeface="Arial" pitchFamily="34" charset="0"/>
              <a:cs typeface="Arial" pitchFamily="34" charset="0"/>
            </a:endParaRPr>
          </a:p>
          <a:p>
            <a:pPr algn="just">
              <a:buNone/>
            </a:pPr>
            <a:r>
              <a:rPr lang="vi-VN" sz="2400" dirty="0" smtClean="0">
                <a:latin typeface="Arial" pitchFamily="34" charset="0"/>
                <a:cs typeface="Arial" pitchFamily="34" charset="0"/>
              </a:rPr>
              <a:t>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Justice </a:t>
            </a:r>
            <a:r>
              <a:rPr lang="en-US" sz="2400" dirty="0">
                <a:latin typeface="Arial" pitchFamily="34" charset="0"/>
                <a:cs typeface="Arial" pitchFamily="34" charset="0"/>
              </a:rPr>
              <a:t>shall be construed to require, require each individual or group is entitled to what they deserve. Justice is right that endowed humans.</a:t>
            </a: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xmlns="" val="13465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8229600" cy="4144963"/>
          </a:xfrm>
        </p:spPr>
        <p:txBody>
          <a:bodyPr>
            <a:normAutofit/>
          </a:bodyPr>
          <a:lstStyle/>
          <a:p>
            <a:pPr indent="0" algn="just">
              <a:buNone/>
            </a:pPr>
            <a:r>
              <a:rPr lang="vi-VN" sz="2400" dirty="0" smtClean="0">
                <a:solidFill>
                  <a:schemeClr val="accent2">
                    <a:lumMod val="75000"/>
                  </a:schemeClr>
                </a:solidFill>
                <a:latin typeface="Arial" pitchFamily="34" charset="0"/>
                <a:cs typeface="Arial" pitchFamily="34" charset="0"/>
              </a:rPr>
              <a:t>Đây </a:t>
            </a:r>
            <a:r>
              <a:rPr lang="vi-VN" sz="2400" dirty="0" smtClean="0">
                <a:solidFill>
                  <a:schemeClr val="accent2">
                    <a:lumMod val="75000"/>
                  </a:schemeClr>
                </a:solidFill>
                <a:latin typeface="Arial" pitchFamily="34" charset="0"/>
                <a:cs typeface="Arial" pitchFamily="34" charset="0"/>
              </a:rPr>
              <a:t>là khái niệm mang tính tổng quát và tuyệt đối</a:t>
            </a:r>
            <a:r>
              <a:rPr lang="en-US" sz="2400" dirty="0" smtClean="0">
                <a:solidFill>
                  <a:schemeClr val="accent2">
                    <a:lumMod val="75000"/>
                  </a:schemeClr>
                </a:solidFill>
                <a:latin typeface="Arial" pitchFamily="34" charset="0"/>
                <a:cs typeface="Arial" pitchFamily="34" charset="0"/>
              </a:rPr>
              <a:t>.</a:t>
            </a:r>
            <a:r>
              <a:rPr lang="vi-VN" sz="2400" dirty="0" smtClean="0">
                <a:solidFill>
                  <a:schemeClr val="accent2">
                    <a:lumMod val="75000"/>
                  </a:schemeClr>
                </a:solidFill>
                <a:latin typeface="Arial" pitchFamily="34" charset="0"/>
                <a:cs typeface="Arial" pitchFamily="34" charset="0"/>
              </a:rPr>
              <a:t> </a:t>
            </a:r>
            <a:r>
              <a:rPr lang="en-US" sz="2400" dirty="0" smtClean="0">
                <a:solidFill>
                  <a:schemeClr val="accent2">
                    <a:lumMod val="75000"/>
                  </a:schemeClr>
                </a:solidFill>
                <a:latin typeface="Arial" pitchFamily="34" charset="0"/>
                <a:cs typeface="Arial" pitchFamily="34" charset="0"/>
              </a:rPr>
              <a:t>C</a:t>
            </a:r>
            <a:r>
              <a:rPr lang="vi-VN" sz="2400" dirty="0" smtClean="0">
                <a:solidFill>
                  <a:schemeClr val="accent2">
                    <a:lumMod val="75000"/>
                  </a:schemeClr>
                </a:solidFill>
                <a:latin typeface="Arial" pitchFamily="34" charset="0"/>
                <a:cs typeface="Arial" pitchFamily="34" charset="0"/>
              </a:rPr>
              <a:t>ác</a:t>
            </a:r>
            <a:r>
              <a:rPr lang="en-US" sz="2400" dirty="0" smtClean="0">
                <a:solidFill>
                  <a:schemeClr val="accent2">
                    <a:lumMod val="75000"/>
                  </a:schemeClr>
                </a:solidFill>
                <a:latin typeface="Arial" pitchFamily="34" charset="0"/>
                <a:cs typeface="Arial" pitchFamily="34" charset="0"/>
              </a:rPr>
              <a:t> </a:t>
            </a:r>
            <a:r>
              <a:rPr lang="vi-VN" sz="2400" dirty="0" smtClean="0">
                <a:solidFill>
                  <a:schemeClr val="accent2">
                    <a:lumMod val="75000"/>
                  </a:schemeClr>
                </a:solidFill>
                <a:latin typeface="Arial" pitchFamily="34" charset="0"/>
                <a:cs typeface="Arial" pitchFamily="34" charset="0"/>
              </a:rPr>
              <a:t>quy </a:t>
            </a:r>
            <a:r>
              <a:rPr lang="vi-VN" sz="2400" dirty="0" smtClean="0">
                <a:solidFill>
                  <a:schemeClr val="accent2">
                    <a:lumMod val="75000"/>
                  </a:schemeClr>
                </a:solidFill>
                <a:latin typeface="Arial" pitchFamily="34" charset="0"/>
                <a:cs typeface="Arial" pitchFamily="34" charset="0"/>
              </a:rPr>
              <a:t>định luật pháp, các nguyên tắc, luật lệ, quy tắc chỉ là những cố gắng nhằm hệ thống, hiện thực và cụ thể hoá khái niệm n</a:t>
            </a:r>
            <a:r>
              <a:rPr lang="en-US" sz="2400" dirty="0" err="1" smtClean="0">
                <a:solidFill>
                  <a:schemeClr val="accent2">
                    <a:lumMod val="75000"/>
                  </a:schemeClr>
                </a:solidFill>
                <a:latin typeface="Arial" pitchFamily="34" charset="0"/>
                <a:cs typeface="Arial" pitchFamily="34" charset="0"/>
              </a:rPr>
              <a:t>ày</a:t>
            </a:r>
            <a:r>
              <a:rPr lang="en-US" sz="2400" dirty="0" smtClean="0">
                <a:solidFill>
                  <a:schemeClr val="accent2">
                    <a:lumMod val="75000"/>
                  </a:schemeClr>
                </a:solidFill>
                <a:latin typeface="Arial" pitchFamily="34" charset="0"/>
                <a:cs typeface="Arial" pitchFamily="34" charset="0"/>
              </a:rPr>
              <a:t>.</a:t>
            </a:r>
          </a:p>
          <a:p>
            <a:pPr indent="0" algn="just">
              <a:buNone/>
            </a:pPr>
            <a:endParaRPr lang="en-US" sz="2400" dirty="0" smtClean="0">
              <a:latin typeface="Arial" pitchFamily="34" charset="0"/>
              <a:cs typeface="Arial" pitchFamily="34" charset="0"/>
            </a:endParaRPr>
          </a:p>
          <a:p>
            <a:pPr indent="0" algn="just">
              <a:buNone/>
            </a:pPr>
            <a:r>
              <a:rPr lang="en-US" sz="2400" dirty="0" smtClean="0">
                <a:latin typeface="Arial" pitchFamily="34" charset="0"/>
                <a:cs typeface="Arial" pitchFamily="34" charset="0"/>
              </a:rPr>
              <a:t>This </a:t>
            </a:r>
            <a:r>
              <a:rPr lang="en-US" sz="2400" dirty="0" smtClean="0">
                <a:latin typeface="Arial" pitchFamily="34" charset="0"/>
                <a:cs typeface="Arial" pitchFamily="34" charset="0"/>
              </a:rPr>
              <a:t>is a general and absolute concept. The laws, rules and principles try to systematize, concretize and realize this concept.</a:t>
            </a:r>
            <a:endParaRPr lang="en-US" sz="2400" dirty="0">
              <a:latin typeface="Arial" pitchFamily="34" charset="0"/>
              <a:cs typeface="Arial" pitchFamily="34" charset="0"/>
            </a:endParaRPr>
          </a:p>
        </p:txBody>
      </p:sp>
      <p:sp>
        <p:nvSpPr>
          <p:cNvPr id="4" name="Title 1"/>
          <p:cNvSpPr txBox="1">
            <a:spLocks/>
          </p:cNvSpPr>
          <p:nvPr/>
        </p:nvSpPr>
        <p:spPr>
          <a:xfrm>
            <a:off x="0" y="609600"/>
            <a:ext cx="91440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a:t>
            </a:r>
            <a:r>
              <a:rPr lang="en-US" sz="2400" b="1" dirty="0" err="1" smtClean="0">
                <a:solidFill>
                  <a:srgbClr val="FF0000"/>
                </a:solidFill>
                <a:latin typeface="Arial" pitchFamily="34" charset="0"/>
                <a:ea typeface="+mj-ea"/>
                <a:cs typeface="Arial" pitchFamily="34" charset="0"/>
              </a:rPr>
              <a:t>C</a:t>
            </a:r>
            <a:r>
              <a:rPr kumimoji="0" lang="en-US" sz="2400" b="1" i="0" u="none" strike="noStrike" kern="1200" cap="none" spc="0" normalizeH="0" baseline="0" noProof="0" dirty="0" err="1" smtClean="0">
                <a:ln>
                  <a:noFill/>
                </a:ln>
                <a:solidFill>
                  <a:srgbClr val="FF0000"/>
                </a:solidFill>
                <a:effectLst/>
                <a:uLnTx/>
                <a:uFillTx/>
                <a:latin typeface="Arial" pitchFamily="34" charset="0"/>
                <a:ea typeface="+mj-ea"/>
                <a:cs typeface="Arial" pitchFamily="34" charset="0"/>
              </a:rPr>
              <a:t>ông</a:t>
            </a:r>
            <a:r>
              <a:rPr kumimoji="0" lang="en-US" sz="24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a:t>
            </a:r>
            <a:r>
              <a:rPr kumimoji="0" lang="en-US" sz="2400" b="1" i="0" u="none" strike="noStrike" kern="1200" cap="none" spc="0" normalizeH="0" baseline="0" noProof="0" dirty="0" err="1" smtClean="0">
                <a:ln>
                  <a:noFill/>
                </a:ln>
                <a:solidFill>
                  <a:srgbClr val="FF0000"/>
                </a:solidFill>
                <a:effectLst/>
                <a:uLnTx/>
                <a:uFillTx/>
                <a:latin typeface="Arial" pitchFamily="34" charset="0"/>
                <a:ea typeface="+mj-ea"/>
                <a:cs typeface="Arial" pitchFamily="34" charset="0"/>
              </a:rPr>
              <a:t>lý</a:t>
            </a:r>
            <a:r>
              <a:rPr kumimoji="0" lang="en-US" sz="24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a:t>
            </a:r>
            <a:r>
              <a:rPr kumimoji="0" lang="en-US" sz="2400" b="1" i="0" u="none" strike="noStrike" kern="1200" cap="none" spc="0" normalizeH="0" baseline="0" noProof="0" dirty="0" err="1" smtClean="0">
                <a:ln>
                  <a:noFill/>
                </a:ln>
                <a:solidFill>
                  <a:srgbClr val="FF0000"/>
                </a:solidFill>
                <a:effectLst/>
                <a:uLnTx/>
                <a:uFillTx/>
                <a:latin typeface="Arial" pitchFamily="34" charset="0"/>
                <a:ea typeface="+mj-ea"/>
                <a:cs typeface="Arial" pitchFamily="34" charset="0"/>
              </a:rPr>
              <a:t>trong</a:t>
            </a:r>
            <a:r>
              <a:rPr kumimoji="0" lang="en-US" sz="24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a:t>
            </a:r>
            <a:r>
              <a:rPr kumimoji="0" lang="en-US" sz="2400" b="1" i="0" u="none" strike="noStrike" kern="1200" cap="none" spc="0" normalizeH="0" baseline="0" noProof="0" dirty="0" err="1" smtClean="0">
                <a:ln>
                  <a:noFill/>
                </a:ln>
                <a:solidFill>
                  <a:srgbClr val="FF0000"/>
                </a:solidFill>
                <a:effectLst/>
                <a:uLnTx/>
                <a:uFillTx/>
                <a:latin typeface="Arial" pitchFamily="34" charset="0"/>
                <a:ea typeface="+mj-ea"/>
                <a:cs typeface="Arial" pitchFamily="34" charset="0"/>
              </a:rPr>
              <a:t>nền</a:t>
            </a:r>
            <a:r>
              <a:rPr kumimoji="0" lang="en-US" sz="24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a:t>
            </a:r>
            <a:r>
              <a:rPr kumimoji="0" lang="en-US" sz="2400" b="1" i="0" u="none" strike="noStrike" kern="1200" cap="none" spc="0" normalizeH="0" baseline="0" noProof="0" dirty="0" err="1" smtClean="0">
                <a:ln>
                  <a:noFill/>
                </a:ln>
                <a:solidFill>
                  <a:srgbClr val="FF0000"/>
                </a:solidFill>
                <a:effectLst/>
                <a:uLnTx/>
                <a:uFillTx/>
                <a:latin typeface="Arial" pitchFamily="34" charset="0"/>
                <a:ea typeface="+mj-ea"/>
                <a:cs typeface="Arial" pitchFamily="34" charset="0"/>
              </a:rPr>
              <a:t>khoa</a:t>
            </a:r>
            <a:r>
              <a:rPr kumimoji="0" lang="en-US" sz="24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a:t>
            </a:r>
            <a:r>
              <a:rPr kumimoji="0" lang="en-US" sz="2400" b="1" i="0" u="none" strike="noStrike" kern="1200" cap="none" spc="0" normalizeH="0" baseline="0" noProof="0" dirty="0" err="1" smtClean="0">
                <a:ln>
                  <a:noFill/>
                </a:ln>
                <a:solidFill>
                  <a:srgbClr val="FF0000"/>
                </a:solidFill>
                <a:effectLst/>
                <a:uLnTx/>
                <a:uFillTx/>
                <a:latin typeface="Arial" pitchFamily="34" charset="0"/>
                <a:ea typeface="+mj-ea"/>
                <a:cs typeface="Arial" pitchFamily="34" charset="0"/>
              </a:rPr>
              <a:t>học</a:t>
            </a:r>
            <a:r>
              <a:rPr kumimoji="0" lang="en-US" sz="24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a:t>
            </a:r>
            <a:r>
              <a:rPr kumimoji="0" lang="en-US" sz="2400" b="1" i="0" u="none" strike="noStrike" kern="1200" cap="none" spc="0" normalizeH="0" baseline="0" noProof="0" dirty="0" err="1" smtClean="0">
                <a:ln>
                  <a:noFill/>
                </a:ln>
                <a:solidFill>
                  <a:srgbClr val="FF0000"/>
                </a:solidFill>
                <a:effectLst/>
                <a:uLnTx/>
                <a:uFillTx/>
                <a:latin typeface="Arial" pitchFamily="34" charset="0"/>
                <a:ea typeface="+mj-ea"/>
                <a:cs typeface="Arial" pitchFamily="34" charset="0"/>
              </a:rPr>
              <a:t>pháp</a:t>
            </a:r>
            <a:r>
              <a:rPr kumimoji="0" lang="en-US" sz="24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a:t>
            </a:r>
            <a:r>
              <a:rPr kumimoji="0" lang="en-US" sz="2400" b="1" i="0" u="none" strike="noStrike" kern="1200" cap="none" spc="0" normalizeH="0" baseline="0" noProof="0" dirty="0" err="1" smtClean="0">
                <a:ln>
                  <a:noFill/>
                </a:ln>
                <a:solidFill>
                  <a:srgbClr val="FF0000"/>
                </a:solidFill>
                <a:effectLst/>
                <a:uLnTx/>
                <a:uFillTx/>
                <a:latin typeface="Arial" pitchFamily="34" charset="0"/>
                <a:ea typeface="+mj-ea"/>
                <a:cs typeface="Arial" pitchFamily="34" charset="0"/>
              </a:rPr>
              <a:t>lý</a:t>
            </a:r>
            <a:r>
              <a:rPr kumimoji="0" lang="en-US" sz="24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a:t>
            </a:r>
            <a:r>
              <a:rPr kumimoji="0" lang="en-US" sz="2400" b="1" i="0" u="none" strike="noStrike" kern="1200" cap="none" spc="0" normalizeH="0" baseline="0" noProof="0" dirty="0" err="1" smtClean="0">
                <a:ln>
                  <a:noFill/>
                </a:ln>
                <a:solidFill>
                  <a:srgbClr val="FF0000"/>
                </a:solidFill>
                <a:effectLst/>
                <a:uLnTx/>
                <a:uFillTx/>
                <a:latin typeface="Arial" pitchFamily="34" charset="0"/>
                <a:ea typeface="+mj-ea"/>
                <a:cs typeface="Arial" pitchFamily="34" charset="0"/>
              </a:rPr>
              <a:t>thế</a:t>
            </a:r>
            <a:r>
              <a:rPr kumimoji="0" lang="en-US" sz="24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a:t>
            </a:r>
            <a:r>
              <a:rPr kumimoji="0" lang="en-US" sz="2400" b="1" i="0" u="none" strike="noStrike" kern="1200" cap="none" spc="0" normalizeH="0" baseline="0" noProof="0" dirty="0" err="1" smtClean="0">
                <a:ln>
                  <a:noFill/>
                </a:ln>
                <a:solidFill>
                  <a:srgbClr val="FF0000"/>
                </a:solidFill>
                <a:effectLst/>
                <a:uLnTx/>
                <a:uFillTx/>
                <a:latin typeface="Arial" pitchFamily="34" charset="0"/>
                <a:ea typeface="+mj-ea"/>
                <a:cs typeface="Arial" pitchFamily="34" charset="0"/>
              </a:rPr>
              <a:t>giới</a:t>
            </a:r>
            <a:r>
              <a:rPr kumimoji="0" lang="en-US" sz="24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br>
            <a:r>
              <a:rPr kumimoji="0" lang="en-US" sz="24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en-US" sz="24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“Justice</a:t>
            </a:r>
            <a:r>
              <a:rPr kumimoji="0" lang="en-US" sz="24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in the international Jurisprudence</a:t>
            </a:r>
            <a:r>
              <a:rPr kumimoji="0" lang="en-US" sz="24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a:r>
            <a:br>
              <a:rPr kumimoji="0" lang="en-US" sz="24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br>
            <a:endParaRPr kumimoji="0" lang="en-US" sz="24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98547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4)">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2400" b="1" noProof="1" smtClean="0">
                <a:solidFill>
                  <a:srgbClr val="FF0000"/>
                </a:solidFill>
                <a:latin typeface="Arial" pitchFamily="34" charset="0"/>
                <a:cs typeface="Arial" pitchFamily="34" charset="0"/>
              </a:rPr>
              <a:t>Tiếp cận công lý trong Chiến lược cải cách tư pháp </a:t>
            </a:r>
            <a:br>
              <a:rPr lang="en-US" sz="2400" b="1" noProof="1" smtClean="0">
                <a:solidFill>
                  <a:srgbClr val="FF0000"/>
                </a:solidFill>
                <a:latin typeface="Arial" pitchFamily="34" charset="0"/>
                <a:cs typeface="Arial" pitchFamily="34" charset="0"/>
              </a:rPr>
            </a:br>
            <a:r>
              <a:rPr lang="en-US" sz="2400" b="1" noProof="1" smtClean="0">
                <a:solidFill>
                  <a:srgbClr val="FF0000"/>
                </a:solidFill>
                <a:latin typeface="Arial" pitchFamily="34" charset="0"/>
                <a:cs typeface="Arial" pitchFamily="34" charset="0"/>
              </a:rPr>
              <a:t>đến năm 2020 tại Việt Nam.</a:t>
            </a:r>
            <a:br>
              <a:rPr lang="en-US" sz="2400" b="1" noProof="1" smtClean="0">
                <a:solidFill>
                  <a:srgbClr val="FF0000"/>
                </a:solidFill>
                <a:latin typeface="Arial" pitchFamily="34" charset="0"/>
                <a:cs typeface="Arial" pitchFamily="34" charset="0"/>
              </a:rPr>
            </a:br>
            <a:r>
              <a:rPr lang="en-US" sz="2400" b="1" noProof="1" smtClean="0">
                <a:solidFill>
                  <a:srgbClr val="FF0000"/>
                </a:solidFill>
                <a:latin typeface="Arial" pitchFamily="34" charset="0"/>
                <a:cs typeface="Arial" pitchFamily="34" charset="0"/>
              </a:rPr>
              <a:t> </a:t>
            </a:r>
            <a:r>
              <a:rPr lang="en-US" sz="2400" b="1" noProof="1" smtClean="0">
                <a:latin typeface="Arial" pitchFamily="34" charset="0"/>
                <a:cs typeface="Arial" pitchFamily="34" charset="0"/>
              </a:rPr>
              <a:t>Justice in the judicial reform strategy in 2020 in Vietnam.</a:t>
            </a:r>
            <a:endParaRPr lang="en-US" sz="2400" noProof="1">
              <a:latin typeface="Arial" pitchFamily="34" charset="0"/>
              <a:cs typeface="Arial" pitchFamily="34" charset="0"/>
            </a:endParaRPr>
          </a:p>
        </p:txBody>
      </p:sp>
      <p:sp>
        <p:nvSpPr>
          <p:cNvPr id="3" name="Content Placeholder 2"/>
          <p:cNvSpPr>
            <a:spLocks noGrp="1"/>
          </p:cNvSpPr>
          <p:nvPr>
            <p:ph idx="1"/>
          </p:nvPr>
        </p:nvSpPr>
        <p:spPr>
          <a:xfrm>
            <a:off x="457200" y="2057400"/>
            <a:ext cx="8229600" cy="4068763"/>
          </a:xfrm>
        </p:spPr>
        <p:txBody>
          <a:bodyPr>
            <a:normAutofit/>
          </a:bodyPr>
          <a:lstStyle/>
          <a:p>
            <a:pPr algn="just">
              <a:buNone/>
            </a:pPr>
            <a:r>
              <a:rPr lang="vi-VN" sz="2800" noProof="1" smtClean="0">
                <a:cs typeface="Times New Roman" pitchFamily="18" charset="0"/>
              </a:rPr>
              <a:t>   </a:t>
            </a:r>
            <a:r>
              <a:rPr lang="vi-VN" sz="2400" noProof="1" smtClean="0">
                <a:solidFill>
                  <a:schemeClr val="accent2">
                    <a:lumMod val="75000"/>
                  </a:schemeClr>
                </a:solidFill>
                <a:cs typeface="Times New Roman" pitchFamily="18" charset="0"/>
              </a:rPr>
              <a:t>Được hiểu là yêu cầu xử lý các vụ việc bằng các thủ tục tố tụng công bằng, hợp pháp nhằm bảo vệ lợi ích của xã hội và bảo vệ các quyền con người một cách nghiêm minh.</a:t>
            </a:r>
            <a:endParaRPr lang="en-US" sz="2400" noProof="1" smtClean="0">
              <a:solidFill>
                <a:schemeClr val="accent2">
                  <a:lumMod val="75000"/>
                </a:schemeClr>
              </a:solidFill>
              <a:cs typeface="Times New Roman" pitchFamily="18" charset="0"/>
            </a:endParaRPr>
          </a:p>
          <a:p>
            <a:pPr algn="just">
              <a:buNone/>
            </a:pPr>
            <a:r>
              <a:rPr lang="vi-VN" sz="2400" noProof="1" smtClean="0">
                <a:cs typeface="Times New Roman" pitchFamily="18" charset="0"/>
              </a:rPr>
              <a:t/>
            </a:r>
            <a:br>
              <a:rPr lang="vi-VN" sz="2400" noProof="1" smtClean="0">
                <a:cs typeface="Times New Roman" pitchFamily="18" charset="0"/>
              </a:rPr>
            </a:br>
            <a:r>
              <a:rPr lang="vi-VN" sz="2400" noProof="1" smtClean="0">
                <a:cs typeface="Times New Roman" pitchFamily="18" charset="0"/>
              </a:rPr>
              <a:t>Be construed as requiring justice to be done, to protect strictly the legitimate interests of society and the human rights.</a:t>
            </a:r>
            <a:endParaRPr lang="vi-VN" sz="2400" noProof="1"/>
          </a:p>
        </p:txBody>
      </p:sp>
    </p:spTree>
    <p:extLst>
      <p:ext uri="{BB962C8B-B14F-4D97-AF65-F5344CB8AC3E}">
        <p14:creationId xmlns:p14="http://schemas.microsoft.com/office/powerpoint/2010/main" xmlns="" val="65781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305800" cy="4144963"/>
          </a:xfrm>
        </p:spPr>
        <p:txBody>
          <a:bodyPr>
            <a:noAutofit/>
          </a:bodyPr>
          <a:lstStyle/>
          <a:p>
            <a:pPr algn="just">
              <a:lnSpc>
                <a:spcPct val="120000"/>
              </a:lnSpc>
              <a:buNone/>
            </a:pPr>
            <a:r>
              <a:rPr lang="en-US" sz="1800" noProof="1" smtClean="0">
                <a:solidFill>
                  <a:schemeClr val="accent2">
                    <a:lumMod val="75000"/>
                  </a:schemeClr>
                </a:solidFill>
                <a:latin typeface="Arial" pitchFamily="34" charset="0"/>
                <a:cs typeface="Arial" pitchFamily="34" charset="0"/>
              </a:rPr>
              <a:t>     Công lý trong tư pháp xét xử không chấp nhận hiện tượng còn để xảy ra tình trạng oan, sai trong điều tra, bắt, giam giữ, truy tố và xét xử. </a:t>
            </a:r>
          </a:p>
          <a:p>
            <a:pPr algn="just">
              <a:lnSpc>
                <a:spcPct val="120000"/>
              </a:lnSpc>
              <a:buNone/>
            </a:pPr>
            <a:r>
              <a:rPr lang="en-US" sz="1800" noProof="1" smtClean="0">
                <a:solidFill>
                  <a:schemeClr val="accent2">
                    <a:lumMod val="75000"/>
                  </a:schemeClr>
                </a:solidFill>
                <a:latin typeface="Arial" pitchFamily="34" charset="0"/>
                <a:cs typeface="Arial" pitchFamily="34" charset="0"/>
              </a:rPr>
              <a:t>	Công lý trong tư pháp xét xử cũng đòi hỏi sự đồng thuận cao của xã hội đối với cơ chế tố tụng, cơ quan tư pháp và các bản án, quyết định của cơ quan tư pháp.</a:t>
            </a:r>
          </a:p>
          <a:p>
            <a:pPr algn="just">
              <a:lnSpc>
                <a:spcPct val="120000"/>
              </a:lnSpc>
              <a:buNone/>
            </a:pPr>
            <a:endParaRPr lang="en-US" sz="1800" noProof="1" smtClean="0">
              <a:latin typeface="Arial" pitchFamily="34" charset="0"/>
              <a:cs typeface="Arial" pitchFamily="34" charset="0"/>
            </a:endParaRPr>
          </a:p>
          <a:p>
            <a:pPr algn="just">
              <a:lnSpc>
                <a:spcPct val="120000"/>
              </a:lnSpc>
              <a:buNone/>
            </a:pPr>
            <a:r>
              <a:rPr lang="en-US" sz="1800" noProof="1" smtClean="0">
                <a:latin typeface="Arial" pitchFamily="34" charset="0"/>
                <a:cs typeface="Arial" pitchFamily="34" charset="0"/>
              </a:rPr>
              <a:t>     Justice in judicial adjudication does not accept the phenomenon of injustice during the investigation, arrest, detention, prosecution and trial.</a:t>
            </a:r>
          </a:p>
          <a:p>
            <a:pPr algn="just">
              <a:lnSpc>
                <a:spcPct val="120000"/>
              </a:lnSpc>
              <a:buNone/>
            </a:pPr>
            <a:r>
              <a:rPr lang="en-US" sz="1800" noProof="1" smtClean="0">
                <a:latin typeface="Arial" pitchFamily="34" charset="0"/>
                <a:cs typeface="Arial" pitchFamily="34" charset="0"/>
              </a:rPr>
              <a:t>	Justice in judicial adjudication also requires high consent of the society for proceedings mechanisms, judicial authorities, and the judgments, decisions of judicial bodies.</a:t>
            </a:r>
            <a:endParaRPr lang="en-US" sz="1800" noProof="1">
              <a:latin typeface="Arial" pitchFamily="34" charset="0"/>
              <a:cs typeface="Arial" pitchFamily="34" charset="0"/>
            </a:endParaRPr>
          </a:p>
        </p:txBody>
      </p:sp>
      <p:sp>
        <p:nvSpPr>
          <p:cNvPr id="5" name="Title 1"/>
          <p:cNvSpPr>
            <a:spLocks noGrp="1"/>
          </p:cNvSpPr>
          <p:nvPr>
            <p:ph type="title"/>
          </p:nvPr>
        </p:nvSpPr>
        <p:spPr>
          <a:xfrm>
            <a:off x="0" y="274638"/>
            <a:ext cx="9144000" cy="1143000"/>
          </a:xfrm>
        </p:spPr>
        <p:txBody>
          <a:bodyPr>
            <a:noAutofit/>
          </a:bodyPr>
          <a:lstStyle/>
          <a:p>
            <a:r>
              <a:rPr lang="en-US" sz="2400" b="1" noProof="1" smtClean="0">
                <a:solidFill>
                  <a:srgbClr val="FF0000"/>
                </a:solidFill>
                <a:latin typeface="Arial" pitchFamily="34" charset="0"/>
                <a:cs typeface="Arial" pitchFamily="34" charset="0"/>
              </a:rPr>
              <a:t>Tiếp</a:t>
            </a:r>
            <a:r>
              <a:rPr lang="en-US" sz="2400" b="1" noProof="1" smtClean="0">
                <a:solidFill>
                  <a:srgbClr val="FF0000"/>
                </a:solidFill>
                <a:latin typeface="Arial" pitchFamily="34" charset="0"/>
                <a:cs typeface="Arial" pitchFamily="34" charset="0"/>
              </a:rPr>
              <a:t> cận công lý trong Chiến lược cải cách tư pháp </a:t>
            </a:r>
            <a:br>
              <a:rPr lang="en-US" sz="2400" b="1" noProof="1" smtClean="0">
                <a:solidFill>
                  <a:srgbClr val="FF0000"/>
                </a:solidFill>
                <a:latin typeface="Arial" pitchFamily="34" charset="0"/>
                <a:cs typeface="Arial" pitchFamily="34" charset="0"/>
              </a:rPr>
            </a:br>
            <a:r>
              <a:rPr lang="en-US" sz="2400" b="1" noProof="1" smtClean="0">
                <a:solidFill>
                  <a:srgbClr val="FF0000"/>
                </a:solidFill>
                <a:latin typeface="Arial" pitchFamily="34" charset="0"/>
                <a:cs typeface="Arial" pitchFamily="34" charset="0"/>
              </a:rPr>
              <a:t>đến năm 2020 tại Việt </a:t>
            </a:r>
            <a:r>
              <a:rPr lang="en-US" sz="2400" b="1" noProof="1" smtClean="0">
                <a:solidFill>
                  <a:srgbClr val="FF0000"/>
                </a:solidFill>
                <a:latin typeface="Arial" pitchFamily="34" charset="0"/>
                <a:cs typeface="Arial" pitchFamily="34" charset="0"/>
              </a:rPr>
              <a:t>Nam.</a:t>
            </a:r>
            <a:r>
              <a:rPr lang="en-US" sz="2400" b="1" noProof="1" smtClean="0">
                <a:solidFill>
                  <a:srgbClr val="FF0000"/>
                </a:solidFill>
                <a:latin typeface="Arial" pitchFamily="34" charset="0"/>
                <a:cs typeface="Arial" pitchFamily="34" charset="0"/>
              </a:rPr>
              <a:t/>
            </a:r>
            <a:br>
              <a:rPr lang="en-US" sz="2400" b="1" noProof="1" smtClean="0">
                <a:solidFill>
                  <a:srgbClr val="FF0000"/>
                </a:solidFill>
                <a:latin typeface="Arial" pitchFamily="34" charset="0"/>
                <a:cs typeface="Arial" pitchFamily="34" charset="0"/>
              </a:rPr>
            </a:br>
            <a:r>
              <a:rPr lang="en-US" sz="2400" b="1" noProof="1" smtClean="0">
                <a:solidFill>
                  <a:srgbClr val="FF0000"/>
                </a:solidFill>
                <a:latin typeface="Arial" pitchFamily="34" charset="0"/>
                <a:cs typeface="Arial" pitchFamily="34" charset="0"/>
              </a:rPr>
              <a:t> </a:t>
            </a:r>
            <a:r>
              <a:rPr lang="en-US" sz="2400" b="1" noProof="1" smtClean="0">
                <a:latin typeface="Arial" pitchFamily="34" charset="0"/>
                <a:cs typeface="Arial" pitchFamily="34" charset="0"/>
              </a:rPr>
              <a:t>Justice in the judicial reform strategy in 2020 in </a:t>
            </a:r>
            <a:r>
              <a:rPr lang="en-US" sz="2400" b="1" noProof="1" smtClean="0">
                <a:latin typeface="Arial" pitchFamily="34" charset="0"/>
                <a:cs typeface="Arial" pitchFamily="34" charset="0"/>
              </a:rPr>
              <a:t>Vietnam.</a:t>
            </a:r>
            <a:endParaRPr lang="en-US" sz="2400" noProof="1">
              <a:latin typeface="Arial" pitchFamily="34" charset="0"/>
              <a:cs typeface="Arial" pitchFamily="34" charset="0"/>
            </a:endParaRPr>
          </a:p>
        </p:txBody>
      </p:sp>
    </p:spTree>
    <p:extLst>
      <p:ext uri="{BB962C8B-B14F-4D97-AF65-F5344CB8AC3E}">
        <p14:creationId xmlns:p14="http://schemas.microsoft.com/office/powerpoint/2010/main" xmlns="" val="58897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4)">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4)">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edg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229600" cy="2743200"/>
          </a:xfrm>
        </p:spPr>
        <p:txBody>
          <a:bodyPr>
            <a:normAutofit/>
          </a:bodyPr>
          <a:lstStyle/>
          <a:p>
            <a:pPr algn="ctr">
              <a:buNone/>
            </a:pPr>
            <a:r>
              <a:rPr lang="en-US" b="1" noProof="1" smtClean="0"/>
              <a:t>Làm thế nào để thực hiện được mục tiêu trên?</a:t>
            </a:r>
          </a:p>
          <a:p>
            <a:pPr algn="ctr">
              <a:buNone/>
            </a:pPr>
            <a:r>
              <a:rPr lang="en-US" sz="4000" b="1" i="1" noProof="1" smtClean="0">
                <a:solidFill>
                  <a:schemeClr val="bg1"/>
                </a:solidFill>
              </a:rPr>
              <a:t>How to reach that goal?</a:t>
            </a:r>
            <a:endParaRPr lang="en-US" sz="4000" b="1" i="1" noProof="1">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913</Words>
  <Application>Microsoft Office PowerPoint</Application>
  <PresentationFormat>On-screen Show (4:3)</PresentationFormat>
  <Paragraphs>101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SINH VIÊN LUẬT LÀ TRỤ CỘT CỦA NỀN CÔNG LÝ TRONG TƯƠNG LAI LAW STUDENTS ARE PILLAR OF JUSTICE FOUNDATION FUTURE</vt:lpstr>
      <vt:lpstr>Nội dung / Content</vt:lpstr>
      <vt:lpstr>What is justice?</vt:lpstr>
      <vt:lpstr>Công lý/Justice</vt:lpstr>
      <vt:lpstr>“công lý” trong khoa học pháp lý thế giới  “Justice” in the international Jurisprudence </vt:lpstr>
      <vt:lpstr>Slide 6</vt:lpstr>
      <vt:lpstr>Tiếp cận công lý trong Chiến lược cải cách tư pháp  đến năm 2020 tại Việt Nam.  Justice in the judicial reform strategy in 2020 in Vietnam.</vt:lpstr>
      <vt:lpstr>Tiếp cận công lý trong Chiến lược cải cách tư pháp  đến năm 2020 tại Việt Nam.  Justice in the judicial reform strategy in 2020 in Vietnam.</vt:lpstr>
      <vt:lpstr>Slide 9</vt:lpstr>
      <vt:lpstr>Slide 10</vt:lpstr>
      <vt:lpstr>Nhân lực Human resource</vt:lpstr>
      <vt:lpstr>2. CLE – PROBONO in the relationship between law student and building justice in the future</vt:lpstr>
      <vt:lpstr>Khi học tập sinh viên là những người trực tiếp tham gia các mô hình giáo dục thực hành pháp luật ở trong trường, ở ngoài cộng đồng khi tham gia tuyên truyền pháp luật tới cộng đồng. Vì vậy sinh viên là những móc xích gắn kết cộng đồng với pháp luật, đưa pháp luật tới gần dân hơn.   At university, students are directly involved in the educational model of legal practice . By their legal knowledge, students explain the law to their community. So students are the chain which connects the community with the law, they help to bring the law closer to many people.</vt:lpstr>
      <vt:lpstr>Slide 14</vt:lpstr>
      <vt:lpstr>Slide 15</vt:lpstr>
      <vt:lpstr>Slide 16</vt:lpstr>
      <vt:lpstr>  We have a lot of senior leadership was law students.  </vt:lpstr>
      <vt:lpstr>Slide 18</vt:lpstr>
      <vt:lpstr>CLE - PRO BONO</vt:lpstr>
      <vt:lpstr>Slide 20</vt:lpstr>
      <vt:lpstr>       THANK YOU SO MUCH!!!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VIÊN LUẬT LẠI LÀ TRỤ CỘT CỦA NỀN  CÔNG LÝ TRONG TƯƠNG LAI</dc:title>
  <dc:creator>User</dc:creator>
  <cp:lastModifiedBy>Mai</cp:lastModifiedBy>
  <cp:revision>156</cp:revision>
  <dcterms:created xsi:type="dcterms:W3CDTF">2014-09-22T15:30:52Z</dcterms:created>
  <dcterms:modified xsi:type="dcterms:W3CDTF">2014-10-02T13:16:04Z</dcterms:modified>
</cp:coreProperties>
</file>