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19"/>
  </p:notesMasterIdLst>
  <p:handoutMasterIdLst>
    <p:handoutMasterId r:id="rId20"/>
  </p:handoutMasterIdLst>
  <p:sldIdLst>
    <p:sldId id="256" r:id="rId2"/>
    <p:sldId id="294" r:id="rId3"/>
    <p:sldId id="315" r:id="rId4"/>
    <p:sldId id="309" r:id="rId5"/>
    <p:sldId id="314" r:id="rId6"/>
    <p:sldId id="330" r:id="rId7"/>
    <p:sldId id="316" r:id="rId8"/>
    <p:sldId id="318" r:id="rId9"/>
    <p:sldId id="319" r:id="rId10"/>
    <p:sldId id="323" r:id="rId11"/>
    <p:sldId id="324" r:id="rId12"/>
    <p:sldId id="320" r:id="rId13"/>
    <p:sldId id="322" r:id="rId14"/>
    <p:sldId id="325" r:id="rId15"/>
    <p:sldId id="326" r:id="rId16"/>
    <p:sldId id="327" r:id="rId17"/>
    <p:sldId id="328" r:id="rId18"/>
  </p:sldIdLst>
  <p:sldSz cx="9144000" cy="6858000" type="screen4x3"/>
  <p:notesSz cx="68834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2440" y="-5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807" cy="495300"/>
          </a:xfrm>
          <a:prstGeom prst="rect">
            <a:avLst/>
          </a:prstGeom>
        </p:spPr>
        <p:txBody>
          <a:bodyPr vert="horz" lIns="95939" tIns="47969" rIns="95939" bIns="47969" rtlCol="0"/>
          <a:lstStyle>
            <a:lvl1pPr algn="l">
              <a:defRPr sz="1300"/>
            </a:lvl1pPr>
          </a:lstStyle>
          <a:p>
            <a:endParaRPr lang="en-AU"/>
          </a:p>
        </p:txBody>
      </p:sp>
      <p:sp>
        <p:nvSpPr>
          <p:cNvPr id="3" name="Date Placeholder 2"/>
          <p:cNvSpPr>
            <a:spLocks noGrp="1"/>
          </p:cNvSpPr>
          <p:nvPr>
            <p:ph type="dt" sz="quarter" idx="1"/>
          </p:nvPr>
        </p:nvSpPr>
        <p:spPr>
          <a:xfrm>
            <a:off x="3899000" y="0"/>
            <a:ext cx="2982807" cy="495300"/>
          </a:xfrm>
          <a:prstGeom prst="rect">
            <a:avLst/>
          </a:prstGeom>
        </p:spPr>
        <p:txBody>
          <a:bodyPr vert="horz" lIns="95939" tIns="47969" rIns="95939" bIns="47969" rtlCol="0"/>
          <a:lstStyle>
            <a:lvl1pPr algn="r">
              <a:defRPr sz="1300"/>
            </a:lvl1pPr>
          </a:lstStyle>
          <a:p>
            <a:fld id="{23826F41-5644-4B08-B8A4-E16A1FB1D23B}" type="datetimeFigureOut">
              <a:rPr lang="en-AU" smtClean="0"/>
              <a:t>2/10/2014</a:t>
            </a:fld>
            <a:endParaRPr lang="en-AU"/>
          </a:p>
        </p:txBody>
      </p:sp>
      <p:sp>
        <p:nvSpPr>
          <p:cNvPr id="4" name="Footer Placeholder 3"/>
          <p:cNvSpPr>
            <a:spLocks noGrp="1"/>
          </p:cNvSpPr>
          <p:nvPr>
            <p:ph type="ftr" sz="quarter" idx="2"/>
          </p:nvPr>
        </p:nvSpPr>
        <p:spPr>
          <a:xfrm>
            <a:off x="0" y="9408981"/>
            <a:ext cx="2982807" cy="495300"/>
          </a:xfrm>
          <a:prstGeom prst="rect">
            <a:avLst/>
          </a:prstGeom>
        </p:spPr>
        <p:txBody>
          <a:bodyPr vert="horz" lIns="95939" tIns="47969" rIns="95939" bIns="47969" rtlCol="0" anchor="b"/>
          <a:lstStyle>
            <a:lvl1pPr algn="l">
              <a:defRPr sz="1300"/>
            </a:lvl1pPr>
          </a:lstStyle>
          <a:p>
            <a:endParaRPr lang="en-AU"/>
          </a:p>
        </p:txBody>
      </p:sp>
      <p:sp>
        <p:nvSpPr>
          <p:cNvPr id="5" name="Slide Number Placeholder 4"/>
          <p:cNvSpPr>
            <a:spLocks noGrp="1"/>
          </p:cNvSpPr>
          <p:nvPr>
            <p:ph type="sldNum" sz="quarter" idx="3"/>
          </p:nvPr>
        </p:nvSpPr>
        <p:spPr>
          <a:xfrm>
            <a:off x="3899000" y="9408981"/>
            <a:ext cx="2982807" cy="495300"/>
          </a:xfrm>
          <a:prstGeom prst="rect">
            <a:avLst/>
          </a:prstGeom>
        </p:spPr>
        <p:txBody>
          <a:bodyPr vert="horz" lIns="95939" tIns="47969" rIns="95939" bIns="47969" rtlCol="0" anchor="b"/>
          <a:lstStyle>
            <a:lvl1pPr algn="r">
              <a:defRPr sz="1300"/>
            </a:lvl1pPr>
          </a:lstStyle>
          <a:p>
            <a:fld id="{F0A2A825-79D1-414E-8543-304806D7F3BA}" type="slidenum">
              <a:rPr lang="en-AU" smtClean="0"/>
              <a:t>‹#›</a:t>
            </a:fld>
            <a:endParaRPr lang="en-AU"/>
          </a:p>
        </p:txBody>
      </p:sp>
    </p:spTree>
    <p:extLst>
      <p:ext uri="{BB962C8B-B14F-4D97-AF65-F5344CB8AC3E}">
        <p14:creationId xmlns:p14="http://schemas.microsoft.com/office/powerpoint/2010/main" val="3582061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807"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eaLnBrk="1" hangingPunct="1">
              <a:defRPr sz="1300">
                <a:cs typeface="+mn-cs"/>
              </a:defRPr>
            </a:lvl1pPr>
          </a:lstStyle>
          <a:p>
            <a:pPr>
              <a:defRPr/>
            </a:pPr>
            <a:endParaRPr lang="en-US"/>
          </a:p>
        </p:txBody>
      </p:sp>
      <p:sp>
        <p:nvSpPr>
          <p:cNvPr id="3075" name="Rectangle 3"/>
          <p:cNvSpPr>
            <a:spLocks noGrp="1" noChangeArrowheads="1"/>
          </p:cNvSpPr>
          <p:nvPr>
            <p:ph type="dt" idx="1"/>
          </p:nvPr>
        </p:nvSpPr>
        <p:spPr bwMode="auto">
          <a:xfrm>
            <a:off x="3899000" y="0"/>
            <a:ext cx="2982807"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96520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8340" y="4705350"/>
            <a:ext cx="5506720" cy="44577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408981"/>
            <a:ext cx="2982807"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eaLnBrk="1" hangingPunct="1">
              <a:defRPr sz="130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99000" y="9408981"/>
            <a:ext cx="2982807"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algn="r" eaLnBrk="1" hangingPunct="1">
              <a:defRPr sz="1300">
                <a:cs typeface="+mn-cs"/>
              </a:defRPr>
            </a:lvl1pPr>
          </a:lstStyle>
          <a:p>
            <a:pPr>
              <a:defRPr/>
            </a:pPr>
            <a:fld id="{6874CC64-3D2A-459A-82B2-D0FDB59275AA}" type="slidenum">
              <a:rPr lang="en-US"/>
              <a:pPr>
                <a:defRPr/>
              </a:pPr>
              <a:t>‹#›</a:t>
            </a:fld>
            <a:endParaRPr lang="en-US"/>
          </a:p>
        </p:txBody>
      </p:sp>
    </p:spTree>
    <p:extLst>
      <p:ext uri="{BB962C8B-B14F-4D97-AF65-F5344CB8AC3E}">
        <p14:creationId xmlns:p14="http://schemas.microsoft.com/office/powerpoint/2010/main" val="24049738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874CC64-3D2A-459A-82B2-D0FDB59275AA}" type="slidenum">
              <a:rPr lang="en-US" smtClean="0"/>
              <a:pPr>
                <a:defRPr/>
              </a:pPr>
              <a:t>4</a:t>
            </a:fld>
            <a:endParaRPr lang="en-US"/>
          </a:p>
        </p:txBody>
      </p:sp>
    </p:spTree>
    <p:extLst>
      <p:ext uri="{BB962C8B-B14F-4D97-AF65-F5344CB8AC3E}">
        <p14:creationId xmlns:p14="http://schemas.microsoft.com/office/powerpoint/2010/main" val="242204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US" sz="2400">
                  <a:latin typeface="Times New Roman" pitchFamily="18" charset="0"/>
                </a:endParaRPr>
              </a:p>
            </p:txBody>
          </p:sp>
        </p:grpSp>
      </p:grpSp>
      <p:sp>
        <p:nvSpPr>
          <p:cNvPr id="2254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25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r>
              <a:rPr lang="en-US"/>
              <a:t>National Pro Bono Resource Centre</a:t>
            </a:r>
          </a:p>
        </p:txBody>
      </p:sp>
      <p:sp>
        <p:nvSpPr>
          <p:cNvPr id="20" name="Rectangle 18"/>
          <p:cNvSpPr>
            <a:spLocks noGrp="1" noChangeArrowheads="1"/>
          </p:cNvSpPr>
          <p:nvPr>
            <p:ph type="sldNum" sz="quarter" idx="12"/>
          </p:nvPr>
        </p:nvSpPr>
        <p:spPr/>
        <p:txBody>
          <a:bodyPr/>
          <a:lstStyle>
            <a:lvl1pPr>
              <a:defRPr/>
            </a:lvl1pPr>
          </a:lstStyle>
          <a:p>
            <a:pPr>
              <a:defRPr/>
            </a:pPr>
            <a:fld id="{0FB7E2C4-47AF-4EA6-A7B6-EB5723C4E96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5" name="Rectangle 3"/>
          <p:cNvSpPr>
            <a:spLocks noGrp="1" noChangeArrowheads="1"/>
          </p:cNvSpPr>
          <p:nvPr>
            <p:ph type="sldNum" sz="quarter" idx="11"/>
          </p:nvPr>
        </p:nvSpPr>
        <p:spPr>
          <a:ln/>
        </p:spPr>
        <p:txBody>
          <a:bodyPr/>
          <a:lstStyle>
            <a:lvl1pPr>
              <a:defRPr/>
            </a:lvl1pPr>
          </a:lstStyle>
          <a:p>
            <a:pPr>
              <a:defRPr/>
            </a:pPr>
            <a:fld id="{06712008-56A9-4F49-BEE2-380EDA372EC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5" name="Rectangle 3"/>
          <p:cNvSpPr>
            <a:spLocks noGrp="1" noChangeArrowheads="1"/>
          </p:cNvSpPr>
          <p:nvPr>
            <p:ph type="sldNum" sz="quarter" idx="11"/>
          </p:nvPr>
        </p:nvSpPr>
        <p:spPr>
          <a:ln/>
        </p:spPr>
        <p:txBody>
          <a:bodyPr/>
          <a:lstStyle>
            <a:lvl1pPr>
              <a:defRPr/>
            </a:lvl1pPr>
          </a:lstStyle>
          <a:p>
            <a:pPr>
              <a:defRPr/>
            </a:pPr>
            <a:fld id="{238A2E4D-042F-42EC-A1D3-A48EF8C108E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5" name="Rectangle 3"/>
          <p:cNvSpPr>
            <a:spLocks noGrp="1" noChangeArrowheads="1"/>
          </p:cNvSpPr>
          <p:nvPr>
            <p:ph type="sldNum" sz="quarter" idx="11"/>
          </p:nvPr>
        </p:nvSpPr>
        <p:spPr>
          <a:ln/>
        </p:spPr>
        <p:txBody>
          <a:bodyPr/>
          <a:lstStyle>
            <a:lvl1pPr>
              <a:defRPr/>
            </a:lvl1pPr>
          </a:lstStyle>
          <a:p>
            <a:pPr>
              <a:defRPr/>
            </a:pPr>
            <a:fld id="{B20B8D8F-3868-48B6-8051-73BB63B36C0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5" name="Rectangle 3"/>
          <p:cNvSpPr>
            <a:spLocks noGrp="1" noChangeArrowheads="1"/>
          </p:cNvSpPr>
          <p:nvPr>
            <p:ph type="sldNum" sz="quarter" idx="11"/>
          </p:nvPr>
        </p:nvSpPr>
        <p:spPr>
          <a:ln/>
        </p:spPr>
        <p:txBody>
          <a:bodyPr/>
          <a:lstStyle>
            <a:lvl1pPr>
              <a:defRPr/>
            </a:lvl1pPr>
          </a:lstStyle>
          <a:p>
            <a:pPr>
              <a:defRPr/>
            </a:pPr>
            <a:fld id="{058ECDE2-9BE6-40AA-8B1B-8043B17BFA1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6" name="Rectangle 3"/>
          <p:cNvSpPr>
            <a:spLocks noGrp="1" noChangeArrowheads="1"/>
          </p:cNvSpPr>
          <p:nvPr>
            <p:ph type="sldNum" sz="quarter" idx="11"/>
          </p:nvPr>
        </p:nvSpPr>
        <p:spPr>
          <a:ln/>
        </p:spPr>
        <p:txBody>
          <a:bodyPr/>
          <a:lstStyle>
            <a:lvl1pPr>
              <a:defRPr/>
            </a:lvl1pPr>
          </a:lstStyle>
          <a:p>
            <a:pPr>
              <a:defRPr/>
            </a:pPr>
            <a:fld id="{856F1100-F135-47C6-8D45-5D45A1BAF7F0}"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8" name="Rectangle 3"/>
          <p:cNvSpPr>
            <a:spLocks noGrp="1" noChangeArrowheads="1"/>
          </p:cNvSpPr>
          <p:nvPr>
            <p:ph type="sldNum" sz="quarter" idx="11"/>
          </p:nvPr>
        </p:nvSpPr>
        <p:spPr>
          <a:ln/>
        </p:spPr>
        <p:txBody>
          <a:bodyPr/>
          <a:lstStyle>
            <a:lvl1pPr>
              <a:defRPr/>
            </a:lvl1pPr>
          </a:lstStyle>
          <a:p>
            <a:pPr>
              <a:defRPr/>
            </a:pPr>
            <a:fld id="{11F3B496-A295-4DB7-8197-95DEFFD5E8BD}"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4" name="Rectangle 3"/>
          <p:cNvSpPr>
            <a:spLocks noGrp="1" noChangeArrowheads="1"/>
          </p:cNvSpPr>
          <p:nvPr>
            <p:ph type="sldNum" sz="quarter" idx="11"/>
          </p:nvPr>
        </p:nvSpPr>
        <p:spPr>
          <a:ln/>
        </p:spPr>
        <p:txBody>
          <a:bodyPr/>
          <a:lstStyle>
            <a:lvl1pPr>
              <a:defRPr/>
            </a:lvl1pPr>
          </a:lstStyle>
          <a:p>
            <a:pPr>
              <a:defRPr/>
            </a:pPr>
            <a:fld id="{34503E4B-2406-4E5C-9A89-0E516E2D1ECC}"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3" name="Rectangle 3"/>
          <p:cNvSpPr>
            <a:spLocks noGrp="1" noChangeArrowheads="1"/>
          </p:cNvSpPr>
          <p:nvPr>
            <p:ph type="sldNum" sz="quarter" idx="11"/>
          </p:nvPr>
        </p:nvSpPr>
        <p:spPr>
          <a:ln/>
        </p:spPr>
        <p:txBody>
          <a:bodyPr/>
          <a:lstStyle>
            <a:lvl1pPr>
              <a:defRPr/>
            </a:lvl1pPr>
          </a:lstStyle>
          <a:p>
            <a:pPr>
              <a:defRPr/>
            </a:pPr>
            <a:fld id="{02D47DF5-B398-455A-8122-D017D8B65D3C}"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6" name="Rectangle 3"/>
          <p:cNvSpPr>
            <a:spLocks noGrp="1" noChangeArrowheads="1"/>
          </p:cNvSpPr>
          <p:nvPr>
            <p:ph type="sldNum" sz="quarter" idx="11"/>
          </p:nvPr>
        </p:nvSpPr>
        <p:spPr>
          <a:ln/>
        </p:spPr>
        <p:txBody>
          <a:bodyPr/>
          <a:lstStyle>
            <a:lvl1pPr>
              <a:defRPr/>
            </a:lvl1pPr>
          </a:lstStyle>
          <a:p>
            <a:pPr>
              <a:defRPr/>
            </a:pPr>
            <a:fld id="{F294E176-36B0-4955-8212-03673E6C68BD}"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National Pro Bono Resource Centre</a:t>
            </a:r>
          </a:p>
        </p:txBody>
      </p:sp>
      <p:sp>
        <p:nvSpPr>
          <p:cNvPr id="6" name="Rectangle 3"/>
          <p:cNvSpPr>
            <a:spLocks noGrp="1" noChangeArrowheads="1"/>
          </p:cNvSpPr>
          <p:nvPr>
            <p:ph type="sldNum" sz="quarter" idx="11"/>
          </p:nvPr>
        </p:nvSpPr>
        <p:spPr>
          <a:ln/>
        </p:spPr>
        <p:txBody>
          <a:bodyPr/>
          <a:lstStyle>
            <a:lvl1pPr>
              <a:defRPr/>
            </a:lvl1pPr>
          </a:lstStyle>
          <a:p>
            <a:pPr>
              <a:defRPr/>
            </a:pPr>
            <a:fld id="{B42207F1-7B21-4FE7-80F6-A7DF90F655CC}"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cs typeface="+mn-cs"/>
              </a:defRPr>
            </a:lvl1pPr>
          </a:lstStyle>
          <a:p>
            <a:pPr>
              <a:defRPr/>
            </a:pPr>
            <a:r>
              <a:rPr lang="en-US"/>
              <a:t>National Pro Bono Resource Centre</a:t>
            </a:r>
          </a:p>
        </p:txBody>
      </p:sp>
      <p:sp>
        <p:nvSpPr>
          <p:cNvPr id="215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cs typeface="+mn-cs"/>
              </a:defRPr>
            </a:lvl1pPr>
          </a:lstStyle>
          <a:p>
            <a:pPr>
              <a:defRPr/>
            </a:pPr>
            <a:fld id="{AE26A7DD-F8B1-4A46-B343-C44F39FB3C43}"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n-US"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US"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US">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US"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US">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90"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ctrTitle"/>
          </p:nvPr>
        </p:nvSpPr>
        <p:spPr/>
        <p:txBody>
          <a:bodyPr/>
          <a:lstStyle/>
          <a:p>
            <a:pPr algn="ctr" eaLnBrk="1" hangingPunct="1"/>
            <a:r>
              <a:rPr lang="en-AU" sz="4600" dirty="0" smtClean="0"/>
              <a:t>Secrets of Successful Pro Bono Partnerships</a:t>
            </a:r>
            <a:endParaRPr lang="en-US" sz="4600" dirty="0" smtClean="0"/>
          </a:p>
        </p:txBody>
      </p:sp>
      <p:sp>
        <p:nvSpPr>
          <p:cNvPr id="3077" name="Rectangle 3"/>
          <p:cNvSpPr>
            <a:spLocks noGrp="1" noChangeArrowheads="1"/>
          </p:cNvSpPr>
          <p:nvPr>
            <p:ph type="subTitle" idx="1"/>
          </p:nvPr>
        </p:nvSpPr>
        <p:spPr>
          <a:xfrm>
            <a:off x="3563888" y="4581128"/>
            <a:ext cx="5427712" cy="1438672"/>
          </a:xfrm>
        </p:spPr>
        <p:txBody>
          <a:bodyPr/>
          <a:lstStyle/>
          <a:p>
            <a:pPr eaLnBrk="1" hangingPunct="1"/>
            <a:r>
              <a:rPr lang="en-US" sz="2400" dirty="0" smtClean="0"/>
              <a:t>John Corker</a:t>
            </a:r>
          </a:p>
          <a:p>
            <a:pPr eaLnBrk="1" hangingPunct="1"/>
            <a:r>
              <a:rPr lang="en-US" sz="2400" dirty="0" smtClean="0"/>
              <a:t>Director</a:t>
            </a:r>
          </a:p>
          <a:p>
            <a:pPr eaLnBrk="1" hangingPunct="1"/>
            <a:r>
              <a:rPr lang="en-US" sz="2400" dirty="0" smtClean="0"/>
              <a:t>National Pro Bono Resource Centre</a:t>
            </a:r>
          </a:p>
          <a:p>
            <a:pPr eaLnBrk="1" hangingPunct="1"/>
            <a:r>
              <a:rPr lang="en-US" sz="2400" dirty="0" smtClean="0"/>
              <a:t>UNSW, Sydney, Australia</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Tips</a:t>
            </a:r>
            <a:endParaRPr lang="en-US" dirty="0"/>
          </a:p>
        </p:txBody>
      </p:sp>
      <p:sp>
        <p:nvSpPr>
          <p:cNvPr id="3" name="Content Placeholder 2"/>
          <p:cNvSpPr>
            <a:spLocks noGrp="1"/>
          </p:cNvSpPr>
          <p:nvPr>
            <p:ph idx="1"/>
          </p:nvPr>
        </p:nvSpPr>
        <p:spPr>
          <a:xfrm>
            <a:off x="467544" y="1844824"/>
            <a:ext cx="8229600" cy="3886200"/>
          </a:xfrm>
        </p:spPr>
        <p:txBody>
          <a:bodyPr/>
          <a:lstStyle/>
          <a:p>
            <a:r>
              <a:rPr lang="en-US" dirty="0" smtClean="0"/>
              <a:t>Have a single point of contact</a:t>
            </a:r>
          </a:p>
          <a:p>
            <a:r>
              <a:rPr lang="en-US" dirty="0" smtClean="0"/>
              <a:t>Understand roles and responsibilities</a:t>
            </a:r>
          </a:p>
          <a:p>
            <a:r>
              <a:rPr lang="en-US" dirty="0" smtClean="0"/>
              <a:t>Understand the solicitor-client agreement</a:t>
            </a:r>
          </a:p>
          <a:p>
            <a:r>
              <a:rPr lang="en-US" dirty="0" smtClean="0"/>
              <a:t>Leverage from org’s induction process</a:t>
            </a:r>
          </a:p>
          <a:p>
            <a:r>
              <a:rPr lang="en-US" dirty="0" smtClean="0"/>
              <a:t>Plan for how a project will be evaluated as this helps crystallize mission and objectives</a:t>
            </a:r>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10</a:t>
            </a:fld>
            <a:endParaRPr lang="en-US"/>
          </a:p>
        </p:txBody>
      </p:sp>
    </p:spTree>
    <p:extLst>
      <p:ext uri="{BB962C8B-B14F-4D97-AF65-F5344CB8AC3E}">
        <p14:creationId xmlns:p14="http://schemas.microsoft.com/office/powerpoint/2010/main" val="19392694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Maintenance </a:t>
            </a:r>
            <a:endParaRPr lang="en-US" dirty="0"/>
          </a:p>
        </p:txBody>
      </p:sp>
      <p:sp>
        <p:nvSpPr>
          <p:cNvPr id="3" name="Content Placeholder 2"/>
          <p:cNvSpPr>
            <a:spLocks noGrp="1"/>
          </p:cNvSpPr>
          <p:nvPr>
            <p:ph idx="1"/>
          </p:nvPr>
        </p:nvSpPr>
        <p:spPr/>
        <p:txBody>
          <a:bodyPr/>
          <a:lstStyle/>
          <a:p>
            <a:r>
              <a:rPr lang="en-US" dirty="0" smtClean="0"/>
              <a:t>Regular communication</a:t>
            </a:r>
          </a:p>
          <a:p>
            <a:pPr lvl="1"/>
            <a:r>
              <a:rPr lang="en-US" dirty="0" smtClean="0"/>
              <a:t>Events</a:t>
            </a:r>
          </a:p>
          <a:p>
            <a:pPr lvl="1"/>
            <a:r>
              <a:rPr lang="en-US" dirty="0" smtClean="0"/>
              <a:t>Coffee</a:t>
            </a:r>
          </a:p>
          <a:p>
            <a:r>
              <a:rPr lang="en-US" dirty="0" smtClean="0"/>
              <a:t>Newsletters/Feedback</a:t>
            </a:r>
          </a:p>
          <a:p>
            <a:r>
              <a:rPr lang="en-US" dirty="0" smtClean="0"/>
              <a:t>Extra effort required if remote or occasional</a:t>
            </a:r>
          </a:p>
          <a:p>
            <a:r>
              <a:rPr lang="en-US" dirty="0" smtClean="0"/>
              <a:t>Succession planning</a:t>
            </a:r>
          </a:p>
          <a:p>
            <a:r>
              <a:rPr lang="en-US" dirty="0" smtClean="0"/>
              <a:t>Open and Honest Communication</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11</a:t>
            </a:fld>
            <a:endParaRPr lang="en-US"/>
          </a:p>
        </p:txBody>
      </p:sp>
    </p:spTree>
    <p:extLst>
      <p:ext uri="{BB962C8B-B14F-4D97-AF65-F5344CB8AC3E}">
        <p14:creationId xmlns:p14="http://schemas.microsoft.com/office/powerpoint/2010/main" val="1587169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strong pro bono culture</a:t>
            </a:r>
            <a:endParaRPr lang="en-US" dirty="0"/>
          </a:p>
        </p:txBody>
      </p:sp>
      <p:sp>
        <p:nvSpPr>
          <p:cNvPr id="3" name="Content Placeholder 2"/>
          <p:cNvSpPr>
            <a:spLocks noGrp="1"/>
          </p:cNvSpPr>
          <p:nvPr>
            <p:ph idx="1"/>
          </p:nvPr>
        </p:nvSpPr>
        <p:spPr/>
        <p:txBody>
          <a:bodyPr/>
          <a:lstStyle/>
          <a:p>
            <a:r>
              <a:rPr lang="en-US" dirty="0" smtClean="0"/>
              <a:t>Best law firms have an embedded pro bono culture</a:t>
            </a:r>
          </a:p>
          <a:p>
            <a:r>
              <a:rPr lang="en-US" dirty="0" smtClean="0"/>
              <a:t>Culture varies across firms and between offices</a:t>
            </a:r>
          </a:p>
          <a:p>
            <a:r>
              <a:rPr lang="en-US" dirty="0" smtClean="0"/>
              <a:t>Strong culture needs leadership</a:t>
            </a:r>
          </a:p>
          <a:p>
            <a:r>
              <a:rPr lang="en-US" dirty="0" smtClean="0"/>
              <a:t>Does the firm really want to help?</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12</a:t>
            </a:fld>
            <a:endParaRPr lang="en-US"/>
          </a:p>
        </p:txBody>
      </p:sp>
    </p:spTree>
    <p:extLst>
      <p:ext uri="{BB962C8B-B14F-4D97-AF65-F5344CB8AC3E}">
        <p14:creationId xmlns:p14="http://schemas.microsoft.com/office/powerpoint/2010/main" val="39425157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Strategy/Innovation</a:t>
            </a:r>
            <a:endParaRPr lang="en-US" dirty="0"/>
          </a:p>
        </p:txBody>
      </p:sp>
      <p:sp>
        <p:nvSpPr>
          <p:cNvPr id="3" name="Content Placeholder 2"/>
          <p:cNvSpPr>
            <a:spLocks noGrp="1"/>
          </p:cNvSpPr>
          <p:nvPr>
            <p:ph idx="1"/>
          </p:nvPr>
        </p:nvSpPr>
        <p:spPr/>
        <p:txBody>
          <a:bodyPr/>
          <a:lstStyle/>
          <a:p>
            <a:r>
              <a:rPr lang="en-US" dirty="0"/>
              <a:t>Strong pro bono partnerships take a strategic approach to meeting </a:t>
            </a:r>
            <a:r>
              <a:rPr lang="en-US" dirty="0" smtClean="0"/>
              <a:t>need</a:t>
            </a:r>
          </a:p>
          <a:p>
            <a:r>
              <a:rPr lang="en-US" dirty="0" smtClean="0"/>
              <a:t>They innovate to address challenges</a:t>
            </a:r>
          </a:p>
          <a:p>
            <a:r>
              <a:rPr lang="en-US" dirty="0" smtClean="0"/>
              <a:t> Pro bono can be used pro-actively</a:t>
            </a:r>
          </a:p>
          <a:p>
            <a:pPr lvl="1"/>
            <a:r>
              <a:rPr lang="en-US" dirty="0" smtClean="0"/>
              <a:t> Community Legal Education</a:t>
            </a:r>
          </a:p>
          <a:p>
            <a:pPr lvl="1"/>
            <a:r>
              <a:rPr lang="en-US" dirty="0" smtClean="0"/>
              <a:t> Co-location and integration of legal and other community services</a:t>
            </a:r>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13</a:t>
            </a:fld>
            <a:endParaRPr lang="en-US"/>
          </a:p>
        </p:txBody>
      </p:sp>
    </p:spTree>
    <p:extLst>
      <p:ext uri="{BB962C8B-B14F-4D97-AF65-F5344CB8AC3E}">
        <p14:creationId xmlns:p14="http://schemas.microsoft.com/office/powerpoint/2010/main" val="11110236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Attractive Community Organisation </a:t>
            </a:r>
            <a:endParaRPr lang="en-US" dirty="0"/>
          </a:p>
        </p:txBody>
      </p:sp>
      <p:sp>
        <p:nvSpPr>
          <p:cNvPr id="3" name="Content Placeholder 2"/>
          <p:cNvSpPr>
            <a:spLocks noGrp="1"/>
          </p:cNvSpPr>
          <p:nvPr>
            <p:ph idx="1"/>
          </p:nvPr>
        </p:nvSpPr>
        <p:spPr>
          <a:xfrm>
            <a:off x="323528" y="2060848"/>
            <a:ext cx="8507288" cy="3886200"/>
          </a:xfrm>
        </p:spPr>
        <p:txBody>
          <a:bodyPr/>
          <a:lstStyle/>
          <a:p>
            <a:r>
              <a:rPr lang="en-US" dirty="0" smtClean="0"/>
              <a:t>Presents a clear strategy and plan</a:t>
            </a:r>
          </a:p>
          <a:p>
            <a:r>
              <a:rPr lang="en-US" dirty="0" smtClean="0"/>
              <a:t>Appeals to the interests and culture of a firm</a:t>
            </a:r>
          </a:p>
          <a:p>
            <a:r>
              <a:rPr lang="en-US" dirty="0" smtClean="0"/>
              <a:t>Articulates the outcomes sought</a:t>
            </a:r>
          </a:p>
          <a:p>
            <a:r>
              <a:rPr lang="en-US" dirty="0" smtClean="0"/>
              <a:t>Confines the scope and quantify amount of legal work</a:t>
            </a:r>
          </a:p>
          <a:p>
            <a:r>
              <a:rPr lang="en-US" dirty="0" smtClean="0"/>
              <a:t>Demonstrates necessary </a:t>
            </a:r>
            <a:r>
              <a:rPr lang="en-US" dirty="0" err="1" smtClean="0"/>
              <a:t>organisational</a:t>
            </a:r>
            <a:r>
              <a:rPr lang="en-US" dirty="0" smtClean="0"/>
              <a:t> ability and skills</a:t>
            </a:r>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14</a:t>
            </a:fld>
            <a:endParaRPr lang="en-US"/>
          </a:p>
        </p:txBody>
      </p:sp>
    </p:spTree>
    <p:extLst>
      <p:ext uri="{BB962C8B-B14F-4D97-AF65-F5344CB8AC3E}">
        <p14:creationId xmlns:p14="http://schemas.microsoft.com/office/powerpoint/2010/main" val="53503019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Attractive Community </a:t>
            </a:r>
            <a:r>
              <a:rPr lang="en-US" dirty="0"/>
              <a:t>Organisation </a:t>
            </a:r>
          </a:p>
        </p:txBody>
      </p:sp>
      <p:sp>
        <p:nvSpPr>
          <p:cNvPr id="3" name="Content Placeholder 2"/>
          <p:cNvSpPr>
            <a:spLocks noGrp="1"/>
          </p:cNvSpPr>
          <p:nvPr>
            <p:ph idx="1"/>
          </p:nvPr>
        </p:nvSpPr>
        <p:spPr/>
        <p:txBody>
          <a:bodyPr/>
          <a:lstStyle/>
          <a:p>
            <a:r>
              <a:rPr lang="en-US" dirty="0" smtClean="0"/>
              <a:t>Provides any necessary training</a:t>
            </a:r>
          </a:p>
          <a:p>
            <a:r>
              <a:rPr lang="en-US" dirty="0" smtClean="0"/>
              <a:t>Provides consistent point of contact </a:t>
            </a:r>
          </a:p>
          <a:p>
            <a:r>
              <a:rPr lang="en-US" dirty="0" smtClean="0"/>
              <a:t>Ensures firms have a good experience</a:t>
            </a:r>
          </a:p>
          <a:p>
            <a:r>
              <a:rPr lang="en-AU" dirty="0" smtClean="0"/>
              <a:t>Is not </a:t>
            </a:r>
            <a:r>
              <a:rPr lang="en-US" dirty="0" smtClean="0"/>
              <a:t>afraid to ask</a:t>
            </a:r>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15</a:t>
            </a:fld>
            <a:endParaRPr lang="en-US"/>
          </a:p>
        </p:txBody>
      </p:sp>
    </p:spTree>
    <p:extLst>
      <p:ext uri="{BB962C8B-B14F-4D97-AF65-F5344CB8AC3E}">
        <p14:creationId xmlns:p14="http://schemas.microsoft.com/office/powerpoint/2010/main" val="25575686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Attractive Law Firm</a:t>
            </a:r>
            <a:endParaRPr lang="en-US" dirty="0"/>
          </a:p>
        </p:txBody>
      </p:sp>
      <p:sp>
        <p:nvSpPr>
          <p:cNvPr id="3" name="Content Placeholder 2"/>
          <p:cNvSpPr>
            <a:spLocks noGrp="1"/>
          </p:cNvSpPr>
          <p:nvPr>
            <p:ph idx="1"/>
          </p:nvPr>
        </p:nvSpPr>
        <p:spPr/>
        <p:txBody>
          <a:bodyPr/>
          <a:lstStyle/>
          <a:p>
            <a:r>
              <a:rPr lang="en-US" dirty="0"/>
              <a:t>V</a:t>
            </a:r>
            <a:r>
              <a:rPr lang="en-US" dirty="0" smtClean="0"/>
              <a:t>iews and respects the community org as an equal partner with valuable skills and experience</a:t>
            </a:r>
          </a:p>
          <a:p>
            <a:r>
              <a:rPr lang="en-US" dirty="0" smtClean="0"/>
              <a:t>Is open, honest and clear about why it is involved</a:t>
            </a:r>
          </a:p>
          <a:p>
            <a:r>
              <a:rPr lang="en-US" dirty="0" smtClean="0"/>
              <a:t>Understands and </a:t>
            </a:r>
            <a:r>
              <a:rPr lang="en-US" dirty="0" err="1" smtClean="0"/>
              <a:t>prioritises</a:t>
            </a:r>
            <a:r>
              <a:rPr lang="en-US" dirty="0" smtClean="0"/>
              <a:t> the needs and interests of pro bono clients</a:t>
            </a:r>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16</a:t>
            </a:fld>
            <a:endParaRPr lang="en-US"/>
          </a:p>
        </p:txBody>
      </p:sp>
    </p:spTree>
    <p:extLst>
      <p:ext uri="{BB962C8B-B14F-4D97-AF65-F5344CB8AC3E}">
        <p14:creationId xmlns:p14="http://schemas.microsoft.com/office/powerpoint/2010/main" val="30494962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Attractive Law Firm</a:t>
            </a:r>
            <a:endParaRPr lang="en-US" dirty="0"/>
          </a:p>
        </p:txBody>
      </p:sp>
      <p:sp>
        <p:nvSpPr>
          <p:cNvPr id="3" name="Content Placeholder 2"/>
          <p:cNvSpPr>
            <a:spLocks noGrp="1"/>
          </p:cNvSpPr>
          <p:nvPr>
            <p:ph idx="1"/>
          </p:nvPr>
        </p:nvSpPr>
        <p:spPr/>
        <p:txBody>
          <a:bodyPr/>
          <a:lstStyle/>
          <a:p>
            <a:r>
              <a:rPr lang="en-US" dirty="0" smtClean="0"/>
              <a:t>Trusts the community org as to whether a clients' matter is in the public interest</a:t>
            </a:r>
          </a:p>
          <a:p>
            <a:r>
              <a:rPr lang="en-US" dirty="0" smtClean="0"/>
              <a:t>Provides personnel to a pro bono project who are a match for the task</a:t>
            </a:r>
          </a:p>
          <a:p>
            <a:r>
              <a:rPr lang="en-US" dirty="0"/>
              <a:t>Is genuinely interested in the community organisation and assisting it to build capacity.</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17</a:t>
            </a:fld>
            <a:endParaRPr lang="en-US"/>
          </a:p>
        </p:txBody>
      </p:sp>
    </p:spTree>
    <p:extLst>
      <p:ext uri="{BB962C8B-B14F-4D97-AF65-F5344CB8AC3E}">
        <p14:creationId xmlns:p14="http://schemas.microsoft.com/office/powerpoint/2010/main" val="296482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smtClean="0"/>
              <a:t>Plan</a:t>
            </a:r>
            <a:endParaRPr lang="en-US" smtClean="0"/>
          </a:p>
        </p:txBody>
      </p:sp>
      <p:sp>
        <p:nvSpPr>
          <p:cNvPr id="4099" name="Content Placeholder 2"/>
          <p:cNvSpPr>
            <a:spLocks noGrp="1"/>
          </p:cNvSpPr>
          <p:nvPr>
            <p:ph idx="1"/>
          </p:nvPr>
        </p:nvSpPr>
        <p:spPr>
          <a:xfrm>
            <a:off x="428625" y="1643063"/>
            <a:ext cx="8229600" cy="4214812"/>
          </a:xfrm>
        </p:spPr>
        <p:txBody>
          <a:bodyPr/>
          <a:lstStyle/>
          <a:p>
            <a:pPr marL="457200" lvl="1" indent="0" eaLnBrk="1" hangingPunct="1">
              <a:buNone/>
            </a:pPr>
            <a:endParaRPr lang="en-AU" dirty="0" smtClean="0"/>
          </a:p>
          <a:p>
            <a:pPr lvl="1" eaLnBrk="1" hangingPunct="1"/>
            <a:r>
              <a:rPr lang="en-AU" dirty="0" smtClean="0"/>
              <a:t>About the Centre</a:t>
            </a:r>
          </a:p>
          <a:p>
            <a:pPr lvl="1" eaLnBrk="1" hangingPunct="1"/>
            <a:r>
              <a:rPr lang="en-AU" dirty="0" smtClean="0"/>
              <a:t>Key Themes</a:t>
            </a:r>
          </a:p>
          <a:p>
            <a:pPr lvl="1" eaLnBrk="1" hangingPunct="1"/>
            <a:r>
              <a:rPr lang="en-AU" dirty="0" smtClean="0"/>
              <a:t>Features of an attractive community </a:t>
            </a:r>
            <a:r>
              <a:rPr lang="en-AU" dirty="0"/>
              <a:t>organisation</a:t>
            </a:r>
          </a:p>
          <a:p>
            <a:pPr lvl="1" eaLnBrk="1" hangingPunct="1"/>
            <a:r>
              <a:rPr lang="en-AU" dirty="0" smtClean="0"/>
              <a:t>Features of </a:t>
            </a:r>
            <a:r>
              <a:rPr lang="en-AU" dirty="0"/>
              <a:t>a</a:t>
            </a:r>
            <a:r>
              <a:rPr lang="en-AU" dirty="0" smtClean="0"/>
              <a:t>n attractive law firm</a:t>
            </a:r>
          </a:p>
        </p:txBody>
      </p:sp>
      <p:sp>
        <p:nvSpPr>
          <p:cNvPr id="4100" name="Footer Placeholder 3"/>
          <p:cNvSpPr>
            <a:spLocks noGrp="1"/>
          </p:cNvSpPr>
          <p:nvPr>
            <p:ph type="ftr" sz="quarter" idx="10"/>
          </p:nvPr>
        </p:nvSpPr>
        <p:spPr/>
        <p:txBody>
          <a:bodyPr/>
          <a:lstStyle/>
          <a:p>
            <a:pPr>
              <a:defRPr/>
            </a:pPr>
            <a:r>
              <a:rPr lang="en-US" smtClean="0"/>
              <a:t>National Pro Bono Resource Centre</a:t>
            </a:r>
          </a:p>
        </p:txBody>
      </p:sp>
      <p:sp>
        <p:nvSpPr>
          <p:cNvPr id="4101" name="Slide Number Placeholder 4"/>
          <p:cNvSpPr>
            <a:spLocks noGrp="1"/>
          </p:cNvSpPr>
          <p:nvPr>
            <p:ph type="sldNum" sz="quarter" idx="11"/>
          </p:nvPr>
        </p:nvSpPr>
        <p:spPr/>
        <p:txBody>
          <a:bodyPr/>
          <a:lstStyle/>
          <a:p>
            <a:pPr>
              <a:defRPr/>
            </a:pPr>
            <a:fld id="{41EF8435-BBD1-477E-A570-B2C5C3AE760A}" type="slidenum">
              <a:rPr lang="en-US" smtClean="0"/>
              <a:pPr>
                <a:defRPr/>
              </a:pPr>
              <a:t>2</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476672"/>
            <a:ext cx="8229600" cy="1371600"/>
          </a:xfrm>
        </p:spPr>
        <p:txBody>
          <a:bodyPr/>
          <a:lstStyle/>
          <a:p>
            <a:r>
              <a:rPr lang="en-US" dirty="0" smtClean="0"/>
              <a:t>The Centre</a:t>
            </a:r>
          </a:p>
        </p:txBody>
      </p:sp>
      <p:sp>
        <p:nvSpPr>
          <p:cNvPr id="5123" name="Rectangle 3"/>
          <p:cNvSpPr>
            <a:spLocks noGrp="1" noChangeArrowheads="1"/>
          </p:cNvSpPr>
          <p:nvPr>
            <p:ph type="body" idx="1"/>
          </p:nvPr>
        </p:nvSpPr>
        <p:spPr>
          <a:xfrm>
            <a:off x="467544" y="1700808"/>
            <a:ext cx="8229600" cy="3886200"/>
          </a:xfrm>
        </p:spPr>
        <p:txBody>
          <a:bodyPr/>
          <a:lstStyle/>
          <a:p>
            <a:pPr>
              <a:lnSpc>
                <a:spcPct val="90000"/>
              </a:lnSpc>
            </a:pPr>
            <a:r>
              <a:rPr lang="en-US" dirty="0" smtClean="0"/>
              <a:t>Established 2002</a:t>
            </a:r>
          </a:p>
          <a:p>
            <a:pPr>
              <a:lnSpc>
                <a:spcPct val="90000"/>
              </a:lnSpc>
            </a:pPr>
            <a:r>
              <a:rPr lang="en-US" dirty="0"/>
              <a:t>Government funded - based </a:t>
            </a:r>
            <a:r>
              <a:rPr lang="en-US" dirty="0" smtClean="0"/>
              <a:t>at the Law Faculty at the University of New South Wales</a:t>
            </a:r>
            <a:endParaRPr lang="en-US" dirty="0"/>
          </a:p>
          <a:p>
            <a:pPr>
              <a:lnSpc>
                <a:spcPct val="90000"/>
              </a:lnSpc>
            </a:pPr>
            <a:r>
              <a:rPr lang="en-US" dirty="0" smtClean="0"/>
              <a:t>A Company with a Board and Advisory Council members from across the legal assistance sector</a:t>
            </a:r>
          </a:p>
          <a:p>
            <a:pPr>
              <a:lnSpc>
                <a:spcPct val="90000"/>
              </a:lnSpc>
            </a:pPr>
            <a:r>
              <a:rPr lang="en-US" dirty="0" smtClean="0"/>
              <a:t>4 full-time staff</a:t>
            </a:r>
          </a:p>
        </p:txBody>
      </p:sp>
      <p:sp>
        <p:nvSpPr>
          <p:cNvPr id="2" name="Footer Placeholder 1"/>
          <p:cNvSpPr>
            <a:spLocks noGrp="1"/>
          </p:cNvSpPr>
          <p:nvPr>
            <p:ph type="ftr" sz="quarter" idx="10"/>
          </p:nvPr>
        </p:nvSpPr>
        <p:spPr/>
        <p:txBody>
          <a:bodyPr/>
          <a:lstStyle/>
          <a:p>
            <a:pPr>
              <a:defRPr/>
            </a:pPr>
            <a:r>
              <a:rPr lang="en-US" smtClean="0"/>
              <a:t>National Pro Bono Resource Centre</a:t>
            </a:r>
            <a:endParaRPr lang="en-US"/>
          </a:p>
        </p:txBody>
      </p:sp>
      <p:sp>
        <p:nvSpPr>
          <p:cNvPr id="3" name="Slide Number Placeholder 2"/>
          <p:cNvSpPr>
            <a:spLocks noGrp="1"/>
          </p:cNvSpPr>
          <p:nvPr>
            <p:ph type="sldNum" sz="quarter" idx="11"/>
          </p:nvPr>
        </p:nvSpPr>
        <p:spPr/>
        <p:txBody>
          <a:bodyPr/>
          <a:lstStyle/>
          <a:p>
            <a:pPr>
              <a:defRPr/>
            </a:pPr>
            <a:fld id="{B20B8D8F-3868-48B6-8051-73BB63B36C03}" type="slidenum">
              <a:rPr lang="en-US" smtClean="0"/>
              <a:pPr>
                <a:defRPr/>
              </a:pPr>
              <a:t>3</a:t>
            </a:fld>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AU" sz="4000" dirty="0" smtClean="0"/>
              <a:t>Mission Statement</a:t>
            </a:r>
          </a:p>
        </p:txBody>
      </p:sp>
      <p:sp>
        <p:nvSpPr>
          <p:cNvPr id="3" name="Content Placeholder 2"/>
          <p:cNvSpPr>
            <a:spLocks noGrp="1"/>
          </p:cNvSpPr>
          <p:nvPr>
            <p:ph idx="1"/>
          </p:nvPr>
        </p:nvSpPr>
        <p:spPr/>
        <p:txBody>
          <a:bodyPr/>
          <a:lstStyle/>
          <a:p>
            <a:pPr>
              <a:defRPr/>
            </a:pPr>
            <a:r>
              <a:rPr lang="en-AU" sz="2800" dirty="0" smtClean="0"/>
              <a:t>The National Pro Bono Resource Centre is an </a:t>
            </a:r>
            <a:r>
              <a:rPr lang="en-AU" sz="2800" dirty="0"/>
              <a:t>independent centre of expertise that aims to grow the capacity of the Australian legal profession to provide pro bono legal services that are focused on increasing access to justice for socially disadvantaged and/or marginalised persons, and furthering the public </a:t>
            </a:r>
            <a:r>
              <a:rPr lang="en-AU" sz="2800" dirty="0" smtClean="0"/>
              <a:t>interest.</a:t>
            </a:r>
          </a:p>
          <a:p>
            <a:pPr>
              <a:defRPr/>
            </a:pPr>
            <a:r>
              <a:rPr lang="en-AU" sz="2800" dirty="0" smtClean="0"/>
              <a:t>The Centre is not a pro bono clearing house.</a:t>
            </a:r>
            <a:endParaRPr lang="en-AU" sz="2800" dirty="0"/>
          </a:p>
        </p:txBody>
      </p:sp>
      <p:sp>
        <p:nvSpPr>
          <p:cNvPr id="6148" name="Footer Placeholder 3"/>
          <p:cNvSpPr>
            <a:spLocks noGrp="1"/>
          </p:cNvSpPr>
          <p:nvPr>
            <p:ph type="ftr" sz="quarter" idx="10"/>
          </p:nvPr>
        </p:nvSpPr>
        <p:spPr/>
        <p:txBody>
          <a:bodyPr/>
          <a:lstStyle/>
          <a:p>
            <a:pPr>
              <a:defRPr/>
            </a:pPr>
            <a:r>
              <a:rPr lang="en-US" smtClean="0"/>
              <a:t>National Pro Bono Resource Centre</a:t>
            </a:r>
          </a:p>
        </p:txBody>
      </p:sp>
      <p:sp>
        <p:nvSpPr>
          <p:cNvPr id="6149" name="Slide Number Placeholder 4"/>
          <p:cNvSpPr>
            <a:spLocks noGrp="1"/>
          </p:cNvSpPr>
          <p:nvPr>
            <p:ph type="sldNum" sz="quarter" idx="11"/>
          </p:nvPr>
        </p:nvSpPr>
        <p:spPr/>
        <p:txBody>
          <a:bodyPr/>
          <a:lstStyle/>
          <a:p>
            <a:pPr>
              <a:defRPr/>
            </a:pPr>
            <a:fld id="{0F8FCCEE-3396-4B84-889C-46E53F5190A7}" type="slidenum">
              <a:rPr lang="en-US" smtClean="0"/>
              <a:pPr>
                <a:defRPr/>
              </a:pPr>
              <a:t>4</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Key Programs</a:t>
            </a:r>
          </a:p>
        </p:txBody>
      </p:sp>
      <p:sp>
        <p:nvSpPr>
          <p:cNvPr id="9219" name="Content Placeholder 2"/>
          <p:cNvSpPr>
            <a:spLocks noGrp="1"/>
          </p:cNvSpPr>
          <p:nvPr>
            <p:ph idx="1"/>
          </p:nvPr>
        </p:nvSpPr>
        <p:spPr>
          <a:xfrm>
            <a:off x="467544" y="1703040"/>
            <a:ext cx="8229600" cy="3886200"/>
          </a:xfrm>
        </p:spPr>
        <p:txBody>
          <a:bodyPr/>
          <a:lstStyle/>
          <a:p>
            <a:r>
              <a:rPr lang="en-US" sz="2800" dirty="0" smtClean="0"/>
              <a:t>National Pro Bono Aspirational Target (35 </a:t>
            </a:r>
            <a:r>
              <a:rPr lang="en-US" sz="2800" dirty="0" err="1" smtClean="0"/>
              <a:t>hrs</a:t>
            </a:r>
            <a:r>
              <a:rPr lang="en-US" sz="2800" dirty="0" smtClean="0"/>
              <a:t>)</a:t>
            </a:r>
          </a:p>
          <a:p>
            <a:r>
              <a:rPr lang="en-AU" sz="2800" dirty="0"/>
              <a:t>Biennial survey of </a:t>
            </a:r>
            <a:r>
              <a:rPr lang="en-AU" sz="2800" dirty="0" smtClean="0"/>
              <a:t>all law firms </a:t>
            </a:r>
            <a:r>
              <a:rPr lang="en-AU" sz="2800" dirty="0"/>
              <a:t>with &gt; 50 lawyers</a:t>
            </a:r>
          </a:p>
          <a:p>
            <a:r>
              <a:rPr lang="en-AU" sz="2800" dirty="0"/>
              <a:t>Biennial Access to Justice and Pro Bono </a:t>
            </a:r>
            <a:r>
              <a:rPr lang="en-AU" sz="2800" dirty="0" smtClean="0"/>
              <a:t>Conference – Sydney June 2015</a:t>
            </a:r>
            <a:endParaRPr lang="en-AU" sz="2800" dirty="0"/>
          </a:p>
          <a:p>
            <a:r>
              <a:rPr lang="en-AU" sz="2800" dirty="0"/>
              <a:t>National </a:t>
            </a:r>
            <a:r>
              <a:rPr lang="en-AU" sz="2800" dirty="0" smtClean="0"/>
              <a:t>Pro Bono Professional </a:t>
            </a:r>
            <a:r>
              <a:rPr lang="en-AU" sz="2800" dirty="0"/>
              <a:t>Indemnity Insurance </a:t>
            </a:r>
            <a:r>
              <a:rPr lang="en-AU" sz="2800" dirty="0" smtClean="0"/>
              <a:t> Scheme </a:t>
            </a:r>
            <a:r>
              <a:rPr lang="en-AU" sz="2800" dirty="0"/>
              <a:t>for in-house lawyers</a:t>
            </a:r>
          </a:p>
          <a:p>
            <a:r>
              <a:rPr lang="en-AU" sz="2800" dirty="0"/>
              <a:t>National Pro Bono </a:t>
            </a:r>
            <a:r>
              <a:rPr lang="en-AU" sz="2800" dirty="0" smtClean="0"/>
              <a:t>News - monthly</a:t>
            </a:r>
            <a:endParaRPr lang="en-AU" sz="2800" dirty="0"/>
          </a:p>
          <a:p>
            <a:r>
              <a:rPr lang="en-US" sz="2800" dirty="0" smtClean="0"/>
              <a:t>Undertake Research and Publish </a:t>
            </a:r>
            <a:r>
              <a:rPr lang="en-US" sz="2800" dirty="0" smtClean="0"/>
              <a:t>and Maintain Guides/Resources</a:t>
            </a:r>
            <a:endParaRPr lang="en-US" sz="2400" dirty="0" smtClean="0"/>
          </a:p>
          <a:p>
            <a:pPr lvl="1"/>
            <a:endParaRPr lang="en-US" sz="2400" dirty="0" smtClean="0"/>
          </a:p>
          <a:p>
            <a:endParaRPr lang="en-US" dirty="0" smtClean="0"/>
          </a:p>
          <a:p>
            <a:endParaRPr lang="en-US" dirty="0" smtClean="0"/>
          </a:p>
        </p:txBody>
      </p:sp>
      <p:sp>
        <p:nvSpPr>
          <p:cNvPr id="9220" name="Footer Placeholder 3"/>
          <p:cNvSpPr>
            <a:spLocks noGrp="1"/>
          </p:cNvSpPr>
          <p:nvPr>
            <p:ph type="ftr" sz="quarter" idx="10"/>
          </p:nvPr>
        </p:nvSpPr>
        <p:spPr/>
        <p:txBody>
          <a:bodyPr/>
          <a:lstStyle/>
          <a:p>
            <a:pPr>
              <a:defRPr/>
            </a:pPr>
            <a:r>
              <a:rPr lang="en-US" smtClean="0"/>
              <a:t>National Pro Bono Resource Centre</a:t>
            </a:r>
          </a:p>
        </p:txBody>
      </p:sp>
      <p:sp>
        <p:nvSpPr>
          <p:cNvPr id="9221" name="Slide Number Placeholder 4"/>
          <p:cNvSpPr>
            <a:spLocks noGrp="1"/>
          </p:cNvSpPr>
          <p:nvPr>
            <p:ph type="sldNum" sz="quarter" idx="11"/>
          </p:nvPr>
        </p:nvSpPr>
        <p:spPr/>
        <p:txBody>
          <a:bodyPr/>
          <a:lstStyle/>
          <a:p>
            <a:pPr>
              <a:defRPr/>
            </a:pPr>
            <a:fld id="{2C657520-A0E4-4058-849B-6F6AD9DDC51D}" type="slidenum">
              <a:rPr lang="en-US" smtClean="0"/>
              <a:pPr>
                <a:defRPr/>
              </a:pPr>
              <a:t>5</a:t>
            </a:fld>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National Pro Bono Resource Centre</a:t>
            </a:r>
            <a:endParaRPr lang="en-US"/>
          </a:p>
        </p:txBody>
      </p:sp>
      <p:sp>
        <p:nvSpPr>
          <p:cNvPr id="3" name="Slide Number Placeholder 2"/>
          <p:cNvSpPr>
            <a:spLocks noGrp="1"/>
          </p:cNvSpPr>
          <p:nvPr>
            <p:ph type="sldNum" sz="quarter" idx="11"/>
          </p:nvPr>
        </p:nvSpPr>
        <p:spPr/>
        <p:txBody>
          <a:bodyPr/>
          <a:lstStyle/>
          <a:p>
            <a:pPr>
              <a:defRPr/>
            </a:pPr>
            <a:fld id="{02D47DF5-B398-455A-8122-D017D8B65D3C}" type="slidenum">
              <a:rPr lang="en-US" smtClean="0"/>
              <a:pPr>
                <a:defRPr/>
              </a:pPr>
              <a:t>6</a:t>
            </a:fld>
            <a:endParaRPr lang="en-US"/>
          </a:p>
        </p:txBody>
      </p:sp>
      <p:pic>
        <p:nvPicPr>
          <p:cNvPr id="6" name="Picture 5"/>
          <p:cNvPicPr>
            <a:picLocks noChangeAspect="1"/>
          </p:cNvPicPr>
          <p:nvPr/>
        </p:nvPicPr>
        <p:blipFill>
          <a:blip r:embed="rId2"/>
          <a:stretch>
            <a:fillRect/>
          </a:stretch>
        </p:blipFill>
        <p:spPr>
          <a:xfrm>
            <a:off x="0" y="254000"/>
            <a:ext cx="9144000" cy="6334871"/>
          </a:xfrm>
          <a:prstGeom prst="rect">
            <a:avLst/>
          </a:prstGeom>
        </p:spPr>
      </p:pic>
    </p:spTree>
    <p:extLst>
      <p:ext uri="{BB962C8B-B14F-4D97-AF65-F5344CB8AC3E}">
        <p14:creationId xmlns:p14="http://schemas.microsoft.com/office/powerpoint/2010/main" val="187177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Partnership Secrets</a:t>
            </a:r>
            <a:endParaRPr lang="en-US" dirty="0"/>
          </a:p>
        </p:txBody>
      </p:sp>
      <p:sp>
        <p:nvSpPr>
          <p:cNvPr id="3" name="Content Placeholder 2"/>
          <p:cNvSpPr>
            <a:spLocks noGrp="1"/>
          </p:cNvSpPr>
          <p:nvPr>
            <p:ph idx="1"/>
          </p:nvPr>
        </p:nvSpPr>
        <p:spPr/>
        <p:txBody>
          <a:bodyPr/>
          <a:lstStyle/>
          <a:p>
            <a:r>
              <a:rPr lang="en-US" dirty="0" smtClean="0"/>
              <a:t>What is success?</a:t>
            </a:r>
          </a:p>
          <a:p>
            <a:r>
              <a:rPr lang="en-US" dirty="0" smtClean="0"/>
              <a:t>Does it make a difference?</a:t>
            </a:r>
          </a:p>
          <a:p>
            <a:r>
              <a:rPr lang="en-US" dirty="0" smtClean="0"/>
              <a:t>Does it achieve its goal?</a:t>
            </a:r>
          </a:p>
          <a:p>
            <a:r>
              <a:rPr lang="en-US" dirty="0" smtClean="0"/>
              <a:t>Success must be judged according to the model of partnership</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7</a:t>
            </a:fld>
            <a:endParaRPr lang="en-US"/>
          </a:p>
        </p:txBody>
      </p:sp>
    </p:spTree>
    <p:extLst>
      <p:ext uri="{BB962C8B-B14F-4D97-AF65-F5344CB8AC3E}">
        <p14:creationId xmlns:p14="http://schemas.microsoft.com/office/powerpoint/2010/main" val="13455314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of Success</a:t>
            </a:r>
            <a:endParaRPr lang="en-US" dirty="0"/>
          </a:p>
        </p:txBody>
      </p:sp>
      <p:sp>
        <p:nvSpPr>
          <p:cNvPr id="3" name="Content Placeholder 2"/>
          <p:cNvSpPr>
            <a:spLocks noGrp="1"/>
          </p:cNvSpPr>
          <p:nvPr>
            <p:ph idx="1"/>
          </p:nvPr>
        </p:nvSpPr>
        <p:spPr/>
        <p:txBody>
          <a:bodyPr/>
          <a:lstStyle/>
          <a:p>
            <a:r>
              <a:rPr lang="en-US" dirty="0" smtClean="0"/>
              <a:t>Relationships</a:t>
            </a:r>
          </a:p>
          <a:p>
            <a:pPr lvl="1"/>
            <a:r>
              <a:rPr lang="en-US" dirty="0" smtClean="0"/>
              <a:t>Establishing new ones</a:t>
            </a:r>
          </a:p>
          <a:p>
            <a:pPr lvl="1"/>
            <a:r>
              <a:rPr lang="en-US" dirty="0" smtClean="0"/>
              <a:t>Maintaining existing ones</a:t>
            </a:r>
          </a:p>
          <a:p>
            <a:r>
              <a:rPr lang="en-US" dirty="0" smtClean="0"/>
              <a:t>Strong pro bono culture</a:t>
            </a:r>
          </a:p>
          <a:p>
            <a:r>
              <a:rPr lang="en-US" dirty="0" smtClean="0"/>
              <a:t>Innovation/Strategy</a:t>
            </a:r>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8</a:t>
            </a:fld>
            <a:endParaRPr lang="en-US"/>
          </a:p>
        </p:txBody>
      </p:sp>
    </p:spTree>
    <p:extLst>
      <p:ext uri="{BB962C8B-B14F-4D97-AF65-F5344CB8AC3E}">
        <p14:creationId xmlns:p14="http://schemas.microsoft.com/office/powerpoint/2010/main" val="38545719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r>
              <a:rPr lang="en-US" dirty="0"/>
              <a:t>Trust/Respect/Humility</a:t>
            </a:r>
          </a:p>
          <a:p>
            <a:r>
              <a:rPr lang="en-US" dirty="0" smtClean="0"/>
              <a:t>Open communication</a:t>
            </a:r>
          </a:p>
          <a:p>
            <a:r>
              <a:rPr lang="en-US" dirty="0" smtClean="0"/>
              <a:t>Understand your partner</a:t>
            </a:r>
          </a:p>
          <a:p>
            <a:r>
              <a:rPr lang="en-US" dirty="0" smtClean="0"/>
              <a:t>Understand their perspective</a:t>
            </a:r>
          </a:p>
          <a:p>
            <a:r>
              <a:rPr lang="en-US" dirty="0" smtClean="0"/>
              <a:t>Invest time</a:t>
            </a:r>
          </a:p>
          <a:p>
            <a:r>
              <a:rPr lang="en-US" dirty="0" smtClean="0"/>
              <a:t>Acknowledge the chemistry</a:t>
            </a:r>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National Pro Bono Resource Centre</a:t>
            </a:r>
            <a:endParaRPr lang="en-US"/>
          </a:p>
        </p:txBody>
      </p:sp>
      <p:sp>
        <p:nvSpPr>
          <p:cNvPr id="5" name="Slide Number Placeholder 4"/>
          <p:cNvSpPr>
            <a:spLocks noGrp="1"/>
          </p:cNvSpPr>
          <p:nvPr>
            <p:ph type="sldNum" sz="quarter" idx="11"/>
          </p:nvPr>
        </p:nvSpPr>
        <p:spPr/>
        <p:txBody>
          <a:bodyPr/>
          <a:lstStyle/>
          <a:p>
            <a:pPr>
              <a:defRPr/>
            </a:pPr>
            <a:fld id="{B20B8D8F-3868-48B6-8051-73BB63B36C03}" type="slidenum">
              <a:rPr lang="en-US" smtClean="0"/>
              <a:pPr>
                <a:defRPr/>
              </a:pPr>
              <a:t>9</a:t>
            </a:fld>
            <a:endParaRPr lang="en-US"/>
          </a:p>
        </p:txBody>
      </p:sp>
    </p:spTree>
    <p:extLst>
      <p:ext uri="{BB962C8B-B14F-4D97-AF65-F5344CB8AC3E}">
        <p14:creationId xmlns:p14="http://schemas.microsoft.com/office/powerpoint/2010/main" val="12531194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2551</TotalTime>
  <Words>650</Words>
  <Application>Microsoft Macintosh PowerPoint</Application>
  <PresentationFormat>On-screen Show (4:3)</PresentationFormat>
  <Paragraphs>126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Pixel</vt:lpstr>
      <vt:lpstr>Secrets of Successful Pro Bono Partnerships</vt:lpstr>
      <vt:lpstr>Plan</vt:lpstr>
      <vt:lpstr>The Centre</vt:lpstr>
      <vt:lpstr>Mission Statement</vt:lpstr>
      <vt:lpstr>Key Programs</vt:lpstr>
      <vt:lpstr>PowerPoint Presentation</vt:lpstr>
      <vt:lpstr>Successful Partnership Secrets</vt:lpstr>
      <vt:lpstr>Themes of Success</vt:lpstr>
      <vt:lpstr>Relationships</vt:lpstr>
      <vt:lpstr>Practical Tips</vt:lpstr>
      <vt:lpstr>Relationship Maintenance </vt:lpstr>
      <vt:lpstr>A strong pro bono culture</vt:lpstr>
      <vt:lpstr>Strategy/Innovation</vt:lpstr>
      <vt:lpstr>An Attractive Community Organisation </vt:lpstr>
      <vt:lpstr>An Attractive Community Organisation </vt:lpstr>
      <vt:lpstr>An Attractive Law Firm</vt:lpstr>
      <vt:lpstr>An Attractive Law Firm</vt:lpstr>
    </vt:vector>
  </TitlesOfParts>
  <Company>NPBRC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 Bono legal work of individual solicitors</dc:title>
  <dc:creator>John</dc:creator>
  <cp:lastModifiedBy>john corker</cp:lastModifiedBy>
  <cp:revision>173</cp:revision>
  <dcterms:created xsi:type="dcterms:W3CDTF">2008-02-08T05:12:06Z</dcterms:created>
  <dcterms:modified xsi:type="dcterms:W3CDTF">2014-10-01T23:30:36Z</dcterms:modified>
</cp:coreProperties>
</file>