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1" r:id="rId5"/>
  </p:sldMasterIdLst>
  <p:notesMasterIdLst>
    <p:notesMasterId r:id="rId7"/>
  </p:notesMasterIdLst>
  <p:handoutMasterIdLst>
    <p:handoutMasterId r:id="rId8"/>
  </p:handoutMasterIdLst>
  <p:sldIdLst>
    <p:sldId id="438" r:id="rId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4F81BD"/>
    <a:srgbClr val="D60093"/>
    <a:srgbClr val="000066"/>
    <a:srgbClr val="990000"/>
    <a:srgbClr val="6C0024"/>
    <a:srgbClr val="CC00CC"/>
    <a:srgbClr val="CC3399"/>
    <a:srgbClr val="C27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0" autoAdjust="0"/>
    <p:restoredTop sz="86097" autoAdjust="0"/>
  </p:normalViewPr>
  <p:slideViewPr>
    <p:cSldViewPr>
      <p:cViewPr>
        <p:scale>
          <a:sx n="75" d="100"/>
          <a:sy n="75" d="100"/>
        </p:scale>
        <p:origin x="-150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2405" y="-77"/>
      </p:cViewPr>
      <p:guideLst>
        <p:guide orient="horz" pos="3130"/>
        <p:guide pos="214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273AE47-6D2B-4CF8-8D8F-6AE5D7DC7EB3}" type="datetimeFigureOut">
              <a:rPr lang="en-SG"/>
              <a:pPr>
                <a:defRPr/>
              </a:pPr>
              <a:t>1/10/2014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0468C09-2250-4E74-933B-A104FD039848}" type="slidenum">
              <a:rPr lang="en-SG"/>
              <a:pPr>
                <a:defRPr/>
              </a:pPr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03614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5C9A86F-5496-485B-9193-00878E51358C}" type="datetimeFigureOut">
              <a:rPr lang="en-US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D2B3CF-2EA8-428B-9076-61748DF70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28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9157-8FBD-4059-B09B-422AC0E7E951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31FC-32CA-47BB-8DC2-6E616136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9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52D2B-7E69-4190-9113-082E71C9037E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DC5A0-904E-438E-B1CC-5F5C184D3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6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0882-38CD-46DB-AB40-2473FD66D280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C5A88-8ADF-4F0C-85B7-9112BDCF9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3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D231-09EB-4399-A28B-3C53AFF3FEF6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14177-D4A1-451A-9146-EC10A5315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0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C71F-D631-4016-B9F2-8DCBAFCCD86A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BA922-36B1-4302-A926-C33D47D1B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1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F9F2-51C3-4D60-B29A-DC6B387CC7AA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9B653-0B74-4651-AB7D-C711F37F7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F975A-95F5-458C-901D-7B2C4F002D64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8E65-B5EC-45EB-9896-AADFC8D04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2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9F5AD-12FA-42A0-82FB-149DB0137771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8641C-E65C-44F1-87FF-43BDF1FA7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3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24B02-0C9C-4525-B684-2998905A1072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D6415-5F59-4D53-BFFE-D7C85C293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6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84C37-548D-48AC-9162-CEDBC276C4E7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8CC2-82F1-4F1A-87A4-88E40CC80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5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CE64-4AC1-4F80-BD86-935F345C13EC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1C36D-BD28-4577-BF4A-A8CF6834B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S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C26B6A2-E5AF-453C-BB10-4BB35935F372}" type="datetime1">
              <a:rPr lang="en-US" smtClean="0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SG" smtClean="0"/>
              <a:t>This presentation is for general information and does not constitute legal advice. Please consult a legal advisor before acting on the contents herein.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8121712-50BA-40A7-80BE-6406F30B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7000" contrast="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67" r:id="rId2"/>
    <p:sldLayoutId id="2147484476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robono.lawsociety.org.sg/Help-for-Public/organisations/ProjectLawHel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About Project Law Help</a:t>
            </a:r>
            <a:endParaRPr lang="en-S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715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What we do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just"/>
            <a:r>
              <a:rPr lang="en-SG" sz="2600" dirty="0" smtClean="0">
                <a:latin typeface="Arial" pitchFamily="34" charset="0"/>
                <a:cs typeface="Arial" pitchFamily="34" charset="0"/>
              </a:rPr>
              <a:t>Matching </a:t>
            </a:r>
            <a:r>
              <a:rPr lang="en-SG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charities, VWOs &amp; social enterprises</a:t>
            </a:r>
            <a:r>
              <a:rPr lang="en-SG" sz="2600" dirty="0" smtClean="0">
                <a:latin typeface="Arial" pitchFamily="34" charset="0"/>
                <a:cs typeface="Arial" pitchFamily="34" charset="0"/>
              </a:rPr>
              <a:t> which qualify for assistance with law firms who are willing to provide </a:t>
            </a:r>
            <a:r>
              <a:rPr lang="en-SG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free non-litigation commercial legal services</a:t>
            </a:r>
            <a:r>
              <a:rPr lang="en-SG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 algn="just"/>
            <a:r>
              <a:rPr lang="en-SG" sz="2600" dirty="0" smtClean="0">
                <a:latin typeface="Arial" pitchFamily="34" charset="0"/>
                <a:cs typeface="Arial" pitchFamily="34" charset="0"/>
                <a:hlinkClick r:id="rId2"/>
              </a:rPr>
              <a:t>http://probono.lawsociety.org.sg/Help-for-Public/organisations/ProjectLawHelp/</a:t>
            </a:r>
            <a:endParaRPr lang="en-SG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Our Terms of Reference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2600" i="1" dirty="0" smtClean="0">
                <a:latin typeface="Arial" pitchFamily="34" charset="0"/>
                <a:cs typeface="Arial" pitchFamily="34" charset="0"/>
              </a:rPr>
              <a:t>To make provision for a scheme by which legal practices and advocates and solicitors can provide pro bono non litigation commercial legal advice to charities, non-profit organizations, social enterprises and voluntary welfare </a:t>
            </a:r>
            <a:r>
              <a:rPr lang="en-US" sz="2600" i="1" dirty="0" err="1" smtClean="0">
                <a:latin typeface="Arial" pitchFamily="34" charset="0"/>
                <a:cs typeface="Arial" pitchFamily="34" charset="0"/>
              </a:rPr>
              <a:t>organisations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SG" sz="2600" i="1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2600" i="1" dirty="0" smtClean="0">
                <a:latin typeface="Arial" pitchFamily="34" charset="0"/>
                <a:cs typeface="Arial" pitchFamily="34" charset="0"/>
              </a:rPr>
              <a:t>To facilitate, promote, support and encourage a sustainable commitment to pro bono work within the legal profession in Singapore.</a:t>
            </a:r>
            <a:endParaRPr lang="en-SG" sz="2600" i="1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Qualification for assistance</a:t>
            </a:r>
          </a:p>
          <a:p>
            <a:pPr lvl="1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Means testing:</a:t>
            </a:r>
            <a:r>
              <a:rPr lang="en-SG" sz="2600" dirty="0" smtClean="0">
                <a:latin typeface="Arial" pitchFamily="34" charset="0"/>
                <a:cs typeface="Arial" pitchFamily="34" charset="0"/>
              </a:rPr>
              <a:t> Less than 2 years’ reserves to cover operating expenses with such reserves not exceeding $1,000,000.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SG" sz="2600" b="1" dirty="0" smtClean="0">
                <a:latin typeface="Arial" pitchFamily="34" charset="0"/>
                <a:cs typeface="Arial" pitchFamily="34" charset="0"/>
              </a:rPr>
              <a:t>Mission of the NPO:</a:t>
            </a:r>
            <a:r>
              <a:rPr lang="en-SG" sz="2600" dirty="0" smtClean="0">
                <a:latin typeface="Arial" pitchFamily="34" charset="0"/>
                <a:cs typeface="Arial" pitchFamily="34" charset="0"/>
              </a:rPr>
              <a:t> The organisation’s activities should be beneficial to the community in Singapore as a whole, and not confined to sectional interests or group of persons based on race, creed, belief or religion.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Special “filter” for Social Enterprises – scrutiny of management team, social impact model, application of profits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Conduct interviews, request fir supporting documentation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Independent verification</a:t>
            </a:r>
          </a:p>
          <a:p>
            <a:pPr lvl="2"/>
            <a:r>
              <a:rPr lang="en-US" sz="2200" dirty="0" smtClean="0">
                <a:latin typeface="Arial" pitchFamily="34" charset="0"/>
                <a:cs typeface="Arial" pitchFamily="34" charset="0"/>
              </a:rPr>
              <a:t>Vote by committee – and prioritization of resources in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favour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of charities</a:t>
            </a:r>
            <a:endParaRPr lang="en-SG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4177-D4A1-451A-9146-EC10A53153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1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69C55A9997664F8DE7C0F6348D92F8" ma:contentTypeVersion="2" ma:contentTypeDescription="Create a new document." ma:contentTypeScope="" ma:versionID="2594eebfee08af68e5556a30a1984876">
  <xsd:schema xmlns:xsd="http://www.w3.org/2001/XMLSchema" xmlns:p="http://schemas.microsoft.com/office/2006/metadata/properties" xmlns:ns2="60f832b5-9415-40a1-9c1f-dac4f62e4431" targetNamespace="http://schemas.microsoft.com/office/2006/metadata/properties" ma:root="true" ma:fieldsID="a054b0147767f7e1b3ab3581185d71cf" ns2:_="">
    <xsd:import namespace="60f832b5-9415-40a1-9c1f-dac4f62e4431"/>
    <xsd:element name="properties">
      <xsd:complexType>
        <xsd:sequence>
          <xsd:element name="documentManagement">
            <xsd:complexType>
              <xsd:all>
                <xsd:element ref="ns2:Ranking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0f832b5-9415-40a1-9c1f-dac4f62e4431" elementFormDefault="qualified">
    <xsd:import namespace="http://schemas.microsoft.com/office/2006/documentManagement/types"/>
    <xsd:element name="Ranking" ma:index="8" ma:displayName="Ranking" ma:decimals="0" ma:internalName="Ranking">
      <xsd:simpleType>
        <xsd:restriction base="dms:Number"/>
      </xsd:simpleType>
    </xsd:element>
    <xsd:element name="Year" ma:index="9" nillable="true" ma:displayName="Year" ma:internalName="Year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nking xmlns="60f832b5-9415-40a1-9c1f-dac4f62e4431">1</Ranking>
    <Year xmlns="60f832b5-9415-40a1-9c1f-dac4f62e4431">2009</Year>
  </documentManagement>
</p:properties>
</file>

<file path=customXml/itemProps1.xml><?xml version="1.0" encoding="utf-8"?>
<ds:datastoreItem xmlns:ds="http://schemas.openxmlformats.org/officeDocument/2006/customXml" ds:itemID="{4EC42678-F7CC-4A14-8CAE-F08DD4AFC4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284E25-7A65-4611-8289-E0A1DAE36EB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909975A-A41A-4EE4-AF67-7A43FB60A6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f832b5-9415-40a1-9c1f-dac4f62e443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31A1D489-08EA-4255-895E-BE9ECAD64978}">
  <ds:schemaRefs>
    <ds:schemaRef ds:uri="http://purl.org/dc/elements/1.1/"/>
    <ds:schemaRef ds:uri="60f832b5-9415-40a1-9c1f-dac4f62e4431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9141</TotalTime>
  <Words>204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About Project Law Help</vt:lpstr>
    </vt:vector>
  </TitlesOfParts>
  <Company>The Law Society of Singapore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for LawSoc presentation</dc:title>
  <dc:creator>Lim Tanguy</dc:creator>
  <cp:lastModifiedBy>Alexis</cp:lastModifiedBy>
  <cp:revision>579</cp:revision>
  <cp:lastPrinted>2014-06-25T04:41:12Z</cp:lastPrinted>
  <dcterms:created xsi:type="dcterms:W3CDTF">2009-09-07T03:43:18Z</dcterms:created>
  <dcterms:modified xsi:type="dcterms:W3CDTF">2014-10-01T01:55:39Z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