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F801ABF-ABF5-4AFB-ACE2-27D93E3009EC}" type="datetimeFigureOut">
              <a:rPr lang="id-ID" smtClean="0"/>
              <a:t>30/09/2014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C5FAB53-8747-43F0-8651-A1CB5A64C9C6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Legal Aid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Indonesian Migrant Worker </a:t>
            </a:r>
            <a:endParaRPr lang="en-US" alt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4952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id-ID" dirty="0" smtClean="0"/>
              <a:t>2010 - 2013 in total 2,169,383 IMW </a:t>
            </a:r>
          </a:p>
          <a:p>
            <a:pPr marL="0" indent="0">
              <a:buNone/>
            </a:pPr>
            <a:r>
              <a:rPr lang="en-US" altLang="id-ID" dirty="0" smtClean="0"/>
              <a:t>     (2-4 times undocumented IMW)</a:t>
            </a:r>
          </a:p>
          <a:p>
            <a:endParaRPr lang="en-US" altLang="id-ID" dirty="0" smtClean="0"/>
          </a:p>
          <a:p>
            <a:r>
              <a:rPr lang="en-US" altLang="id-ID" dirty="0" smtClean="0"/>
              <a:t>Top Five Receiving Countries:</a:t>
            </a:r>
          </a:p>
          <a:p>
            <a:pPr lvl="1"/>
            <a:r>
              <a:rPr lang="en-US" altLang="id-ID" dirty="0" smtClean="0"/>
              <a:t>Malaysia</a:t>
            </a:r>
          </a:p>
          <a:p>
            <a:pPr lvl="1"/>
            <a:r>
              <a:rPr lang="en-US" altLang="id-ID" dirty="0" smtClean="0"/>
              <a:t>Taiwan</a:t>
            </a:r>
          </a:p>
          <a:p>
            <a:pPr lvl="1"/>
            <a:r>
              <a:rPr lang="en-US" altLang="id-ID" dirty="0" smtClean="0"/>
              <a:t>Saudi Arabia</a:t>
            </a:r>
          </a:p>
          <a:p>
            <a:pPr lvl="1"/>
            <a:r>
              <a:rPr lang="en-US" altLang="id-ID" dirty="0" smtClean="0"/>
              <a:t>Hong Kong</a:t>
            </a:r>
          </a:p>
          <a:p>
            <a:pPr lvl="1"/>
            <a:r>
              <a:rPr lang="en-US" altLang="id-ID" dirty="0" smtClean="0"/>
              <a:t>Singapore</a:t>
            </a:r>
          </a:p>
          <a:p>
            <a:pPr lvl="1"/>
            <a:endParaRPr lang="en-US" altLang="id-ID" dirty="0" smtClean="0"/>
          </a:p>
          <a:p>
            <a:r>
              <a:rPr lang="en-US" altLang="id-ID" dirty="0" smtClean="0"/>
              <a:t>Employment Sectors:</a:t>
            </a:r>
          </a:p>
          <a:p>
            <a:pPr lvl="1"/>
            <a:r>
              <a:rPr lang="en-US" altLang="id-ID" dirty="0" smtClean="0"/>
              <a:t>55% Informal </a:t>
            </a:r>
          </a:p>
          <a:p>
            <a:pPr lvl="1"/>
            <a:r>
              <a:rPr lang="en-US" altLang="id-ID" dirty="0" smtClean="0"/>
              <a:t>45% Formal</a:t>
            </a:r>
          </a:p>
          <a:p>
            <a:pPr lvl="1"/>
            <a:endParaRPr lang="en-US" altLang="id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83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Demographic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id-ID" dirty="0" smtClean="0"/>
              <a:t>Top Three Areas of Work</a:t>
            </a:r>
          </a:p>
          <a:p>
            <a:pPr lvl="1"/>
            <a:r>
              <a:rPr lang="en-US" altLang="id-ID" dirty="0" smtClean="0"/>
              <a:t>Domestic Worker</a:t>
            </a:r>
          </a:p>
          <a:p>
            <a:pPr lvl="1"/>
            <a:r>
              <a:rPr lang="en-US" altLang="id-ID" dirty="0" smtClean="0"/>
              <a:t>Operator</a:t>
            </a:r>
          </a:p>
          <a:p>
            <a:pPr lvl="1"/>
            <a:r>
              <a:rPr lang="en-US" altLang="id-ID" dirty="0" smtClean="0"/>
              <a:t>Plantation</a:t>
            </a:r>
          </a:p>
          <a:p>
            <a:pPr lvl="1"/>
            <a:endParaRPr lang="en-US" altLang="id-ID" dirty="0" smtClean="0"/>
          </a:p>
          <a:p>
            <a:r>
              <a:rPr lang="en-US" altLang="id-ID" dirty="0" smtClean="0"/>
              <a:t>Level of Education:</a:t>
            </a:r>
          </a:p>
          <a:p>
            <a:pPr lvl="1"/>
            <a:r>
              <a:rPr lang="en-US" altLang="id-ID" dirty="0" smtClean="0"/>
              <a:t>75% Elementary - Junior High School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12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LBH Jakarta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id-ID" dirty="0" smtClean="0"/>
              <a:t>LBH Jakarta is Legal Aid Organization established in 1970</a:t>
            </a:r>
          </a:p>
          <a:p>
            <a:endParaRPr lang="en-US" altLang="id-ID" dirty="0" smtClean="0"/>
          </a:p>
          <a:p>
            <a:r>
              <a:rPr lang="en-US" altLang="id-ID" dirty="0" smtClean="0"/>
              <a:t>Areas of work:</a:t>
            </a:r>
          </a:p>
          <a:p>
            <a:pPr lvl="1"/>
            <a:r>
              <a:rPr lang="en-US" altLang="id-ID" dirty="0" smtClean="0"/>
              <a:t>case work</a:t>
            </a:r>
          </a:p>
          <a:p>
            <a:pPr lvl="1"/>
            <a:r>
              <a:rPr lang="en-US" altLang="id-ID" dirty="0" smtClean="0"/>
              <a:t>community legal empowerment</a:t>
            </a:r>
          </a:p>
          <a:p>
            <a:pPr lvl="1"/>
            <a:r>
              <a:rPr lang="en-US" altLang="id-ID" dirty="0" smtClean="0"/>
              <a:t>strategic litigation</a:t>
            </a:r>
          </a:p>
          <a:p>
            <a:pPr lvl="1"/>
            <a:r>
              <a:rPr lang="en-US" altLang="id-ID" dirty="0" smtClean="0"/>
              <a:t>policy advocacy</a:t>
            </a:r>
          </a:p>
          <a:p>
            <a:pPr lvl="1"/>
            <a:endParaRPr lang="en-US" altLang="id-ID" dirty="0" smtClean="0"/>
          </a:p>
          <a:p>
            <a:r>
              <a:rPr lang="en-US" altLang="id-ID" dirty="0" smtClean="0"/>
              <a:t>Focus Issues</a:t>
            </a:r>
          </a:p>
          <a:p>
            <a:pPr lvl="1"/>
            <a:r>
              <a:rPr lang="en-US" altLang="id-ID" dirty="0" smtClean="0"/>
              <a:t>right to fair trial</a:t>
            </a:r>
          </a:p>
          <a:p>
            <a:pPr lvl="1"/>
            <a:r>
              <a:rPr lang="en-US" altLang="id-ID" dirty="0" err="1" smtClean="0"/>
              <a:t>labour</a:t>
            </a:r>
            <a:r>
              <a:rPr lang="en-US" altLang="id-ID" dirty="0" smtClean="0"/>
              <a:t> rights</a:t>
            </a:r>
          </a:p>
          <a:p>
            <a:pPr lvl="1"/>
            <a:r>
              <a:rPr lang="en-US" altLang="id-ID" dirty="0" smtClean="0"/>
              <a:t>minority and vulnerable rights</a:t>
            </a:r>
          </a:p>
          <a:p>
            <a:pPr lvl="1"/>
            <a:r>
              <a:rPr lang="en-US" altLang="id-ID" dirty="0" smtClean="0"/>
              <a:t>urban poor rights</a:t>
            </a:r>
          </a:p>
          <a:p>
            <a:pPr lvl="1"/>
            <a:endParaRPr lang="en-US" altLang="id-ID" dirty="0" smtClean="0"/>
          </a:p>
          <a:p>
            <a:endParaRPr lang="en-US" altLang="id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338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Legal Aid for Migrant Worker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id-ID" dirty="0" smtClean="0"/>
              <a:t>2006 – 2014 : 52 cases registered with LBH Jakarta</a:t>
            </a:r>
          </a:p>
          <a:p>
            <a:endParaRPr lang="en-US" altLang="id-ID" dirty="0" smtClean="0"/>
          </a:p>
          <a:p>
            <a:r>
              <a:rPr lang="en-US" altLang="id-ID" dirty="0" smtClean="0"/>
              <a:t>Migrant Worker Related Cases</a:t>
            </a:r>
          </a:p>
          <a:p>
            <a:pPr lvl="1"/>
            <a:r>
              <a:rPr lang="en-US" altLang="id-ID" dirty="0" smtClean="0"/>
              <a:t>lose contact of families</a:t>
            </a:r>
          </a:p>
          <a:p>
            <a:pPr lvl="1"/>
            <a:r>
              <a:rPr lang="en-US" altLang="id-ID" dirty="0" smtClean="0"/>
              <a:t>unpaid insurance</a:t>
            </a:r>
          </a:p>
          <a:p>
            <a:pPr lvl="1"/>
            <a:r>
              <a:rPr lang="en-US" altLang="id-ID" dirty="0" smtClean="0"/>
              <a:t>physical abuse without compensation</a:t>
            </a:r>
          </a:p>
          <a:p>
            <a:pPr lvl="1"/>
            <a:r>
              <a:rPr lang="en-US" altLang="id-ID" dirty="0" smtClean="0"/>
              <a:t>Contract breach</a:t>
            </a:r>
          </a:p>
          <a:p>
            <a:pPr lvl="1"/>
            <a:endParaRPr lang="en-US" altLang="id-ID" dirty="0" smtClean="0"/>
          </a:p>
          <a:p>
            <a:r>
              <a:rPr lang="en-US" altLang="id-ID" dirty="0" smtClean="0"/>
              <a:t>Policy Advocacy</a:t>
            </a:r>
          </a:p>
          <a:p>
            <a:pPr lvl="1"/>
            <a:r>
              <a:rPr lang="en-US" altLang="id-ID" dirty="0" smtClean="0"/>
              <a:t>through Citizen Law Suit (</a:t>
            </a:r>
            <a:r>
              <a:rPr lang="id-ID" altLang="id-ID" dirty="0" err="1"/>
              <a:t>N</a:t>
            </a:r>
            <a:r>
              <a:rPr lang="en-US" altLang="id-ID" dirty="0" err="1" smtClean="0"/>
              <a:t>unukan</a:t>
            </a:r>
            <a:r>
              <a:rPr lang="en-US" altLang="id-ID" dirty="0" smtClean="0"/>
              <a:t>)</a:t>
            </a:r>
          </a:p>
          <a:p>
            <a:pPr lvl="1"/>
            <a:r>
              <a:rPr lang="en-US" altLang="id-ID" dirty="0" smtClean="0"/>
              <a:t>amendment migrant worker placement law </a:t>
            </a:r>
          </a:p>
          <a:p>
            <a:pPr lvl="1"/>
            <a:r>
              <a:rPr lang="en-US" altLang="id-ID" dirty="0" smtClean="0"/>
              <a:t>Ratification Convention on Migrant Worker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4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Challenges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Lack of complain mechanism</a:t>
            </a:r>
          </a:p>
          <a:p>
            <a:endParaRPr lang="en-US" dirty="0" smtClean="0"/>
          </a:p>
          <a:p>
            <a:r>
              <a:rPr lang="en-US" dirty="0" smtClean="0"/>
              <a:t>Lack of access to legal counsel, both in sending or receiving countries</a:t>
            </a:r>
          </a:p>
          <a:p>
            <a:endParaRPr lang="en-US" dirty="0" smtClean="0"/>
          </a:p>
          <a:p>
            <a:r>
              <a:rPr lang="en-US" dirty="0" smtClean="0"/>
              <a:t>Embassy’s lack of transparency and opening access to victim</a:t>
            </a:r>
          </a:p>
          <a:p>
            <a:endParaRPr lang="en-US" dirty="0" smtClean="0"/>
          </a:p>
          <a:p>
            <a:r>
              <a:rPr lang="en-US" dirty="0" smtClean="0"/>
              <a:t>Lack of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72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Establishing a clear legal framework and accessible institution for complain in sending and receiving countries</a:t>
            </a:r>
          </a:p>
          <a:p>
            <a:endParaRPr lang="en-US" dirty="0" smtClean="0"/>
          </a:p>
          <a:p>
            <a:r>
              <a:rPr lang="en-US" dirty="0" smtClean="0"/>
              <a:t>Providing access to legal counsel, including access to local legal aid fund and lawyer</a:t>
            </a:r>
          </a:p>
          <a:p>
            <a:endParaRPr lang="en-US" dirty="0" smtClean="0"/>
          </a:p>
          <a:p>
            <a:r>
              <a:rPr lang="en-US" dirty="0" smtClean="0"/>
              <a:t>Developing cooperation between lawyers of sending and receiving countries in referring cases for effectiveness and efficiency</a:t>
            </a:r>
          </a:p>
          <a:p>
            <a:endParaRPr lang="en-US" dirty="0" smtClean="0"/>
          </a:p>
          <a:p>
            <a:r>
              <a:rPr lang="en-US" dirty="0" smtClean="0"/>
              <a:t>Creating an effective remedy mechanism</a:t>
            </a:r>
            <a:r>
              <a:rPr lang="id-ID" dirty="0" smtClean="0"/>
              <a:t> </a:t>
            </a:r>
            <a:r>
              <a:rPr lang="en-US" dirty="0" smtClean="0"/>
              <a:t>for violations occurred in sending or receiving countries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60999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</Template>
  <TotalTime>39</TotalTime>
  <Words>242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Spring</vt:lpstr>
      <vt:lpstr>Legal Aid</vt:lpstr>
      <vt:lpstr>Demographic</vt:lpstr>
      <vt:lpstr>Demographic</vt:lpstr>
      <vt:lpstr>LBH Jakarta</vt:lpstr>
      <vt:lpstr>Legal Aid for Migrant Worker</vt:lpstr>
      <vt:lpstr>Challenges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Aid</dc:title>
  <dc:creator>LENOVO</dc:creator>
  <cp:lastModifiedBy>Alexis</cp:lastModifiedBy>
  <cp:revision>4</cp:revision>
  <dcterms:created xsi:type="dcterms:W3CDTF">2014-09-29T13:48:45Z</dcterms:created>
  <dcterms:modified xsi:type="dcterms:W3CDTF">2014-09-30T04:26:48Z</dcterms:modified>
</cp:coreProperties>
</file>