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1" r:id="rId2"/>
    <p:sldId id="257" r:id="rId3"/>
    <p:sldId id="312" r:id="rId4"/>
    <p:sldId id="313" r:id="rId5"/>
    <p:sldId id="283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Quark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A7A"/>
    <a:srgbClr val="33CCCC"/>
    <a:srgbClr val="5A5A5A"/>
    <a:srgbClr val="484848"/>
    <a:srgbClr val="303030"/>
    <a:srgbClr val="292929"/>
    <a:srgbClr val="007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38" autoAdjust="0"/>
    <p:restoredTop sz="86543" autoAdjust="0"/>
  </p:normalViewPr>
  <p:slideViewPr>
    <p:cSldViewPr>
      <p:cViewPr varScale="1">
        <p:scale>
          <a:sx n="102" d="100"/>
          <a:sy n="102" d="100"/>
        </p:scale>
        <p:origin x="-1800" y="-84"/>
      </p:cViewPr>
      <p:guideLst>
        <p:guide orient="horz" pos="935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3486" y="95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38115CDE-FDCD-4BA1-A3E2-63B99E00D413}" type="datetimeFigureOut">
              <a:rPr lang="en-SG" smtClean="0"/>
              <a:t>3/10/2014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270FB803-F3CE-4BB5-82F5-8BAFF9B0F5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0708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2D59A07A-CF20-4FC4-9FE2-59CE4563DA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25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5B04F-3C45-452B-9A57-41A444E1AAC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171F5-3E57-4350-88B7-AD5D4C1DDBA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171F5-3E57-4350-88B7-AD5D4C1DDBA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SG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171F5-3E57-4350-88B7-AD5D4C1DDBA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B60F5-7A1F-49E8-9A77-26371885170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53509-7274-474E-B57C-522BBA0B158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706CC-7E48-4AA4-9180-F68D22361C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94024-8C1D-4409-B33B-586E813F3E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02FCB-FE22-4E88-A8C1-1C2FAC1E78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12597-F544-49A0-94C9-131FC32B9D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A2073-CE55-4A15-B033-423E586D220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C8D25-1637-4E9D-9DD8-A048F54F409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A61D9-C5EB-4CC6-BDE8-93725885925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5F659-CD12-4BAC-A246-AE36577737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21412-3040-4868-8347-565224F566B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12A94-8F2D-4020-B904-0B1396711E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D3543239-60EC-4F35-9947-D898E613714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ile.edu.sg/pro-bono-programme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ivid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43025"/>
            <a:ext cx="80422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 descr="SILE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653136"/>
            <a:ext cx="4250088" cy="10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714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SG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19965" y="2276872"/>
            <a:ext cx="66247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Pro </a:t>
            </a:r>
            <a:r>
              <a:rPr lang="en-US" sz="40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Bono </a:t>
            </a:r>
            <a:r>
              <a:rPr lang="en-SG" sz="40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Programme</a:t>
            </a:r>
            <a:r>
              <a:rPr lang="en-US" sz="40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for </a:t>
            </a:r>
            <a:r>
              <a:rPr lang="en-US" sz="40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Law Students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1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ivid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43025"/>
            <a:ext cx="80422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ILE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46088"/>
            <a:ext cx="27432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714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SG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441325"/>
            <a:ext cx="4889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Framework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7088" y="1474788"/>
            <a:ext cx="7645400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SG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Programme Aims</a:t>
            </a:r>
          </a:p>
          <a:p>
            <a:pPr marL="636588" lvl="1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SG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Practice of law as a service vocation</a:t>
            </a:r>
          </a:p>
          <a:p>
            <a:pPr marL="636588" lvl="1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SG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Experience how the law works in real life</a:t>
            </a: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SG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20 hours for entire undergraduate course</a:t>
            </a: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SG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From 2nd year of study onwards</a:t>
            </a: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SG" sz="2800" i="1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“Approved Pro Bono Work” – </a:t>
            </a:r>
            <a:r>
              <a:rPr lang="en-US" sz="2800" i="1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  <a:hlinkClick r:id="rId5"/>
              </a:rPr>
              <a:t>www.sile.edu.sg/pro-bono-programme</a:t>
            </a:r>
            <a:r>
              <a:rPr lang="en-US" sz="2800" i="1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SG" sz="2800" i="1" dirty="0">
              <a:solidFill>
                <a:srgbClr val="5A5A5A"/>
              </a:solidFill>
              <a:latin typeface="Calibri" pitchFamily="34" charset="0"/>
              <a:cs typeface="Calibri" pitchFamily="34" charset="0"/>
            </a:endParaRP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endParaRPr lang="en-SG" sz="2800" dirty="0" smtClean="0">
              <a:solidFill>
                <a:srgbClr val="5A5A5A"/>
              </a:solidFill>
              <a:latin typeface="Calibri" pitchFamily="34" charset="0"/>
              <a:cs typeface="Calibri" pitchFamily="34" charset="0"/>
            </a:endParaRP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endParaRPr lang="en-SG" sz="2000" dirty="0" smtClean="0">
              <a:solidFill>
                <a:srgbClr val="5A5A5A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ivid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43025"/>
            <a:ext cx="80422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ILE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46088"/>
            <a:ext cx="27432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714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SG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441325"/>
            <a:ext cx="4889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Law Schools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7088" y="1474788"/>
            <a:ext cx="7645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Participate in review of Approved Pro Bono Work</a:t>
            </a:r>
            <a:endParaRPr lang="en-SG" sz="2800" dirty="0" smtClean="0">
              <a:solidFill>
                <a:srgbClr val="5A5A5A"/>
              </a:solidFill>
              <a:latin typeface="Calibri" pitchFamily="34" charset="0"/>
              <a:cs typeface="Calibri" pitchFamily="34" charset="0"/>
            </a:endParaRP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SG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Monitor </a:t>
            </a:r>
            <a:r>
              <a:rPr lang="en-SG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student compliance</a:t>
            </a: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Liaise with Host </a:t>
            </a:r>
            <a:r>
              <a:rPr lang="en-SG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Organisations</a:t>
            </a: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Conduct preparatory lectures and related </a:t>
            </a:r>
            <a:r>
              <a:rPr lang="en-US" sz="280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orientation </a:t>
            </a:r>
            <a:r>
              <a:rPr lang="en-US" sz="280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activities</a:t>
            </a:r>
            <a:endParaRPr lang="en-US" sz="2800" dirty="0" smtClean="0">
              <a:solidFill>
                <a:srgbClr val="5A5A5A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9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ivid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43025"/>
            <a:ext cx="80422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ILE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46088"/>
            <a:ext cx="27432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714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SG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441325"/>
            <a:ext cx="4889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Host </a:t>
            </a:r>
            <a:r>
              <a:rPr lang="en-SG" sz="36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Organisations</a:t>
            </a:r>
            <a:endParaRPr lang="en-SG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7088" y="1474788"/>
            <a:ext cx="76454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SG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Provide pro bono opportunities</a:t>
            </a: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5A5A5A"/>
                </a:solidFill>
                <a:latin typeface="Calibri" pitchFamily="34" charset="0"/>
                <a:cs typeface="Calibri" pitchFamily="34" charset="0"/>
              </a:rPr>
              <a:t>Liaise with law schools and supervising solicitors</a:t>
            </a: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5A5A5A"/>
              </a:solidFill>
              <a:latin typeface="Calibri" pitchFamily="34" charset="0"/>
              <a:cs typeface="Calibri" pitchFamily="34" charset="0"/>
            </a:endParaRP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endParaRPr lang="en-SG" sz="2000" dirty="0" smtClean="0">
              <a:solidFill>
                <a:srgbClr val="5A5A5A"/>
              </a:solidFill>
              <a:latin typeface="Calibri" pitchFamily="34" charset="0"/>
              <a:cs typeface="Calibri" pitchFamily="34" charset="0"/>
            </a:endParaRPr>
          </a:p>
          <a:p>
            <a:pPr marL="179388" indent="-179388" eaLnBrk="0" hangingPunct="0">
              <a:lnSpc>
                <a:spcPct val="150000"/>
              </a:lnSpc>
              <a:buFont typeface="Arial" pitchFamily="34" charset="0"/>
              <a:buChar char="•"/>
            </a:pPr>
            <a:endParaRPr lang="en-SG" sz="2000" dirty="0" smtClean="0">
              <a:solidFill>
                <a:srgbClr val="5A5A5A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divid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43025"/>
            <a:ext cx="80422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SILE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46088"/>
            <a:ext cx="27432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714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SG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79715" y="4005064"/>
            <a:ext cx="316835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SG" sz="1400" b="1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Main Office</a:t>
            </a:r>
          </a:p>
          <a:p>
            <a:pPr eaLnBrk="0" hangingPunct="0">
              <a:spcBef>
                <a:spcPts val="0"/>
              </a:spcBef>
            </a:pPr>
            <a:r>
              <a:rPr lang="en-SG" sz="14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1 Supreme Court Lane</a:t>
            </a:r>
          </a:p>
          <a:p>
            <a:pPr eaLnBrk="0" hangingPunct="0">
              <a:spcBef>
                <a:spcPts val="0"/>
              </a:spcBef>
            </a:pPr>
            <a:r>
              <a:rPr lang="en-SG" sz="14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Level </a:t>
            </a:r>
            <a:r>
              <a:rPr lang="en-SG" sz="1400" dirty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SG" sz="1400" dirty="0" smtClean="0">
              <a:solidFill>
                <a:srgbClr val="114A7A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SG" sz="14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Singapore 178879</a:t>
            </a:r>
          </a:p>
          <a:p>
            <a:pPr eaLnBrk="0" hangingPunct="0">
              <a:spcBef>
                <a:spcPts val="0"/>
              </a:spcBef>
            </a:pPr>
            <a:endParaRPr lang="en-SG" sz="1400" dirty="0" smtClean="0">
              <a:solidFill>
                <a:srgbClr val="114A7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9775" y="55172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Email: </a:t>
            </a:r>
            <a:r>
              <a:rPr lang="en-US" sz="18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SILE.ProBono@sile.edu.sg</a:t>
            </a:r>
            <a:endParaRPr lang="en-US" sz="1800" dirty="0" smtClean="0">
              <a:solidFill>
                <a:srgbClr val="114A7A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8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Website: </a:t>
            </a:r>
            <a:r>
              <a:rPr lang="en-US" sz="1800" dirty="0" smtClean="0">
                <a:solidFill>
                  <a:srgbClr val="114A7A"/>
                </a:solidFill>
                <a:latin typeface="Calibri" pitchFamily="34" charset="0"/>
                <a:cs typeface="Calibri" pitchFamily="34" charset="0"/>
              </a:rPr>
              <a:t>www.sile.edu.sg</a:t>
            </a:r>
            <a:endParaRPr lang="en-SG" sz="1800" dirty="0">
              <a:solidFill>
                <a:srgbClr val="114A7A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2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99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Ingrid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Ingrid Design</dc:creator>
  <cp:lastModifiedBy>David Quark</cp:lastModifiedBy>
  <cp:revision>344</cp:revision>
  <cp:lastPrinted>2012-02-16T03:57:22Z</cp:lastPrinted>
  <dcterms:created xsi:type="dcterms:W3CDTF">2011-03-16T08:27:19Z</dcterms:created>
  <dcterms:modified xsi:type="dcterms:W3CDTF">2014-10-03T08:59:02Z</dcterms:modified>
</cp:coreProperties>
</file>