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600"/>
    <a:srgbClr val="000000"/>
    <a:srgbClr val="F49600"/>
    <a:srgbClr val="0094AA"/>
    <a:srgbClr val="009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59C6-70FE-4A0B-917D-00C3B44A0122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7BE60-0452-4209-90FE-E0AB309EE99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414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A2DC-F545-4172-AC7C-2031B270107E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9499-3394-4707-B63F-E4D72A53BEA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016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9499-3394-4707-B63F-E4D72A53BEA9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38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9499-3394-4707-B63F-E4D72A53BEA9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38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9499-3394-4707-B63F-E4D72A53BEA9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38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9499-3394-4707-B63F-E4D72A53BEA9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38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775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38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813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985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88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96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518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751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372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3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61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9428-2912-49B2-9053-3FBF030E428C}" type="datetimeFigureOut">
              <a:rPr lang="fr-BE" smtClean="0"/>
              <a:pPr/>
              <a:t>26/09/2014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26C4-BF5F-40F0-AF52-916065AE4750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20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subTitle" idx="1"/>
          </p:nvPr>
        </p:nvSpPr>
        <p:spPr>
          <a:xfrm>
            <a:off x="395537" y="5229200"/>
            <a:ext cx="8424936" cy="1126976"/>
          </a:xfrm>
          <a:solidFill>
            <a:srgbClr val="0094AA">
              <a:alpha val="80000"/>
            </a:srgbClr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4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ASF Innovation in Pro Bono</a:t>
            </a:r>
          </a:p>
          <a:p>
            <a:pPr algn="r"/>
            <a:r>
              <a:rPr lang="fr-BE" sz="2900" dirty="0" err="1" smtClean="0">
                <a:solidFill>
                  <a:srgbClr val="F49600"/>
                </a:solidFill>
                <a:latin typeface="Verdana" panose="020B0604030504040204" pitchFamily="34" charset="0"/>
              </a:rPr>
              <a:t>October</a:t>
            </a:r>
            <a:r>
              <a:rPr lang="fr-BE" sz="2900" dirty="0" smtClean="0">
                <a:solidFill>
                  <a:srgbClr val="F49600"/>
                </a:solidFill>
                <a:latin typeface="Verdana" panose="020B0604030504040204" pitchFamily="34" charset="0"/>
              </a:rPr>
              <a:t> 3, 2014 Singapore</a:t>
            </a:r>
          </a:p>
          <a:p>
            <a:pPr algn="r"/>
            <a:endParaRPr lang="fr-FR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6555"/>
            <a:ext cx="2592288" cy="12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1.Belgique\3.Archives old N drive\ASF\Communication &amp; Fundraising\Photo Library\Projets\Nepal\2008.07 - SéminaireJusticeJuvénile\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418" y="1824797"/>
            <a:ext cx="4143404" cy="3107554"/>
          </a:xfrm>
          <a:prstGeom prst="rect">
            <a:avLst/>
          </a:prstGeom>
          <a:noFill/>
        </p:spPr>
      </p:pic>
      <p:pic>
        <p:nvPicPr>
          <p:cNvPr id="1028" name="Picture 4" descr="Z:\1.Belgique\3.Archives old N drive\ASF\Communication &amp; Fundraising\Photo Library\Projets\Nepal\2010.11 - Visite terrain\clinique juridique du barreau a Biratnagar - Morang Distri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574" y="2521317"/>
            <a:ext cx="3048202" cy="2286016"/>
          </a:xfrm>
          <a:prstGeom prst="rect">
            <a:avLst/>
          </a:prstGeom>
          <a:noFill/>
        </p:spPr>
      </p:pic>
      <p:pic>
        <p:nvPicPr>
          <p:cNvPr id="1032" name="Picture 8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698" y="571480"/>
            <a:ext cx="3071834" cy="1806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4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776" y="264722"/>
            <a:ext cx="8478688" cy="936104"/>
          </a:xfrm>
          <a:solidFill>
            <a:srgbClr val="0094AA">
              <a:alpha val="74902"/>
            </a:srgbClr>
          </a:solidFill>
          <a:ln>
            <a:noFill/>
          </a:ln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  <a:latin typeface="Verdana" panose="020B0604030504040204" pitchFamily="34" charset="0"/>
              </a:rPr>
              <a:t>ASF</a:t>
            </a:r>
            <a:endParaRPr lang="fr-BE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5357850" cy="2161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smtClean="0"/>
              <a:t>Convinced that lawyers are a force for social change, a group of solicitors and barristers from several countries </a:t>
            </a:r>
            <a:r>
              <a:rPr lang="en-GB" sz="2200" smtClean="0"/>
              <a:t>launched</a:t>
            </a:r>
            <a:r>
              <a:rPr lang="en-GB" sz="2000" smtClean="0"/>
              <a:t> the idea of </a:t>
            </a:r>
            <a:r>
              <a:rPr lang="en-GB" sz="2000" b="1" smtClean="0"/>
              <a:t>Avocats Sans Frontières, Lawyers Without Borders</a:t>
            </a:r>
            <a:r>
              <a:rPr lang="en-GB" sz="2000" smtClean="0"/>
              <a:t>.</a:t>
            </a:r>
          </a:p>
          <a:p>
            <a:pPr marL="0" indent="0">
              <a:buNone/>
            </a:pPr>
            <a:endParaRPr lang="en-GB" smtClean="0"/>
          </a:p>
        </p:txBody>
      </p:sp>
      <p:pic>
        <p:nvPicPr>
          <p:cNvPr id="6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5962667"/>
            <a:ext cx="1080120" cy="5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0" y="0"/>
            <a:ext cx="269776" cy="6876000"/>
          </a:xfrm>
          <a:prstGeom prst="rect">
            <a:avLst/>
          </a:prstGeom>
          <a:solidFill>
            <a:srgbClr val="F49600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7" name="Image 6" descr="http://www.asf.be/wp-content/uploads/2012/01/1996_JusticePourTousRwanda-1024x6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357298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57620" y="3714752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smtClean="0"/>
              <a:t>Today, ASF implements diverse array of activities to </a:t>
            </a:r>
            <a:r>
              <a:rPr lang="en-GB" sz="2400" b="1" smtClean="0"/>
              <a:t>ensure access to justice</a:t>
            </a:r>
            <a:r>
              <a:rPr lang="en-GB" sz="2400" smtClean="0"/>
              <a:t> for the most vulnerable; and  </a:t>
            </a:r>
            <a:r>
              <a:rPr lang="en-GB" sz="2400" b="1" smtClean="0"/>
              <a:t>establish legal systems</a:t>
            </a:r>
            <a:r>
              <a:rPr lang="en-GB" sz="2400" smtClean="0"/>
              <a:t> that are capable of protecting them.</a:t>
            </a:r>
            <a:endParaRPr lang="en-GB" sz="2400" smtClean="0">
              <a:latin typeface="Verdana" panose="020B0604030504040204" pitchFamily="34" charset="0"/>
            </a:endParaRPr>
          </a:p>
        </p:txBody>
      </p:sp>
      <p:pic>
        <p:nvPicPr>
          <p:cNvPr id="7170" name="Picture 2" descr="Suzan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86190"/>
            <a:ext cx="3643338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231" y="260648"/>
            <a:ext cx="8595241" cy="940178"/>
          </a:xfrm>
          <a:solidFill>
            <a:srgbClr val="0094AA">
              <a:alpha val="75000"/>
            </a:srgbClr>
          </a:solidFill>
          <a:ln>
            <a:noFill/>
          </a:ln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  <a:latin typeface="Verdana" panose="020B0604030504040204" pitchFamily="34" charset="0"/>
              </a:rPr>
              <a:t>ASF Vision of Pro Bono </a:t>
            </a:r>
            <a:endParaRPr lang="fr-BE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546243"/>
            <a:ext cx="8001056" cy="4525963"/>
          </a:xfrm>
        </p:spPr>
        <p:txBody>
          <a:bodyPr/>
          <a:lstStyle/>
          <a:p>
            <a:pPr marL="0" indent="0"/>
            <a:r>
              <a:rPr lang="en-GB" sz="2400" dirty="0" smtClean="0">
                <a:latin typeface="Verdana" panose="020B0604030504040204" pitchFamily="34" charset="0"/>
              </a:rPr>
              <a:t> Pro Bono as a complementary mechanism of access to justice</a:t>
            </a:r>
          </a:p>
          <a:p>
            <a:pPr marL="0" indent="0"/>
            <a:endParaRPr lang="en-GB" sz="2400" dirty="0" smtClean="0">
              <a:latin typeface="Verdana" panose="020B0604030504040204" pitchFamily="34" charset="0"/>
            </a:endParaRPr>
          </a:p>
          <a:p>
            <a:pPr marL="0" indent="0"/>
            <a:r>
              <a:rPr lang="en-GB" sz="2400" dirty="0" smtClean="0">
                <a:latin typeface="Verdana" panose="020B0604030504040204" pitchFamily="34" charset="0"/>
              </a:rPr>
              <a:t> Which development is essential at national and international levels</a:t>
            </a:r>
          </a:p>
          <a:p>
            <a:pPr marL="0" indent="0"/>
            <a:endParaRPr lang="fr-BE" dirty="0">
              <a:latin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9512" y="6237312"/>
            <a:ext cx="306784" cy="365125"/>
          </a:xfrm>
        </p:spPr>
        <p:txBody>
          <a:bodyPr/>
          <a:lstStyle/>
          <a:p>
            <a:pPr algn="l"/>
            <a:fld id="{FBD226C4-BF5F-40F0-AF52-916065AE4750}" type="slidenum">
              <a:rPr lang="fr-BE" smtClean="0">
                <a:solidFill>
                  <a:srgbClr val="0094AA"/>
                </a:solidFill>
                <a:latin typeface="Verdana" panose="020B0604030504040204" pitchFamily="34" charset="0"/>
              </a:rPr>
              <a:pPr algn="l"/>
              <a:t>3</a:t>
            </a:fld>
            <a:endParaRPr lang="fr-BE" dirty="0">
              <a:solidFill>
                <a:srgbClr val="0094AA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60648"/>
            <a:ext cx="611560" cy="936104"/>
          </a:xfrm>
          <a:prstGeom prst="rect">
            <a:avLst/>
          </a:prstGeom>
          <a:solidFill>
            <a:srgbClr val="E09600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8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5962667"/>
            <a:ext cx="1080120" cy="5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publicdomainvectors.org/tn_img/continents_color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293" y="4143380"/>
            <a:ext cx="3978095" cy="2028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3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231" y="260648"/>
            <a:ext cx="8595241" cy="940178"/>
          </a:xfrm>
          <a:solidFill>
            <a:srgbClr val="0094AA">
              <a:alpha val="75000"/>
            </a:srgbClr>
          </a:solidFill>
          <a:ln>
            <a:noFill/>
          </a:ln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  <a:latin typeface="Verdana" panose="020B0604030504040204" pitchFamily="34" charset="0"/>
              </a:rPr>
              <a:t>ASF model of Pro Bono</a:t>
            </a:r>
            <a:endParaRPr lang="fr-BE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9512" y="6278585"/>
            <a:ext cx="306784" cy="365125"/>
          </a:xfrm>
        </p:spPr>
        <p:txBody>
          <a:bodyPr/>
          <a:lstStyle/>
          <a:p>
            <a:pPr algn="l"/>
            <a:fld id="{FBD226C4-BF5F-40F0-AF52-916065AE4750}" type="slidenum">
              <a:rPr lang="fr-BE" smtClean="0">
                <a:solidFill>
                  <a:srgbClr val="0094AA"/>
                </a:solidFill>
                <a:latin typeface="Verdana" panose="020B0604030504040204" pitchFamily="34" charset="0"/>
              </a:rPr>
              <a:pPr algn="l"/>
              <a:t>4</a:t>
            </a:fld>
            <a:endParaRPr lang="fr-BE" dirty="0">
              <a:solidFill>
                <a:srgbClr val="0094AA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60648"/>
            <a:ext cx="611560" cy="936104"/>
          </a:xfrm>
          <a:prstGeom prst="rect">
            <a:avLst/>
          </a:prstGeom>
          <a:solidFill>
            <a:srgbClr val="E09600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3073" name="Picture 1" descr="C:\Users\CATHERINE\AppData\Local\Microsoft\Windows\INetCache\IE\5Q2RFA1Y\MC900441982[1]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39784"/>
            <a:ext cx="2423113" cy="832422"/>
          </a:xfrm>
          <a:prstGeom prst="rect">
            <a:avLst/>
          </a:prstGeom>
          <a:noFill/>
        </p:spPr>
      </p:pic>
      <p:pic>
        <p:nvPicPr>
          <p:cNvPr id="9" name="Picture 1" descr="C:\Users\CATHERINE\AppData\Local\Microsoft\Windows\INetCache\IE\5Q2RFA1Y\MC90044198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37" y="5242171"/>
            <a:ext cx="2423113" cy="83242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7158" y="1357298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Full </a:t>
            </a:r>
            <a:r>
              <a:rPr lang="en-GB" sz="2800" b="1" dirty="0" smtClean="0"/>
              <a:t>integration</a:t>
            </a:r>
            <a:r>
              <a:rPr lang="en-GB" sz="2800" dirty="0" smtClean="0"/>
              <a:t> of Pro Bono into ASF operations: legal assistance, training, trial observation, researches, etc.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In house </a:t>
            </a:r>
            <a:r>
              <a:rPr lang="en-GB" sz="2800" b="1" dirty="0" smtClean="0"/>
              <a:t>coordination</a:t>
            </a:r>
            <a:r>
              <a:rPr lang="en-GB" sz="2800" dirty="0" smtClean="0"/>
              <a:t> through the</a:t>
            </a:r>
            <a:r>
              <a:rPr lang="en-GB" sz="2800" b="1" dirty="0" smtClean="0">
                <a:solidFill>
                  <a:srgbClr val="F49600"/>
                </a:solidFill>
              </a:rPr>
              <a:t> International Legal Network (ILN)</a:t>
            </a:r>
          </a:p>
          <a:p>
            <a:endParaRPr lang="en-GB" sz="1200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Planning</a:t>
            </a:r>
            <a:r>
              <a:rPr lang="en-GB" sz="2800" dirty="0" smtClean="0"/>
              <a:t> of a set of Pro Bono interventions towards pre identified results and impact for the benefit vulnerable and marginalized populations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786314" y="5470537"/>
            <a:ext cx="642942" cy="31591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29256" y="500063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E09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ASF</a:t>
            </a:r>
          </a:p>
          <a:p>
            <a:pPr algn="ctr"/>
            <a:r>
              <a:rPr lang="fr-FR" sz="3200" b="1" dirty="0" smtClean="0">
                <a:solidFill>
                  <a:srgbClr val="E09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412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231" y="260648"/>
            <a:ext cx="8595241" cy="940178"/>
          </a:xfrm>
          <a:solidFill>
            <a:srgbClr val="0094AA">
              <a:alpha val="75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Verdana" panose="020B0604030504040204" pitchFamily="34" charset="0"/>
              </a:rPr>
              <a:t>Pro Bono in action…</a:t>
            </a:r>
            <a:endParaRPr lang="fr-BE" sz="3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-106562" y="6237312"/>
            <a:ext cx="306784" cy="365125"/>
          </a:xfrm>
        </p:spPr>
        <p:txBody>
          <a:bodyPr/>
          <a:lstStyle/>
          <a:p>
            <a:pPr algn="l"/>
            <a:fld id="{FBD226C4-BF5F-40F0-AF52-916065AE4750}" type="slidenum">
              <a:rPr lang="fr-BE" smtClean="0">
                <a:solidFill>
                  <a:srgbClr val="0094AA"/>
                </a:solidFill>
                <a:latin typeface="Verdana" panose="020B0604030504040204" pitchFamily="34" charset="0"/>
              </a:rPr>
              <a:pPr algn="l"/>
              <a:t>5</a:t>
            </a:fld>
            <a:endParaRPr lang="fr-BE" dirty="0">
              <a:solidFill>
                <a:srgbClr val="0094AA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60648"/>
            <a:ext cx="611560" cy="936104"/>
          </a:xfrm>
          <a:prstGeom prst="rect">
            <a:avLst/>
          </a:prstGeom>
          <a:solidFill>
            <a:srgbClr val="E09600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28596" y="135729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49600"/>
                </a:solidFill>
              </a:rPr>
              <a:t>For and with people seeking justice</a:t>
            </a:r>
            <a:endParaRPr lang="en-GB" b="1" dirty="0" smtClean="0"/>
          </a:p>
          <a:p>
            <a:r>
              <a:rPr lang="en-GB" b="1" dirty="0" smtClean="0">
                <a:solidFill>
                  <a:srgbClr val="92D050"/>
                </a:solidFill>
              </a:rPr>
              <a:t>In partnership with lawyers, law societies and legal aid providers</a:t>
            </a:r>
          </a:p>
          <a:p>
            <a:r>
              <a:rPr lang="en-GB" b="1" dirty="0" smtClean="0"/>
              <a:t>Towards institutional stakeholders in the justice sector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lvl="2"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16" name="Étoile à 7 branches 15"/>
          <p:cNvSpPr/>
          <p:nvPr/>
        </p:nvSpPr>
        <p:spPr>
          <a:xfrm>
            <a:off x="3929058" y="1428736"/>
            <a:ext cx="214314" cy="214314"/>
          </a:xfrm>
          <a:prstGeom prst="star7">
            <a:avLst/>
          </a:prstGeom>
          <a:solidFill>
            <a:srgbClr val="F49600"/>
          </a:solidFill>
          <a:ln>
            <a:solidFill>
              <a:srgbClr val="E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lum bright="70000"/>
          </a:blip>
          <a:srcRect/>
          <a:stretch>
            <a:fillRect/>
          </a:stretch>
        </p:blipFill>
        <p:spPr bwMode="auto">
          <a:xfrm>
            <a:off x="1357290" y="2357430"/>
            <a:ext cx="6207269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Étoile à 4 branches 16"/>
          <p:cNvSpPr/>
          <p:nvPr/>
        </p:nvSpPr>
        <p:spPr>
          <a:xfrm>
            <a:off x="4785992" y="4000504"/>
            <a:ext cx="214314" cy="214314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 à 5 branches 17"/>
          <p:cNvSpPr/>
          <p:nvPr/>
        </p:nvSpPr>
        <p:spPr>
          <a:xfrm>
            <a:off x="5857884" y="2000240"/>
            <a:ext cx="285752" cy="214314"/>
          </a:xfrm>
          <a:prstGeom prst="star5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7 branches 18"/>
          <p:cNvSpPr/>
          <p:nvPr/>
        </p:nvSpPr>
        <p:spPr>
          <a:xfrm>
            <a:off x="3071802" y="5214950"/>
            <a:ext cx="357190" cy="285752"/>
          </a:xfrm>
          <a:prstGeom prst="star7">
            <a:avLst/>
          </a:prstGeom>
          <a:solidFill>
            <a:srgbClr val="F49600"/>
          </a:solidFill>
          <a:ln>
            <a:solidFill>
              <a:srgbClr val="E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4 branches 19"/>
          <p:cNvSpPr/>
          <p:nvPr/>
        </p:nvSpPr>
        <p:spPr>
          <a:xfrm>
            <a:off x="2928926" y="5357826"/>
            <a:ext cx="214314" cy="214314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2357100" y="3786190"/>
            <a:ext cx="285752" cy="214314"/>
          </a:xfrm>
          <a:prstGeom prst="star5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3000364" y="5500702"/>
            <a:ext cx="285752" cy="214314"/>
          </a:xfrm>
          <a:prstGeom prst="star5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615622" y="3714752"/>
            <a:ext cx="1313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ROJ in Tunisia</a:t>
            </a:r>
            <a:endParaRPr lang="en-GB" sz="1600"/>
          </a:p>
        </p:txBody>
      </p:sp>
      <p:sp>
        <p:nvSpPr>
          <p:cNvPr id="24" name="ZoneTexte 23"/>
          <p:cNvSpPr txBox="1"/>
          <p:nvPr/>
        </p:nvSpPr>
        <p:spPr>
          <a:xfrm>
            <a:off x="4929190" y="3857628"/>
            <a:ext cx="325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Pro Bono local practices in Nepal</a:t>
            </a:r>
            <a:endParaRPr lang="en-GB"/>
          </a:p>
        </p:txBody>
      </p:sp>
      <p:sp>
        <p:nvSpPr>
          <p:cNvPr id="25" name="Étoile à 4 branches 24"/>
          <p:cNvSpPr/>
          <p:nvPr/>
        </p:nvSpPr>
        <p:spPr>
          <a:xfrm>
            <a:off x="6715140" y="1714488"/>
            <a:ext cx="214314" cy="214314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4 branches 25"/>
          <p:cNvSpPr/>
          <p:nvPr/>
        </p:nvSpPr>
        <p:spPr>
          <a:xfrm>
            <a:off x="6215074" y="5357826"/>
            <a:ext cx="214314" cy="214314"/>
          </a:xfrm>
          <a:prstGeom prst="star4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Étoile à 5 branches 27"/>
          <p:cNvSpPr/>
          <p:nvPr/>
        </p:nvSpPr>
        <p:spPr>
          <a:xfrm>
            <a:off x="5072066" y="4357694"/>
            <a:ext cx="285752" cy="214314"/>
          </a:xfrm>
          <a:prstGeom prst="star5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286380" y="4211429"/>
            <a:ext cx="260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Capacity reinforcement in</a:t>
            </a:r>
          </a:p>
          <a:p>
            <a:r>
              <a:rPr lang="en-GB" smtClean="0"/>
              <a:t>Myanmar</a:t>
            </a:r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5929000" y="4782933"/>
            <a:ext cx="278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Organisational support  and</a:t>
            </a:r>
          </a:p>
          <a:p>
            <a:r>
              <a:rPr lang="en-GB" smtClean="0"/>
              <a:t>Development in West Timor</a:t>
            </a:r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1857356" y="4286256"/>
            <a:ext cx="173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Protection of</a:t>
            </a:r>
          </a:p>
          <a:p>
            <a:r>
              <a:rPr lang="en-GB" sz="1600" smtClean="0"/>
              <a:t>HRDs in the MENA</a:t>
            </a:r>
          </a:p>
          <a:p>
            <a:r>
              <a:rPr lang="en-GB" sz="1600" smtClean="0"/>
              <a:t>and East Africa</a:t>
            </a:r>
            <a:endParaRPr lang="en-GB" sz="1600"/>
          </a:p>
        </p:txBody>
      </p:sp>
      <p:sp>
        <p:nvSpPr>
          <p:cNvPr id="32" name="ZoneTexte 31"/>
          <p:cNvSpPr txBox="1"/>
          <p:nvPr/>
        </p:nvSpPr>
        <p:spPr>
          <a:xfrm>
            <a:off x="714348" y="5211561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smtClean="0"/>
              <a:t>Creation of the Kigali </a:t>
            </a:r>
          </a:p>
          <a:p>
            <a:pPr algn="r"/>
            <a:r>
              <a:rPr lang="en-GB" sz="1600" smtClean="0"/>
              <a:t>Bar Association</a:t>
            </a:r>
            <a:endParaRPr lang="en-GB" sz="1600"/>
          </a:p>
        </p:txBody>
      </p:sp>
      <p:sp>
        <p:nvSpPr>
          <p:cNvPr id="33" name="ZoneTexte 32"/>
          <p:cNvSpPr txBox="1"/>
          <p:nvPr/>
        </p:nvSpPr>
        <p:spPr>
          <a:xfrm>
            <a:off x="3143240" y="5643578"/>
            <a:ext cx="2372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Development of the</a:t>
            </a:r>
          </a:p>
          <a:p>
            <a:r>
              <a:rPr lang="en-GB" sz="1600" smtClean="0"/>
              <a:t>Legal Aid policy in Burundi</a:t>
            </a:r>
            <a:endParaRPr lang="en-GB" sz="1600"/>
          </a:p>
        </p:txBody>
      </p:sp>
      <p:sp>
        <p:nvSpPr>
          <p:cNvPr id="34" name="Étoile à 7 branches 33"/>
          <p:cNvSpPr/>
          <p:nvPr/>
        </p:nvSpPr>
        <p:spPr>
          <a:xfrm>
            <a:off x="1928794" y="3857628"/>
            <a:ext cx="357190" cy="285752"/>
          </a:xfrm>
          <a:prstGeom prst="star7">
            <a:avLst/>
          </a:prstGeom>
          <a:solidFill>
            <a:srgbClr val="F49600"/>
          </a:solidFill>
          <a:ln>
            <a:solidFill>
              <a:srgbClr val="E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84" y="3143248"/>
            <a:ext cx="28575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1264977" y="5786454"/>
            <a:ext cx="194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smtClean="0"/>
              <a:t>Fight against illegal</a:t>
            </a:r>
          </a:p>
          <a:p>
            <a:pPr algn="r"/>
            <a:r>
              <a:rPr lang="en-GB" sz="1600" smtClean="0"/>
              <a:t>Pre trial detention in </a:t>
            </a:r>
          </a:p>
          <a:p>
            <a:pPr algn="r"/>
            <a:r>
              <a:rPr lang="en-GB" sz="1600" smtClean="0"/>
              <a:t>DRC and Burundi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2412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6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subTitle" idx="1"/>
          </p:nvPr>
        </p:nvSpPr>
        <p:spPr>
          <a:xfrm>
            <a:off x="323528" y="285800"/>
            <a:ext cx="8424936" cy="1126976"/>
          </a:xfrm>
          <a:solidFill>
            <a:srgbClr val="0094AA">
              <a:alpha val="80000"/>
            </a:srgbClr>
          </a:solidFill>
        </p:spPr>
        <p:txBody>
          <a:bodyPr anchor="ctr">
            <a:normAutofit fontScale="32500" lnSpcReduction="20000"/>
          </a:bodyPr>
          <a:lstStyle/>
          <a:p>
            <a:endParaRPr lang="fr-BE" sz="4000" dirty="0" smtClean="0">
              <a:solidFill>
                <a:schemeClr val="bg1"/>
              </a:solidFill>
            </a:endParaRPr>
          </a:p>
          <a:p>
            <a:r>
              <a:rPr lang="en-GB" sz="6700" dirty="0" smtClean="0">
                <a:solidFill>
                  <a:schemeClr val="bg1"/>
                </a:solidFill>
              </a:rPr>
              <a:t>Thank you for your attention </a:t>
            </a:r>
          </a:p>
          <a:p>
            <a:r>
              <a:rPr lang="en-GB" sz="9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and join the ILN on </a:t>
            </a:r>
            <a:r>
              <a:rPr lang="en-GB" sz="9800" dirty="0" err="1" smtClean="0">
                <a:solidFill>
                  <a:srgbClr val="E09600"/>
                </a:solidFill>
                <a:latin typeface="Verdana" panose="020B0604030504040204" pitchFamily="34" charset="0"/>
              </a:rPr>
              <a:t>asf.be</a:t>
            </a:r>
            <a:r>
              <a:rPr lang="en-GB" sz="9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!</a:t>
            </a:r>
          </a:p>
          <a:p>
            <a:pPr algn="r"/>
            <a:endParaRPr lang="fr-FR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32" name="Picture 8" descr="Z:\1.Belgique\3.Archives old N drive\ASF\Communication &amp; Fundraising\Photo Library\PWP Singapore\Audience 201207 H Talbi_4@ Junior D.Kannah.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1"/>
          <a:stretch/>
        </p:blipFill>
        <p:spPr bwMode="auto">
          <a:xfrm>
            <a:off x="-10143" y="1838910"/>
            <a:ext cx="26254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1.Belgique\3.Archives old N drive\ASF\Communication &amp; Fundraising\Photo Library\PWP Singapore\BJK_2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3" y="4359190"/>
            <a:ext cx="3814081" cy="25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:\1.Belgique\3.Archives old N drive\ASF\Communication &amp; Fundraising\Photo Library\PWP Singapore\BUR_Bwagiriza_Tim Op De Beeck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38" y="4332135"/>
            <a:ext cx="3813503" cy="25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Z:\1.Belgique\3.Archives old N drive\ASF\Communication &amp; Fundraising\Photo Library\PWP Singapore\jal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64" y="4332135"/>
            <a:ext cx="2168336" cy="25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:\1.Belgique\3.Archives old N drive\ASF\Communication &amp; Fundraising\Photo Library\PWP Singapore\P10902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99" y="1853514"/>
            <a:ext cx="4053553" cy="25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Z:\1.Belgique\3.Archives old N drive\ASF\Communication &amp; Fundraising\Photo Library\PWP Singapore\video audience 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20588"/>
          <a:stretch/>
        </p:blipFill>
        <p:spPr bwMode="auto">
          <a:xfrm>
            <a:off x="6660232" y="1842439"/>
            <a:ext cx="2481943" cy="25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253</Words>
  <Application>Microsoft Office PowerPoint</Application>
  <PresentationFormat>On-screen Show (4:3)</PresentationFormat>
  <Paragraphs>47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ASF</vt:lpstr>
      <vt:lpstr>ASF Vision of Pro Bono </vt:lpstr>
      <vt:lpstr>ASF model of Pro Bono</vt:lpstr>
      <vt:lpstr>Pro Bono in action…</vt:lpstr>
      <vt:lpstr>PowerPoint Presentation</vt:lpstr>
    </vt:vector>
  </TitlesOfParts>
  <Company>asf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</dc:creator>
  <cp:lastModifiedBy>Alexis</cp:lastModifiedBy>
  <cp:revision>41</cp:revision>
  <dcterms:created xsi:type="dcterms:W3CDTF">2014-08-30T13:06:08Z</dcterms:created>
  <dcterms:modified xsi:type="dcterms:W3CDTF">2014-09-26T07:08:46Z</dcterms:modified>
</cp:coreProperties>
</file>