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42" r:id="rId2"/>
    <p:sldId id="343" r:id="rId3"/>
    <p:sldId id="308" r:id="rId4"/>
    <p:sldId id="305" r:id="rId5"/>
    <p:sldId id="309" r:id="rId6"/>
    <p:sldId id="341" r:id="rId7"/>
    <p:sldId id="300" r:id="rId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671" autoAdjust="0"/>
  </p:normalViewPr>
  <p:slideViewPr>
    <p:cSldViewPr snapToGrid="0" snapToObjects="1">
      <p:cViewPr varScale="1">
        <p:scale>
          <a:sx n="58" d="100"/>
          <a:sy n="58" d="100"/>
        </p:scale>
        <p:origin x="147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B3B3A-55A1-49B0-8B84-7F840541DD88}" type="datetimeFigureOut">
              <a:rPr lang="en-AU" smtClean="0"/>
              <a:t>29/09/2014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974DE-AD87-4450-91E7-E5E0560317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616473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67AFD-8AE1-4E85-B821-14323053F5F3}" type="datetimeFigureOut">
              <a:rPr lang="en-AU" smtClean="0"/>
              <a:t>29/09/2014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57763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A766B-4485-4CD5-A815-359178325D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167448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761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889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766B-4485-4CD5-A815-359178325DE2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6042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dirty="0" smtClean="0">
                <a:latin typeface="Arial" pitchFamily="34" charset="0"/>
                <a:cs typeface="Arial" pitchFamily="34" charset="0"/>
              </a:rPr>
              <a:t>Short </a:t>
            </a:r>
            <a:r>
              <a:rPr lang="en-US" sz="1200" b="0" dirty="0" err="1" smtClean="0">
                <a:latin typeface="Arial" pitchFamily="34" charset="0"/>
                <a:cs typeface="Arial" pitchFamily="34" charset="0"/>
              </a:rPr>
              <a:t>PPT</a:t>
            </a: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on</a:t>
            </a:r>
            <a:r>
              <a:rPr lang="en-US" sz="1200" b="0" baseline="0" dirty="0" smtClean="0">
                <a:latin typeface="Arial" pitchFamily="34" charset="0"/>
                <a:cs typeface="Arial" pitchFamily="34" charset="0"/>
              </a:rPr>
              <a:t> what the class will be covering and the nature of a lawyer client relationship.</a:t>
            </a:r>
          </a:p>
          <a:p>
            <a:r>
              <a:rPr lang="en-US" sz="1200" b="0" baseline="0" dirty="0" smtClean="0">
                <a:latin typeface="Arial" pitchFamily="34" charset="0"/>
                <a:cs typeface="Arial" pitchFamily="34" charset="0"/>
              </a:rPr>
              <a:t>We then conducted a short interview of a senior Vietnamese lawyer, to help make is more relevant.  </a:t>
            </a:r>
          </a:p>
          <a:p>
            <a:endParaRPr lang="en-US" sz="1200" b="0" baseline="0" dirty="0" smtClean="0">
              <a:latin typeface="Arial" pitchFamily="34" charset="0"/>
              <a:cs typeface="Arial" pitchFamily="34" charset="0"/>
            </a:endParaRPr>
          </a:p>
          <a:p>
            <a:endParaRPr lang="en-US" sz="1200" b="0" baseline="0" dirty="0" smtClean="0">
              <a:latin typeface="Arial" pitchFamily="34" charset="0"/>
              <a:cs typeface="Arial" pitchFamily="34" charset="0"/>
            </a:endParaRPr>
          </a:p>
          <a:p>
            <a:endParaRPr lang="en-US" sz="1200" b="0" baseline="0" dirty="0" smtClean="0">
              <a:latin typeface="Arial" pitchFamily="34" charset="0"/>
              <a:cs typeface="Arial" pitchFamily="34" charset="0"/>
            </a:endParaRPr>
          </a:p>
          <a:p>
            <a:endParaRPr lang="en-US" sz="1200" b="0" baseline="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b="0" u="sng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Questions for Interview</a:t>
            </a:r>
            <a:endParaRPr lang="fr-FR" sz="1200" b="0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r>
              <a:rPr lang="en-US" sz="12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 </a:t>
            </a:r>
            <a:endParaRPr lang="fr-FR" sz="1200" b="0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lvl="0" hangingPunct="0"/>
            <a:r>
              <a:rPr lang="x-none" sz="1200" b="0" kern="120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Can we start by learning a little more about you?  Where did you study law, why did you do it, how long ago did you graduate, and what has your work experience been?</a:t>
            </a:r>
            <a:endParaRPr lang="fr-FR" sz="1200" b="0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lvl="0" hangingPunct="0"/>
            <a:r>
              <a:rPr lang="x-none" sz="1200" b="0" kern="120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Can we now focus just a bit more on your present job?  What is involved in what you now do as a lawyer?</a:t>
            </a:r>
            <a:endParaRPr lang="fr-FR" sz="1200" b="0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lvl="0" hangingPunct="0"/>
            <a:r>
              <a:rPr lang="x-none" sz="1200" b="0" kern="120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Turning to this topic of the engagement or retainer of the lawyer by the client, you have the unique experience of being both a lawyer, and a client of lawyers.  Have you had much experience with engagement or retainer letters?</a:t>
            </a:r>
            <a:endParaRPr lang="fr-FR" sz="1200" b="0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lvl="0" hangingPunct="0"/>
            <a:r>
              <a:rPr lang="x-none" sz="1200" b="0" kern="120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Arising from your experience, what would you say are the most important issues for young lawyers to focus on when preparing engagement letters with clients?</a:t>
            </a:r>
            <a:endParaRPr lang="fr-FR" sz="1200" b="0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lvl="0" hangingPunct="0"/>
            <a:r>
              <a:rPr lang="x-none" sz="1200" b="0" kern="120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Are there any particular examples you can give us of interesting experiences you've had as either a lawyer or a client with engagement letters?</a:t>
            </a:r>
            <a:endParaRPr lang="fr-FR" sz="1200" b="0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lvl="0" hangingPunct="0"/>
            <a:r>
              <a:rPr lang="x-none" sz="1200" b="0" kern="120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Have you ever had to terminate an engagement letter or a retainer; why was that, and how did you go about it?</a:t>
            </a:r>
            <a:endParaRPr lang="fr-FR" sz="1200" b="0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lvl="0" hangingPunct="0"/>
            <a:r>
              <a:rPr lang="x-none" sz="1200" b="0" kern="120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I think from our discussions, you've had experience of both general retainers and specific retainers.  Can you tell us what the difference is and how, if at all, they work together?</a:t>
            </a:r>
            <a:endParaRPr lang="fr-FR" sz="1200" b="0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lvl="0" hangingPunct="0"/>
            <a:r>
              <a:rPr lang="x-none" sz="1200" b="0" kern="120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Has your employer ever considered suing a lawyer for breach of their retainer?  Can you tell us anything about that, and how it was resolved?</a:t>
            </a:r>
            <a:endParaRPr lang="fr-FR" sz="1200" b="0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766B-4485-4CD5-A815-359178325DE2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8957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Then role play, to draw out the issues.</a:t>
            </a:r>
            <a:endParaRPr lang="fr-FR" dirty="0" smtClean="0"/>
          </a:p>
          <a:p>
            <a:r>
              <a:rPr lang="en-US" dirty="0" smtClean="0"/>
              <a:t>Either acted out</a:t>
            </a:r>
            <a:r>
              <a:rPr lang="en-US" baseline="0" dirty="0" smtClean="0"/>
              <a:t> by students or show video.</a:t>
            </a:r>
          </a:p>
          <a:p>
            <a:r>
              <a:rPr lang="en-US" baseline="0" dirty="0" smtClean="0"/>
              <a:t>Sound not great on this one, but it is the shortest role play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Then we have a discussion with the class as a whole, to draw out the main elements of the video.  Questions I've used in the past include: </a:t>
            </a:r>
          </a:p>
          <a:p>
            <a:pPr lvl="0"/>
            <a:r>
              <a:rPr lang="en-GB" sz="1200" dirty="0" smtClean="0"/>
              <a:t>does the scenario represent</a:t>
            </a:r>
            <a:r>
              <a:rPr lang="en-GB" sz="1200" baseline="0" dirty="0" smtClean="0"/>
              <a:t> </a:t>
            </a:r>
            <a:r>
              <a:rPr lang="en-GB" sz="1200" dirty="0" smtClean="0"/>
              <a:t>a lawyer and client relationship,</a:t>
            </a:r>
            <a:r>
              <a:rPr lang="en-GB" sz="1200" baseline="0" dirty="0" smtClean="0"/>
              <a:t> and if so, why?</a:t>
            </a:r>
          </a:p>
          <a:p>
            <a:pPr lvl="0"/>
            <a:r>
              <a:rPr lang="en-GB" sz="1200" dirty="0" smtClean="0"/>
              <a:t>What should the lawyer have done to create a formal relationship?</a:t>
            </a:r>
          </a:p>
          <a:p>
            <a:pPr lvl="0"/>
            <a:r>
              <a:rPr lang="en-GB" sz="1200" dirty="0" smtClean="0"/>
              <a:t>Why is it important to create a formal relationship?</a:t>
            </a:r>
            <a:endParaRPr lang="fr-FR" sz="1200" dirty="0" smtClean="0"/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  <a:cs typeface="Times New Roman" pitchFamily="18" charset="0"/>
              </a:rPr>
              <a:t>In a small group, write down important things that you think should be included in a lawyer/client agreement (you will be asked to present your answers to the class)</a:t>
            </a:r>
            <a:endParaRPr lang="en-AU" sz="1200" dirty="0" smtClean="0">
              <a:solidFill>
                <a:schemeClr val="tx1"/>
              </a:solidFill>
            </a:endParaRP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We then ask the students to draft a sample engagement letter and discuss them.  We then hand out a very simple pro forma engagement letter.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Finally we address terminating the relationship, and discuss a number of scenarios, and ask the students to vote on whether the relationship can be terminated</a:t>
            </a:r>
          </a:p>
          <a:p>
            <a:endParaRPr lang="fr-F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766B-4485-4CD5-A815-359178325DE2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4301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1" dirty="0" smtClean="0">
                <a:latin typeface="Arial" pitchFamily="34" charset="0"/>
                <a:cs typeface="Arial" pitchFamily="34" charset="0"/>
              </a:rPr>
              <a:t>Testing Workshops</a:t>
            </a:r>
            <a:endParaRPr lang="en-AU" dirty="0" smtClean="0"/>
          </a:p>
          <a:p>
            <a:endParaRPr lang="en-AU" dirty="0" smtClean="0"/>
          </a:p>
          <a:p>
            <a:pPr>
              <a:defRPr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To introduce the curriculum</a:t>
            </a:r>
          </a:p>
          <a:p>
            <a:pPr>
              <a:defRPr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To demonstrate the lesson </a:t>
            </a:r>
          </a:p>
          <a:p>
            <a:pPr>
              <a:defRPr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To train lecturers how to use the curriculum in legal ethics courses</a:t>
            </a:r>
          </a:p>
          <a:p>
            <a:pPr>
              <a:defRPr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To refine the materials</a:t>
            </a:r>
          </a:p>
          <a:p>
            <a:pPr>
              <a:defRPr/>
            </a:pP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AU" sz="1200" b="1" dirty="0" smtClean="0">
                <a:latin typeface="Arial" pitchFamily="34" charset="0"/>
                <a:cs typeface="Arial" pitchFamily="34" charset="0"/>
              </a:rPr>
              <a:t>Testing The Content</a:t>
            </a:r>
            <a:endParaRPr lang="en-GB" sz="12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sz="1200" dirty="0" smtClean="0">
                <a:latin typeface="Arial" pitchFamily="34" charset="0"/>
                <a:cs typeface="Arial" pitchFamily="34" charset="0"/>
              </a:rPr>
              <a:t>The curriculum is being tested in each legal jurisdiction where it is to be used, to ensure it is understandable, legally accurate and culturally appropriate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200" dirty="0" smtClean="0">
                <a:latin typeface="Arial" pitchFamily="34" charset="0"/>
                <a:cs typeface="Arial" pitchFamily="34" charset="0"/>
              </a:rPr>
              <a:t>At the end of each workshop, feedback is obtained from participants and presenters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200" dirty="0" smtClean="0">
                <a:latin typeface="Arial" pitchFamily="34" charset="0"/>
                <a:cs typeface="Arial" pitchFamily="34" charset="0"/>
              </a:rPr>
              <a:t>Next month the project partners will meet again in Sydney to review and measure the progress of the project. </a:t>
            </a:r>
          </a:p>
          <a:p>
            <a:pPr>
              <a:defRPr/>
            </a:pP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766B-4485-4CD5-A815-359178325DE2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0588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766B-4485-4CD5-A815-359178325DE2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7899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24E7-75C6-45DE-8653-1A30CE38679A}" type="datetime1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joint initiative of the BABSEA CLE; Herbert Smith Freehills; New Perimeter, DLA Piper's Global Pro Bono Initiative and the Australian Government Solicitor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2275-48A0-5E45-9289-9951DF97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8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877C-D389-41F5-819A-FCB6F91BEA78}" type="datetime1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joint initiative of the BABSEA CLE; Herbert Smith Freehills; New Perimeter, DLA Piper's Global Pro Bono Initiative and the Australian Government Solicitor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2275-48A0-5E45-9289-9951DF97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4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CE39-083B-4039-A29E-148BD725F7DD}" type="datetime1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joint initiative of the BABSEA CLE; Herbert Smith Freehills; New Perimeter, DLA Piper's Global Pro Bono Initiative and the Australian Government Solicitor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2275-48A0-5E45-9289-9951DF97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1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header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61544" y="1470086"/>
            <a:ext cx="8218197" cy="4715504"/>
          </a:xfrm>
        </p:spPr>
        <p:txBody>
          <a:bodyPr/>
          <a:lstStyle/>
          <a:p>
            <a:pPr lvl="0"/>
            <a:r>
              <a:rPr lang="en-US" dirty="0" smtClean="0"/>
              <a:t>[Text]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554904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B833-F4E2-49AC-AB9D-E10580EDE643}" type="datetime1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joint initiative of the BABSEA CLE; Herbert Smith Freehills; New Perimeter, DLA Piper's Global Pro Bono Initiative and the Australian Government Solicitor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2275-48A0-5E45-9289-9951DF97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3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74BF6-F017-440C-BDAF-F9962E38F508}" type="datetime1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joint initiative of the BABSEA CLE; Herbert Smith Freehills; New Perimeter, DLA Piper's Global Pro Bono Initiative and the Australian Government Solicitor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2275-48A0-5E45-9289-9951DF97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10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226BD-A218-4BA3-A8D6-CD5E1C52147F}" type="datetime1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joint initiative of the BABSEA CLE; Herbert Smith Freehills; New Perimeter, DLA Piper's Global Pro Bono Initiative and the Australian Government Solicitor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2275-48A0-5E45-9289-9951DF97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2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45BA-F726-4F29-91C7-615024C6559C}" type="datetime1">
              <a:rPr lang="en-US" smtClean="0"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joint initiative of the BABSEA CLE; Herbert Smith Freehills; New Perimeter, DLA Piper's Global Pro Bono Initiative and the Australian Government Solicitor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2275-48A0-5E45-9289-9951DF97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9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301E-86F8-461A-8933-2762CAF8BBAC}" type="datetime1">
              <a:rPr lang="en-US" smtClean="0"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joint initiative of the BABSEA CLE; Herbert Smith Freehills; New Perimeter, DLA Piper's Global Pro Bono Initiative and the Australian Government Solicitor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2275-48A0-5E45-9289-9951DF97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0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6307-0659-473F-84F9-60969937D662}" type="datetime1">
              <a:rPr lang="en-US" smtClean="0"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joint initiative of the BABSEA CLE; Herbert Smith Freehills; New Perimeter, DLA Piper's Global Pro Bono Initiative and the Australian Government Solicitor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2275-48A0-5E45-9289-9951DF97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B238-1B61-46EC-B496-6BAB2B636CAD}" type="datetime1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joint initiative of the BABSEA CLE; Herbert Smith Freehills; New Perimeter, DLA Piper's Global Pro Bono Initiative and the Australian Government Solicitor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2275-48A0-5E45-9289-9951DF97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7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9142-3779-4BBC-95A8-9F0B43D1409C}" type="datetime1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joint initiative of the BABSEA CLE; Herbert Smith Freehills; New Perimeter, DLA Piper's Global Pro Bono Initiative and the Australian Government Solicitor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2275-48A0-5E45-9289-9951DF97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7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E64FF-F9E5-43D9-B71B-C20A7B71CF16}" type="datetime1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 joint initiative of the BABSEA CLE; Herbert Smith Freehills; New Perimeter, DLA Piper's Global Pro Bono Initiative and the Australian Government Solicitor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A2275-48A0-5E45-9289-9951DF979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Globalisation and pro bono trends</a:t>
            </a:r>
            <a:endParaRPr lang="en-AU" dirty="0"/>
          </a:p>
        </p:txBody>
      </p:sp>
      <p:sp>
        <p:nvSpPr>
          <p:cNvPr id="3" name="Text Placeholder"/>
          <p:cNvSpPr>
            <a:spLocks noGrp="1"/>
          </p:cNvSpPr>
          <p:nvPr>
            <p:ph sz="quarter" idx="10"/>
          </p:nvPr>
        </p:nvSpPr>
        <p:spPr bwMode="gray"/>
        <p:txBody>
          <a:bodyPr>
            <a:normAutofit fontScale="92500"/>
          </a:bodyPr>
          <a:lstStyle/>
          <a:p>
            <a:pPr marL="293214" indent="-293214">
              <a:buFont typeface="Arial" panose="020B0604020202020204" pitchFamily="34" charset="0"/>
              <a:buChar char="•"/>
            </a:pPr>
            <a:r>
              <a:rPr lang="en-AU" dirty="0"/>
              <a:t>Large law firms with a strong pro bono culture take that to their new offices</a:t>
            </a:r>
          </a:p>
          <a:p>
            <a:pPr marL="293214" indent="-293214">
              <a:buFont typeface="Arial" panose="020B0604020202020204" pitchFamily="34" charset="0"/>
              <a:buChar char="•"/>
            </a:pPr>
            <a:r>
              <a:rPr lang="en-AU" dirty="0"/>
              <a:t>Growth in local law firms in emerging </a:t>
            </a:r>
            <a:r>
              <a:rPr lang="en-AU" dirty="0" smtClean="0"/>
              <a:t>economies</a:t>
            </a:r>
          </a:p>
          <a:p>
            <a:pPr marL="293214" indent="-293214">
              <a:buFont typeface="Arial" panose="020B0604020202020204" pitchFamily="34" charset="0"/>
              <a:buChar char="•"/>
            </a:pPr>
            <a:r>
              <a:rPr lang="en-AU" dirty="0" smtClean="0"/>
              <a:t>Lawyers exposure to pro bono through international legal training and work placements</a:t>
            </a:r>
            <a:endParaRPr lang="en-AU" dirty="0"/>
          </a:p>
          <a:p>
            <a:pPr marL="293214" indent="-293214">
              <a:buFont typeface="Arial" panose="020B0604020202020204" pitchFamily="34" charset="0"/>
              <a:buChar char="•"/>
            </a:pPr>
            <a:r>
              <a:rPr lang="en-AU" dirty="0"/>
              <a:t>Exponential growth of corporate lawyer pro bono</a:t>
            </a:r>
          </a:p>
          <a:p>
            <a:pPr marL="293214" indent="-293214">
              <a:buFont typeface="Arial" panose="020B0604020202020204" pitchFamily="34" charset="0"/>
              <a:buChar char="•"/>
            </a:pPr>
            <a:r>
              <a:rPr lang="en-AU" dirty="0"/>
              <a:t>Establishment of pro bono targets</a:t>
            </a:r>
          </a:p>
        </p:txBody>
      </p:sp>
    </p:spTree>
    <p:extLst>
      <p:ext uri="{BB962C8B-B14F-4D97-AF65-F5344CB8AC3E}">
        <p14:creationId xmlns:p14="http://schemas.microsoft.com/office/powerpoint/2010/main" val="402827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Issues for global pro bono</a:t>
            </a:r>
          </a:p>
        </p:txBody>
      </p:sp>
      <p:sp>
        <p:nvSpPr>
          <p:cNvPr id="3" name="Text Placeholder"/>
          <p:cNvSpPr>
            <a:spLocks noGrp="1"/>
          </p:cNvSpPr>
          <p:nvPr>
            <p:ph sz="quarter" idx="10"/>
          </p:nvPr>
        </p:nvSpPr>
        <p:spPr bwMode="gray"/>
        <p:txBody>
          <a:bodyPr/>
          <a:lstStyle/>
          <a:p>
            <a:pPr marL="293214" indent="-293214">
              <a:buFont typeface="Arial" panose="020B0604020202020204" pitchFamily="34" charset="0"/>
              <a:buChar char="•"/>
            </a:pPr>
            <a:r>
              <a:rPr lang="en-AU" dirty="0"/>
              <a:t>International law firms and lawyers may not have a licence to practise in a </a:t>
            </a:r>
            <a:r>
              <a:rPr lang="en-AU" dirty="0" smtClean="0"/>
              <a:t>local jurisdiction</a:t>
            </a:r>
            <a:endParaRPr lang="en-AU" dirty="0"/>
          </a:p>
          <a:p>
            <a:pPr marL="293214" indent="-293214">
              <a:buFont typeface="Arial" panose="020B0604020202020204" pitchFamily="34" charset="0"/>
              <a:buChar char="•"/>
            </a:pPr>
            <a:r>
              <a:rPr lang="en-AU" dirty="0"/>
              <a:t>Cultural awareness</a:t>
            </a:r>
          </a:p>
          <a:p>
            <a:pPr marL="293214" indent="-293214">
              <a:buFont typeface="Arial" panose="020B0604020202020204" pitchFamily="34" charset="0"/>
              <a:buChar char="•"/>
            </a:pPr>
            <a:r>
              <a:rPr lang="en-AU" dirty="0"/>
              <a:t>Lack of pro bono legal infrastructure</a:t>
            </a:r>
          </a:p>
          <a:p>
            <a:pPr marL="293214" indent="-293214">
              <a:buFont typeface="Arial" panose="020B0604020202020204" pitchFamily="34" charset="0"/>
              <a:buChar char="•"/>
            </a:pPr>
            <a:r>
              <a:rPr lang="en-AU" dirty="0"/>
              <a:t>Need for legal education on </a:t>
            </a:r>
            <a:r>
              <a:rPr lang="en-AU" dirty="0" smtClean="0"/>
              <a:t>concepts </a:t>
            </a:r>
            <a:r>
              <a:rPr lang="en-AU" dirty="0"/>
              <a:t>such as legal ethics, access to justice, professional responsibility and pro bono</a:t>
            </a:r>
          </a:p>
        </p:txBody>
      </p:sp>
    </p:spTree>
    <p:extLst>
      <p:ext uri="{BB962C8B-B14F-4D97-AF65-F5344CB8AC3E}">
        <p14:creationId xmlns:p14="http://schemas.microsoft.com/office/powerpoint/2010/main" val="11644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Goals of Lawyer/Client Relationship Session </a:t>
            </a:r>
            <a:endParaRPr lang="fr-F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KNOWLEDGE</a:t>
            </a:r>
            <a:endParaRPr lang="fr-FR" sz="1800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1600" dirty="0">
                <a:latin typeface="Arial" pitchFamily="34" charset="0"/>
                <a:cs typeface="Arial" pitchFamily="34" charset="0"/>
              </a:rPr>
              <a:t>Identify the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nature of the lawyer/client relationship.</a:t>
            </a:r>
          </a:p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Identify the factors </a:t>
            </a:r>
            <a:r>
              <a:rPr lang="en-GB" sz="1600" dirty="0">
                <a:latin typeface="Arial" pitchFamily="34" charset="0"/>
                <a:cs typeface="Arial" pitchFamily="34" charset="0"/>
              </a:rPr>
              <a:t>which should be included in a lawyer and client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agreement.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1600" dirty="0">
                <a:latin typeface="Arial" pitchFamily="34" charset="0"/>
                <a:cs typeface="Arial" pitchFamily="34" charset="0"/>
              </a:rPr>
              <a:t>Identify when a lawyer and client relationship begins and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ends.</a:t>
            </a:r>
          </a:p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Identify the duties of a lawyer to their client (introductory).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SKILLS</a:t>
            </a:r>
            <a:endParaRPr lang="fr-FR" sz="1800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1600" dirty="0">
                <a:latin typeface="Arial" pitchFamily="34" charset="0"/>
                <a:cs typeface="Arial" pitchFamily="34" charset="0"/>
              </a:rPr>
              <a:t>Improve the Participant's problem solving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skills.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1600" dirty="0">
                <a:latin typeface="Arial" pitchFamily="34" charset="0"/>
                <a:cs typeface="Arial" pitchFamily="34" charset="0"/>
              </a:rPr>
              <a:t>Improve the Participant's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drafting skills.</a:t>
            </a:r>
          </a:p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Improve the Participant's critical reasoning skills.</a:t>
            </a:r>
          </a:p>
          <a:p>
            <a:pPr marL="0" indent="0">
              <a:buNone/>
            </a:pP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VALUES</a:t>
            </a:r>
            <a:endParaRPr lang="fr-FR" sz="1800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1600" dirty="0">
                <a:latin typeface="Arial" pitchFamily="34" charset="0"/>
                <a:cs typeface="Arial" pitchFamily="34" charset="0"/>
              </a:rPr>
              <a:t>Appreciate the importance of a lawyer and client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agreement.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1600" dirty="0">
                <a:latin typeface="Arial" pitchFamily="34" charset="0"/>
                <a:cs typeface="Arial" pitchFamily="34" charset="0"/>
              </a:rPr>
              <a:t>Appreciate the importance of confidentiality when engaged by a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client.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r>
              <a:rPr lang="en-GB" sz="1600" dirty="0">
                <a:latin typeface="Arial" pitchFamily="34" charset="0"/>
                <a:cs typeface="Arial" pitchFamily="34" charset="0"/>
              </a:rPr>
              <a:t>Appreciate the duties of a lawyer when engaged in a lawyer and client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relationship.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301" y="6356350"/>
            <a:ext cx="8029574" cy="365125"/>
          </a:xfrm>
        </p:spPr>
        <p:txBody>
          <a:bodyPr/>
          <a:lstStyle/>
          <a:p>
            <a:pPr algn="l"/>
            <a:r>
              <a:rPr lang="en-US" sz="800" dirty="0" smtClean="0"/>
              <a:t>A joint initiative of the </a:t>
            </a:r>
            <a:r>
              <a:rPr lang="en-US" sz="800" dirty="0" err="1" smtClean="0"/>
              <a:t>BABSEA</a:t>
            </a:r>
            <a:r>
              <a:rPr lang="en-US" sz="800" dirty="0" smtClean="0"/>
              <a:t> CLE; Herbert Smith </a:t>
            </a:r>
            <a:r>
              <a:rPr lang="en-US" sz="800" dirty="0" err="1" smtClean="0"/>
              <a:t>Freehills</a:t>
            </a:r>
            <a:r>
              <a:rPr lang="en-US" sz="800" dirty="0" smtClean="0"/>
              <a:t>; New Perimeter, </a:t>
            </a:r>
            <a:r>
              <a:rPr lang="en-US" sz="800" dirty="0" err="1" smtClean="0"/>
              <a:t>DLA</a:t>
            </a:r>
            <a:r>
              <a:rPr lang="en-US" sz="800" dirty="0" smtClean="0"/>
              <a:t> Piper's Global Pro Bono Initiative and the Australian Government Solicitor </a:t>
            </a:r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324600" y="6356350"/>
            <a:ext cx="2133600" cy="365125"/>
          </a:xfrm>
        </p:spPr>
        <p:txBody>
          <a:bodyPr/>
          <a:lstStyle/>
          <a:p>
            <a:fld id="{F9BA2275-48A0-5E45-9289-9951DF979D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7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2275-48A0-5E45-9289-9951DF979D4A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437613"/>
              </p:ext>
            </p:extLst>
          </p:nvPr>
        </p:nvGraphicFramePr>
        <p:xfrm>
          <a:off x="1" y="1"/>
          <a:ext cx="9144000" cy="69337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852"/>
                <a:gridCol w="537882"/>
                <a:gridCol w="2840018"/>
                <a:gridCol w="3022898"/>
                <a:gridCol w="753036"/>
                <a:gridCol w="1495314"/>
              </a:tblGrid>
              <a:tr h="1840713">
                <a:tc grid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DAY 1</a:t>
                      </a:r>
                      <a:endParaRPr lang="fr-FR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ctr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13.15 - 16.00</a:t>
                      </a:r>
                      <a:endParaRPr lang="fr-FR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ctr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(165 Minutes)</a:t>
                      </a:r>
                      <a:endParaRPr lang="fr-FR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Lesson Plan:</a:t>
                      </a:r>
                      <a:endParaRPr lang="fr-FR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'The Lawyer/Client Relationship'</a:t>
                      </a:r>
                      <a:endParaRPr lang="fr-FR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(A version for teaching in Vietnam) </a:t>
                      </a:r>
                      <a:endParaRPr lang="fr-FR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VIETNAM, APRIL 2014</a:t>
                      </a:r>
                      <a:endParaRPr lang="fr-FR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CAN THO UNI 12/13TH</a:t>
                      </a:r>
                      <a:endParaRPr lang="fr-FR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HO CHI MINH CITY 15TH </a:t>
                      </a:r>
                      <a:endParaRPr lang="fr-FR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HANOI TRADE UNION UNI 19/20TH</a:t>
                      </a:r>
                      <a:endParaRPr lang="fr-FR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ctr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15776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Who?</a:t>
                      </a:r>
                      <a:endParaRPr lang="fr-FR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How Long?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Topic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Activities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Vietnam </a:t>
                      </a:r>
                      <a:endParaRPr lang="fr-FR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Code ref: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MATERIALS: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</a:tr>
              <a:tr h="20117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General Introduction (</a:t>
                      </a:r>
                      <a:r>
                        <a:rPr lang="en-GB" sz="12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pg</a:t>
                      </a: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1)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Commence Powerpoint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All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Powerpoint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</a:tr>
              <a:tr h="80747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Topic 1: The Nature of a Lawyer/Client Relationship (</a:t>
                      </a:r>
                      <a:r>
                        <a:rPr lang="en-GB" sz="12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pg</a:t>
                      </a: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2-6)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1A</a:t>
                      </a: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- Short Lecture </a:t>
                      </a:r>
                      <a:endParaRPr lang="en-GB" sz="12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l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1B</a:t>
                      </a:r>
                      <a:r>
                        <a:rPr lang="en-GB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 Interview for Can </a:t>
                      </a:r>
                      <a:r>
                        <a:rPr lang="en-GB" sz="12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Tho</a:t>
                      </a: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: Minh </a:t>
                      </a:r>
                      <a:r>
                        <a:rPr lang="en-GB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Nguyen, </a:t>
                      </a: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and for Hanoi: </a:t>
                      </a:r>
                      <a:r>
                        <a:rPr lang="en-GB" sz="12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Huyen</a:t>
                      </a: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12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Dinh</a:t>
                      </a: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-Than 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2 &amp; 3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Vietnamese Code (distribute)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</a:tr>
              <a:tr h="720909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Topic 2: When does a Lawyer/Client Relationship Commence? (pg 7-13 )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2A</a:t>
                      </a: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- Role Play </a:t>
                      </a:r>
                      <a:r>
                        <a:rPr lang="en-GB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fr-FR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l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2B</a:t>
                      </a: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- Group discussion and Q&amp;A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Script </a:t>
                      </a: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(written</a:t>
                      </a:r>
                      <a:r>
                        <a:rPr lang="en-GB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fr-FR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</a:tr>
              <a:tr h="67784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Topic 3: The Importance of a Client Agreement  (</a:t>
                      </a:r>
                      <a:r>
                        <a:rPr lang="en-GB" sz="12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pg</a:t>
                      </a: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14-18)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3A</a:t>
                      </a: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- Small group discussion and brain storm. 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All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Flip Chart &amp; bold </a:t>
                      </a:r>
                      <a:r>
                        <a:rPr lang="en-GB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markers</a:t>
                      </a:r>
                      <a:endParaRPr lang="fr-FR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</a:tr>
              <a:tr h="715776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Topic 4: What Should be Included in a Lawyer/Client Agreement? (pg 19)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4A</a:t>
                      </a:r>
                      <a:r>
                        <a:rPr lang="en-GB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GB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Draft letter and discuss.</a:t>
                      </a:r>
                    </a:p>
                    <a:p>
                      <a:pPr marL="0" marR="0" indent="0" algn="l" defTabSz="4572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4B</a:t>
                      </a:r>
                      <a:r>
                        <a:rPr lang="en-GB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lang="en-GB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Vietnamese amendment of engagement letter.</a:t>
                      </a:r>
                      <a:endParaRPr lang="fr-FR" sz="1200" b="1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6 - 9 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Engagement letter </a:t>
                      </a: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</a:tr>
              <a:tr h="617482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Topic 5: Terminating the Relationship (pg  20-25)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5A - Vote Yes/No Game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9 &amp; 10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Use </a:t>
                      </a:r>
                      <a:r>
                        <a:rPr lang="en-GB" sz="12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Powerpoint</a:t>
                      </a:r>
                      <a:endParaRPr lang="fr-FR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Yes/No Cards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</a:tr>
              <a:tr h="560172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Total: 135 min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091" marR="58091" marT="0" marB="0"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7200" y="1639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8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Example of A Role Play </a:t>
            </a:r>
            <a:endParaRPr lang="fr-F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301" y="6356350"/>
            <a:ext cx="8029574" cy="365125"/>
          </a:xfrm>
        </p:spPr>
        <p:txBody>
          <a:bodyPr/>
          <a:lstStyle/>
          <a:p>
            <a:pPr algn="l"/>
            <a:r>
              <a:rPr lang="en-US" sz="800" dirty="0" smtClean="0">
                <a:latin typeface="Arial" pitchFamily="34" charset="0"/>
                <a:cs typeface="Arial" pitchFamily="34" charset="0"/>
              </a:rPr>
              <a:t>A joint initiative of the 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BABSEA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CLE; Herbert Smith 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Freehills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; New Perimeter, 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DLA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Piper's Global Pro Bono Initiative and the Australian Government Solicitor 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2275-48A0-5E45-9289-9951DF979D4A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 smtClean="0"/>
              <a:t>Insert </a:t>
            </a:r>
            <a:r>
              <a:rPr lang="en-AU" i="1" smtClean="0"/>
              <a:t>Role Play</a:t>
            </a:r>
            <a:endParaRPr lang="en-AU" i="1"/>
          </a:p>
        </p:txBody>
      </p:sp>
    </p:spTree>
    <p:extLst>
      <p:ext uri="{BB962C8B-B14F-4D97-AF65-F5344CB8AC3E}">
        <p14:creationId xmlns:p14="http://schemas.microsoft.com/office/powerpoint/2010/main" val="126754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sz="2400" b="1" dirty="0" smtClean="0">
                <a:latin typeface="Arial" pitchFamily="34" charset="0"/>
                <a:cs typeface="Arial" pitchFamily="34" charset="0"/>
              </a:rPr>
              <a:t>Testing </a:t>
            </a:r>
            <a:r>
              <a:rPr lang="en-AU" sz="2400" b="1" dirty="0">
                <a:latin typeface="Arial" pitchFamily="34" charset="0"/>
                <a:cs typeface="Arial" pitchFamily="34" charset="0"/>
              </a:rPr>
              <a:t>W</a:t>
            </a:r>
            <a:r>
              <a:rPr lang="en-AU" sz="2400" b="1" dirty="0" smtClean="0">
                <a:latin typeface="Arial" pitchFamily="34" charset="0"/>
                <a:cs typeface="Arial" pitchFamily="34" charset="0"/>
              </a:rPr>
              <a:t>orkshops</a:t>
            </a:r>
            <a:endParaRPr lang="en-A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5253" y="6356350"/>
            <a:ext cx="8086381" cy="365125"/>
          </a:xfrm>
        </p:spPr>
        <p:txBody>
          <a:bodyPr/>
          <a:lstStyle/>
          <a:p>
            <a:pPr algn="l"/>
            <a:r>
              <a:rPr lang="en-US" sz="800" smtClean="0"/>
              <a:t>A joint initiative of the BABSEA CLE; Herbert Smith Freehills; New Perimeter, DLA Piper's Global Pro Bono Initiative and the Australian Government Solicitor </a:t>
            </a:r>
            <a:endParaRPr lang="en-US" sz="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2275-48A0-5E45-9289-9951DF979D4A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3" y="1281899"/>
            <a:ext cx="8849414" cy="495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477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1" dirty="0">
                <a:latin typeface="Arial" pitchFamily="34" charset="0"/>
                <a:cs typeface="Arial" pitchFamily="34" charset="0"/>
              </a:rPr>
              <a:t>Training 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Workshop </a:t>
            </a:r>
            <a:r>
              <a:rPr lang="en-US" sz="2700" b="1" dirty="0">
                <a:latin typeface="Arial" pitchFamily="34" charset="0"/>
                <a:cs typeface="Arial" pitchFamily="34" charset="0"/>
              </a:rPr>
              <a:t>– January 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2014, Faculty </a:t>
            </a:r>
            <a:r>
              <a:rPr lang="en-US" sz="2700" b="1" dirty="0">
                <a:latin typeface="Arial" pitchFamily="34" charset="0"/>
                <a:cs typeface="Arial" pitchFamily="34" charset="0"/>
              </a:rPr>
              <a:t>of Law and Political Science Clinical Legal Education (</a:t>
            </a:r>
            <a:r>
              <a:rPr lang="en-US" sz="2700" b="1" dirty="0" err="1">
                <a:latin typeface="Arial" pitchFamily="34" charset="0"/>
                <a:cs typeface="Arial" pitchFamily="34" charset="0"/>
              </a:rPr>
              <a:t>FLP</a:t>
            </a:r>
            <a:r>
              <a:rPr lang="en-US" sz="27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CLE) National </a:t>
            </a:r>
            <a:r>
              <a:rPr lang="en-US" sz="2700" b="1" dirty="0">
                <a:latin typeface="Arial" pitchFamily="34" charset="0"/>
                <a:cs typeface="Arial" pitchFamily="34" charset="0"/>
              </a:rPr>
              <a:t>University of Laos, Vientiane, Laos</a:t>
            </a:r>
            <a:endParaRPr lang="fr-FR" sz="2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356350"/>
            <a:ext cx="8029575" cy="365125"/>
          </a:xfrm>
        </p:spPr>
        <p:txBody>
          <a:bodyPr/>
          <a:lstStyle/>
          <a:p>
            <a:pPr algn="l"/>
            <a:r>
              <a:rPr lang="en-US" sz="800" dirty="0" smtClean="0"/>
              <a:t>A joint initiative of the </a:t>
            </a:r>
            <a:r>
              <a:rPr lang="en-US" sz="800" dirty="0" err="1" smtClean="0"/>
              <a:t>BABSEA</a:t>
            </a:r>
            <a:r>
              <a:rPr lang="en-US" sz="800" dirty="0" smtClean="0"/>
              <a:t> CLE; Herbert Smith </a:t>
            </a:r>
            <a:r>
              <a:rPr lang="en-US" sz="800" dirty="0" err="1" smtClean="0"/>
              <a:t>Freehills</a:t>
            </a:r>
            <a:r>
              <a:rPr lang="en-US" sz="800" dirty="0" smtClean="0"/>
              <a:t>; New Perimeter, </a:t>
            </a:r>
            <a:r>
              <a:rPr lang="en-US" sz="800" dirty="0" err="1" smtClean="0"/>
              <a:t>DLA</a:t>
            </a:r>
            <a:r>
              <a:rPr lang="en-US" sz="800" dirty="0" smtClean="0"/>
              <a:t> Piper's Global Pro Bono Initiative and the Australian Government Solicitor </a:t>
            </a:r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2275-48A0-5E45-9289-9951DF979D4A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525" y="1600200"/>
            <a:ext cx="60589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074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893</Words>
  <Application>Microsoft Office PowerPoint</Application>
  <PresentationFormat>On-screen Show (4:3)</PresentationFormat>
  <Paragraphs>154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Globalisation and pro bono trends</vt:lpstr>
      <vt:lpstr>Issues for global pro bono</vt:lpstr>
      <vt:lpstr>Goals of Lawyer/Client Relationship Session </vt:lpstr>
      <vt:lpstr>PowerPoint Presentation</vt:lpstr>
      <vt:lpstr>Example of A Role Play </vt:lpstr>
      <vt:lpstr>Testing Workshops</vt:lpstr>
      <vt:lpstr>Training Workshop – January 2014, Faculty of Law and Political Science Clinical Legal Education (FLP CLE) National University of Laos, Vientiane, Laos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Formation of the Lawyer-Client Relationship</dc:title>
  <dc:creator>SONY GIANGVO</dc:creator>
  <cp:lastModifiedBy>Nicholas Booth</cp:lastModifiedBy>
  <cp:revision>83</cp:revision>
  <cp:lastPrinted>2014-09-04T04:40:58Z</cp:lastPrinted>
  <dcterms:modified xsi:type="dcterms:W3CDTF">2014-09-29T02:41:41Z</dcterms:modified>
</cp:coreProperties>
</file>