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57" r:id="rId3"/>
    <p:sldId id="258" r:id="rId4"/>
    <p:sldId id="259" r:id="rId5"/>
    <p:sldId id="304" r:id="rId6"/>
    <p:sldId id="266" r:id="rId7"/>
    <p:sldId id="322" r:id="rId8"/>
    <p:sldId id="281" r:id="rId9"/>
    <p:sldId id="324" r:id="rId10"/>
  </p:sldIdLst>
  <p:sldSz cx="9144000" cy="6858000" type="screen4x3"/>
  <p:notesSz cx="6858000" cy="9945688"/>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17417F36-FEEC-4DF0-B24F-042879AA8F40}" type="datetimeFigureOut">
              <a:rPr lang="th-TH" smtClean="0"/>
              <a:pPr/>
              <a:t>02/10/57</a:t>
            </a:fld>
            <a:endParaRPr lang="th-TH"/>
          </a:p>
        </p:txBody>
      </p:sp>
      <p:sp>
        <p:nvSpPr>
          <p:cNvPr id="4" name="Footer Placeholder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th-TH"/>
          </a:p>
        </p:txBody>
      </p:sp>
      <p:sp>
        <p:nvSpPr>
          <p:cNvPr id="5" name="Slide Number Placehold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1E71007D-3A49-4DA2-82EE-FA1B055D1C74}" type="slidenum">
              <a:rPr lang="th-TH" smtClean="0"/>
              <a:pPr/>
              <a:t>‹#›</a:t>
            </a:fld>
            <a:endParaRPr lang="th-TH"/>
          </a:p>
        </p:txBody>
      </p:sp>
    </p:spTree>
    <p:extLst>
      <p:ext uri="{BB962C8B-B14F-4D97-AF65-F5344CB8AC3E}">
        <p14:creationId xmlns:p14="http://schemas.microsoft.com/office/powerpoint/2010/main" val="1934302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FDC4EED6-FD8A-4FEE-B924-4391B8477E31}" type="datetimeFigureOut">
              <a:rPr lang="th-TH" smtClean="0"/>
              <a:pPr/>
              <a:t>02/10/57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5328B322-0C7E-4FD1-9710-B747B8ADA148}"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FDC4EED6-FD8A-4FEE-B924-4391B8477E31}" type="datetimeFigureOut">
              <a:rPr lang="th-TH" smtClean="0"/>
              <a:pPr/>
              <a:t>02/10/57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5328B322-0C7E-4FD1-9710-B747B8ADA148}"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FDC4EED6-FD8A-4FEE-B924-4391B8477E31}" type="datetimeFigureOut">
              <a:rPr lang="th-TH" smtClean="0"/>
              <a:pPr/>
              <a:t>02/10/57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5328B322-0C7E-4FD1-9710-B747B8ADA148}"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FDC4EED6-FD8A-4FEE-B924-4391B8477E31}" type="datetimeFigureOut">
              <a:rPr lang="th-TH" smtClean="0"/>
              <a:pPr/>
              <a:t>02/10/57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5328B322-0C7E-4FD1-9710-B747B8ADA148}"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C4EED6-FD8A-4FEE-B924-4391B8477E31}" type="datetimeFigureOut">
              <a:rPr lang="th-TH" smtClean="0"/>
              <a:pPr/>
              <a:t>02/10/57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5328B322-0C7E-4FD1-9710-B747B8ADA148}"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FDC4EED6-FD8A-4FEE-B924-4391B8477E31}" type="datetimeFigureOut">
              <a:rPr lang="th-TH" smtClean="0"/>
              <a:pPr/>
              <a:t>02/10/57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5328B322-0C7E-4FD1-9710-B747B8ADA148}"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FDC4EED6-FD8A-4FEE-B924-4391B8477E31}" type="datetimeFigureOut">
              <a:rPr lang="th-TH" smtClean="0"/>
              <a:pPr/>
              <a:t>02/10/57</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5328B322-0C7E-4FD1-9710-B747B8ADA148}"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FDC4EED6-FD8A-4FEE-B924-4391B8477E31}" type="datetimeFigureOut">
              <a:rPr lang="th-TH" smtClean="0"/>
              <a:pPr/>
              <a:t>02/10/57</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5328B322-0C7E-4FD1-9710-B747B8ADA148}"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4EED6-FD8A-4FEE-B924-4391B8477E31}" type="datetimeFigureOut">
              <a:rPr lang="th-TH" smtClean="0"/>
              <a:pPr/>
              <a:t>02/10/57</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5328B322-0C7E-4FD1-9710-B747B8ADA148}"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C4EED6-FD8A-4FEE-B924-4391B8477E31}" type="datetimeFigureOut">
              <a:rPr lang="th-TH" smtClean="0"/>
              <a:pPr/>
              <a:t>02/10/57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5328B322-0C7E-4FD1-9710-B747B8ADA148}"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C4EED6-FD8A-4FEE-B924-4391B8477E31}" type="datetimeFigureOut">
              <a:rPr lang="th-TH" smtClean="0"/>
              <a:pPr/>
              <a:t>02/10/57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5328B322-0C7E-4FD1-9710-B747B8ADA148}"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4EED6-FD8A-4FEE-B924-4391B8477E31}" type="datetimeFigureOut">
              <a:rPr lang="th-TH" smtClean="0"/>
              <a:pPr/>
              <a:t>02/10/57</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B322-0C7E-4FD1-9710-B747B8ADA148}"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2656"/>
            <a:ext cx="8568952" cy="6264695"/>
          </a:xfrm>
        </p:spPr>
        <p:txBody>
          <a:bodyPr>
            <a:normAutofit/>
          </a:bodyPr>
          <a:lstStyle/>
          <a:p>
            <a:pPr>
              <a:lnSpc>
                <a:spcPct val="150000"/>
              </a:lnSpc>
            </a:pPr>
            <a:r>
              <a:rPr lang="en-US" sz="900" b="1" dirty="0" smtClean="0">
                <a:solidFill>
                  <a:srgbClr val="0070C0"/>
                </a:solidFill>
                <a:latin typeface="Chantabouli Lao" pitchFamily="2" charset="0"/>
              </a:rPr>
              <a:t> </a:t>
            </a:r>
            <a:br>
              <a:rPr lang="en-US" sz="900" b="1" dirty="0" smtClean="0">
                <a:solidFill>
                  <a:srgbClr val="0070C0"/>
                </a:solidFill>
                <a:latin typeface="Chantabouli Lao" pitchFamily="2" charset="0"/>
              </a:rPr>
            </a:br>
            <a:r>
              <a:rPr lang="lo-LA" sz="1800" b="1" dirty="0" smtClean="0">
                <a:solidFill>
                  <a:srgbClr val="0070C0"/>
                </a:solidFill>
                <a:latin typeface="Saysettha OT" pitchFamily="34" charset="-34"/>
                <a:cs typeface="Saysettha OT" pitchFamily="34" charset="-34"/>
              </a:rPr>
              <a:t>ສະພາທະນາຍຄວາມແຫ່ງ ສປປລາວ</a:t>
            </a:r>
            <a:br>
              <a:rPr lang="lo-LA" sz="1800" b="1" dirty="0" smtClean="0">
                <a:solidFill>
                  <a:srgbClr val="0070C0"/>
                </a:solidFill>
                <a:latin typeface="Saysettha OT" pitchFamily="34" charset="-34"/>
                <a:cs typeface="Saysettha OT" pitchFamily="34" charset="-34"/>
              </a:rPr>
            </a:br>
            <a:r>
              <a:rPr lang="en-US" sz="1800" b="1" dirty="0" smtClean="0">
                <a:solidFill>
                  <a:srgbClr val="0070C0"/>
                </a:solidFill>
                <a:latin typeface="Saysettha OT" pitchFamily="34" charset="-34"/>
                <a:cs typeface="Saysettha OT" pitchFamily="34" charset="-34"/>
              </a:rPr>
              <a:t> Lao P D R Bar Association</a:t>
            </a:r>
            <a:br>
              <a:rPr lang="en-US" sz="1800" b="1" dirty="0" smtClean="0">
                <a:solidFill>
                  <a:srgbClr val="0070C0"/>
                </a:solidFill>
                <a:latin typeface="Saysettha OT" pitchFamily="34" charset="-34"/>
                <a:cs typeface="Saysettha OT" pitchFamily="34" charset="-34"/>
              </a:rPr>
            </a:br>
            <a:r>
              <a:rPr lang="lo-LA" sz="1800" b="1" dirty="0" smtClean="0">
                <a:solidFill>
                  <a:srgbClr val="0070C0"/>
                </a:solidFill>
                <a:latin typeface="Saysettha OT" pitchFamily="34" charset="-34"/>
                <a:cs typeface="Saysettha OT" pitchFamily="34" charset="-34"/>
              </a:rPr>
              <a:t>ໂຄງການຊ່ວຍເຫລືອແລະໃຫ້ຄວາມຮູ້ດ້ານກົດໝາຍຂອງສະພາທະນາຍຄວາມ ແຫ່ງ ສປປລາວ</a:t>
            </a:r>
            <a:br>
              <a:rPr lang="lo-LA" sz="1800" b="1" dirty="0" smtClean="0">
                <a:solidFill>
                  <a:srgbClr val="0070C0"/>
                </a:solidFill>
                <a:latin typeface="Saysettha OT" pitchFamily="34" charset="-34"/>
                <a:cs typeface="Saysettha OT" pitchFamily="34" charset="-34"/>
              </a:rPr>
            </a:br>
            <a:r>
              <a:rPr lang="en-US" sz="1800" b="1" dirty="0" smtClean="0">
                <a:solidFill>
                  <a:srgbClr val="0070C0"/>
                </a:solidFill>
                <a:latin typeface="Saysettha OT" pitchFamily="34" charset="-34"/>
                <a:cs typeface="Saysettha OT" pitchFamily="34" charset="-34"/>
              </a:rPr>
              <a:t>Legal aid and Legal Education Project</a:t>
            </a:r>
            <a:br>
              <a:rPr lang="en-US" sz="1800" b="1" dirty="0" smtClean="0">
                <a:solidFill>
                  <a:srgbClr val="0070C0"/>
                </a:solidFill>
                <a:latin typeface="Saysettha OT" pitchFamily="34" charset="-34"/>
                <a:cs typeface="Saysettha OT" pitchFamily="34" charset="-34"/>
              </a:rPr>
            </a:br>
            <a:r>
              <a:rPr lang="lo-LA" sz="1800" b="1" dirty="0" smtClean="0">
                <a:solidFill>
                  <a:srgbClr val="0070C0"/>
                </a:solidFill>
                <a:latin typeface="Saysettha OT" pitchFamily="34" charset="-34"/>
                <a:cs typeface="Saysettha OT" pitchFamily="34" charset="-34"/>
              </a:rPr>
              <a:t>ອຸປະຖຳໂດຍ: ໂຄງການ ມູນນິທິເອເຊຍ</a:t>
            </a:r>
            <a:br>
              <a:rPr lang="lo-LA" sz="1800" b="1" dirty="0" smtClean="0">
                <a:solidFill>
                  <a:srgbClr val="0070C0"/>
                </a:solidFill>
                <a:latin typeface="Saysettha OT" pitchFamily="34" charset="-34"/>
                <a:cs typeface="Saysettha OT" pitchFamily="34" charset="-34"/>
              </a:rPr>
            </a:br>
            <a:r>
              <a:rPr lang="en-US" sz="1800" b="1" dirty="0" smtClean="0">
                <a:solidFill>
                  <a:srgbClr val="0070C0"/>
                </a:solidFill>
                <a:latin typeface="Saysettha OT" pitchFamily="34" charset="-34"/>
                <a:cs typeface="Saysettha OT" pitchFamily="34" charset="-34"/>
              </a:rPr>
              <a:t>Supported by: Asia foundation Project </a:t>
            </a:r>
            <a:r>
              <a:rPr lang="lo-LA" sz="900" b="1" dirty="0" smtClean="0">
                <a:solidFill>
                  <a:srgbClr val="0070C0"/>
                </a:solidFill>
                <a:latin typeface="Saysettha OT" pitchFamily="34" charset="-34"/>
                <a:cs typeface="Saysettha OT" pitchFamily="34" charset="-34"/>
              </a:rPr>
              <a:t/>
            </a:r>
            <a:br>
              <a:rPr lang="lo-LA" sz="900" b="1" dirty="0" smtClean="0">
                <a:solidFill>
                  <a:srgbClr val="0070C0"/>
                </a:solidFill>
                <a:latin typeface="Saysettha OT" pitchFamily="34" charset="-34"/>
                <a:cs typeface="Saysettha OT" pitchFamily="34" charset="-34"/>
              </a:rPr>
            </a:br>
            <a:r>
              <a:rPr lang="lo-LA" sz="900" b="1" dirty="0" smtClean="0">
                <a:solidFill>
                  <a:srgbClr val="0070C0"/>
                </a:solidFill>
                <a:latin typeface="Saysettha OT" pitchFamily="34" charset="-34"/>
                <a:cs typeface="Saysettha OT" pitchFamily="34" charset="-34"/>
              </a:rPr>
              <a:t/>
            </a:r>
            <a:br>
              <a:rPr lang="lo-LA" sz="900" b="1" dirty="0" smtClean="0">
                <a:solidFill>
                  <a:srgbClr val="0070C0"/>
                </a:solidFill>
                <a:latin typeface="Saysettha OT" pitchFamily="34" charset="-34"/>
                <a:cs typeface="Saysettha OT" pitchFamily="34" charset="-34"/>
              </a:rPr>
            </a:br>
            <a:r>
              <a:rPr lang="en-US" sz="900" b="1" dirty="0" smtClean="0">
                <a:solidFill>
                  <a:srgbClr val="0070C0"/>
                </a:solidFill>
                <a:latin typeface="Chantabouli Lao" pitchFamily="2" charset="0"/>
              </a:rPr>
              <a:t> </a:t>
            </a:r>
            <a:br>
              <a:rPr lang="en-US" sz="900" b="1" dirty="0" smtClean="0">
                <a:solidFill>
                  <a:srgbClr val="0070C0"/>
                </a:solidFill>
                <a:latin typeface="Chantabouli Lao" pitchFamily="2" charset="0"/>
              </a:rPr>
            </a:br>
            <a:r>
              <a:rPr lang="en-US" sz="900" b="1" dirty="0" smtClean="0">
                <a:solidFill>
                  <a:srgbClr val="0070C0"/>
                </a:solidFill>
                <a:latin typeface="Chantabouli Lao" pitchFamily="2" charset="0"/>
              </a:rPr>
              <a:t>           </a:t>
            </a:r>
            <a:br>
              <a:rPr lang="en-US" sz="900" b="1" dirty="0" smtClean="0">
                <a:solidFill>
                  <a:srgbClr val="0070C0"/>
                </a:solidFill>
                <a:latin typeface="Chantabouli Lao" pitchFamily="2" charset="0"/>
              </a:rPr>
            </a:br>
            <a:endParaRPr lang="th-TH" sz="900" b="1" dirty="0">
              <a:solidFill>
                <a:srgbClr val="0070C0"/>
              </a:solidFill>
              <a:latin typeface="Chantabouli Lao" pitchFamily="2" charset="0"/>
            </a:endParaRPr>
          </a:p>
        </p:txBody>
      </p:sp>
      <p:pic>
        <p:nvPicPr>
          <p:cNvPr id="1026" name="Picture 2" descr="New Picture"/>
          <p:cNvPicPr>
            <a:picLocks noChangeAspect="1" noChangeArrowheads="1"/>
          </p:cNvPicPr>
          <p:nvPr/>
        </p:nvPicPr>
        <p:blipFill>
          <a:blip r:embed="rId2" cstate="print"/>
          <a:srcRect/>
          <a:stretch>
            <a:fillRect/>
          </a:stretch>
        </p:blipFill>
        <p:spPr bwMode="auto">
          <a:xfrm>
            <a:off x="6948264" y="404664"/>
            <a:ext cx="1584176" cy="1152128"/>
          </a:xfrm>
          <a:prstGeom prst="rect">
            <a:avLst/>
          </a:prstGeom>
          <a:noFill/>
        </p:spPr>
      </p:pic>
      <p:pic>
        <p:nvPicPr>
          <p:cNvPr id="8" name="Picture 7" descr="Logo final"/>
          <p:cNvPicPr/>
          <p:nvPr/>
        </p:nvPicPr>
        <p:blipFill>
          <a:blip r:embed="rId3" cstate="print"/>
          <a:srcRect/>
          <a:stretch>
            <a:fillRect/>
          </a:stretch>
        </p:blipFill>
        <p:spPr bwMode="auto">
          <a:xfrm>
            <a:off x="467544" y="476672"/>
            <a:ext cx="1224136" cy="11521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14" y="309489"/>
            <a:ext cx="8568952" cy="6250706"/>
          </a:xfrm>
        </p:spPr>
        <p:txBody>
          <a:bodyPr>
            <a:normAutofit fontScale="90000"/>
          </a:bodyPr>
          <a:lstStyle/>
          <a:p>
            <a:pPr algn="l">
              <a:lnSpc>
                <a:spcPct val="150000"/>
              </a:lnSpc>
            </a:pPr>
            <a:r>
              <a:rPr lang="en-US" sz="1200" b="1" dirty="0" smtClean="0">
                <a:latin typeface="Chantabouli Lao" pitchFamily="2" charset="0"/>
              </a:rPr>
              <a:t> </a:t>
            </a:r>
            <a:br>
              <a:rPr lang="en-US" sz="1200" b="1" dirty="0" smtClean="0">
                <a:latin typeface="Chantabouli Lao" pitchFamily="2" charset="0"/>
              </a:rPr>
            </a:br>
            <a:r>
              <a:rPr lang="en-US" sz="1400" b="1" dirty="0" smtClean="0">
                <a:latin typeface="Chantabouli Lao" pitchFamily="2" charset="0"/>
              </a:rPr>
              <a:t>      </a:t>
            </a:r>
            <a:r>
              <a:rPr lang="en-US" sz="1800" b="1" dirty="0" smtClean="0">
                <a:latin typeface="Saysettha Lao"/>
              </a:rPr>
              <a:t>		I. </a:t>
            </a:r>
            <a:r>
              <a:rPr lang="en-US" sz="1800" b="1" dirty="0" smtClean="0">
                <a:latin typeface="Saysettha Lao"/>
              </a:rPr>
              <a:t>Objective   </a:t>
            </a:r>
            <a:br>
              <a:rPr lang="en-US" sz="1800" b="1" dirty="0" smtClean="0">
                <a:latin typeface="Saysettha Lao"/>
              </a:rPr>
            </a:br>
            <a:r>
              <a:rPr lang="en-US" sz="1800" b="1" dirty="0" smtClean="0">
                <a:latin typeface="Saysettha Lao"/>
              </a:rPr>
              <a:t>     </a:t>
            </a:r>
            <a:r>
              <a:rPr lang="en-US" sz="1800" b="1" dirty="0" smtClean="0">
                <a:latin typeface="Saysettha Lao"/>
              </a:rPr>
              <a:t/>
            </a:r>
            <a:br>
              <a:rPr lang="en-US" sz="1800" b="1" dirty="0" smtClean="0">
                <a:latin typeface="Saysettha Lao"/>
              </a:rPr>
            </a:br>
            <a:r>
              <a:rPr lang="en-US" sz="1800" b="1" dirty="0" smtClean="0">
                <a:latin typeface="Saysettha Lao"/>
              </a:rPr>
              <a:t>1. The objective of legal aid </a:t>
            </a:r>
            <a:r>
              <a:rPr lang="en-US" sz="1800" b="1" dirty="0" smtClean="0">
                <a:latin typeface="Saysettha Lao"/>
              </a:rPr>
              <a:t>projects </a:t>
            </a:r>
            <a:r>
              <a:rPr lang="en-US" sz="1800" b="1" dirty="0" smtClean="0">
                <a:latin typeface="Saysettha Lao"/>
              </a:rPr>
              <a:t>are to provide to justice </a:t>
            </a:r>
            <a:r>
              <a:rPr lang="en-US" sz="1800" b="1" dirty="0" smtClean="0">
                <a:latin typeface="Saysettha Lao"/>
              </a:rPr>
              <a:t>assessment, especially for the poor</a:t>
            </a:r>
            <a:br>
              <a:rPr lang="en-US" sz="1800" b="1" dirty="0" smtClean="0">
                <a:latin typeface="Saysettha Lao"/>
              </a:rPr>
            </a:br>
            <a:r>
              <a:rPr lang="en-US" sz="1800" b="1" dirty="0" smtClean="0">
                <a:latin typeface="Saysettha Lao"/>
              </a:rPr>
              <a:t/>
            </a:r>
            <a:br>
              <a:rPr lang="en-US" sz="1800" b="1" dirty="0" smtClean="0">
                <a:latin typeface="Saysettha Lao"/>
              </a:rPr>
            </a:br>
            <a:r>
              <a:rPr lang="en-US" sz="1800" b="1" dirty="0" smtClean="0">
                <a:latin typeface="Saysettha Lao"/>
              </a:rPr>
              <a:t>2. Poor people </a:t>
            </a:r>
            <a:r>
              <a:rPr lang="en-US" sz="1800" b="1" dirty="0" smtClean="0">
                <a:latin typeface="Saysettha Lao"/>
              </a:rPr>
              <a:t>include </a:t>
            </a:r>
            <a:r>
              <a:rPr lang="en-US" sz="1800" b="1" dirty="0" smtClean="0">
                <a:latin typeface="Saysettha Lao"/>
              </a:rPr>
              <a:t>women and child who have </a:t>
            </a:r>
            <a:r>
              <a:rPr lang="en-US" sz="1800" b="1" dirty="0" smtClean="0">
                <a:latin typeface="Saysettha Lao"/>
              </a:rPr>
              <a:t>problems or legal issues </a:t>
            </a:r>
            <a:r>
              <a:rPr lang="en-US" sz="1800" b="1" dirty="0" smtClean="0">
                <a:latin typeface="Saysettha Lao"/>
              </a:rPr>
              <a:t>but they can not to </a:t>
            </a:r>
            <a:r>
              <a:rPr lang="en-US" sz="1800" b="1" dirty="0" smtClean="0">
                <a:latin typeface="Saysettha Lao"/>
              </a:rPr>
              <a:t>access </a:t>
            </a:r>
            <a:r>
              <a:rPr lang="en-US" sz="1800" b="1" dirty="0" smtClean="0">
                <a:latin typeface="Saysettha Lao"/>
              </a:rPr>
              <a:t>to justice system</a:t>
            </a:r>
            <a:br>
              <a:rPr lang="en-US" sz="1800" b="1" dirty="0" smtClean="0">
                <a:latin typeface="Saysettha Lao"/>
              </a:rPr>
            </a:br>
            <a:r>
              <a:rPr lang="en-US" sz="1800" b="1" dirty="0" smtClean="0">
                <a:latin typeface="Saysettha Lao"/>
              </a:rPr>
              <a:t>   </a:t>
            </a:r>
            <a:br>
              <a:rPr lang="en-US" sz="1800" b="1" dirty="0" smtClean="0">
                <a:latin typeface="Saysettha Lao"/>
              </a:rPr>
            </a:br>
            <a:r>
              <a:rPr lang="en-US" sz="1800" b="1" dirty="0" smtClean="0">
                <a:latin typeface="Saysettha Lao"/>
              </a:rPr>
              <a:t>3. Because they </a:t>
            </a:r>
            <a:r>
              <a:rPr lang="en-US" sz="1800" b="1" dirty="0" smtClean="0">
                <a:latin typeface="Saysettha Lao"/>
              </a:rPr>
              <a:t>cannot </a:t>
            </a:r>
            <a:r>
              <a:rPr lang="en-US" sz="1800" b="1" dirty="0" smtClean="0">
                <a:latin typeface="Saysettha Lao"/>
              </a:rPr>
              <a:t>pay </a:t>
            </a:r>
            <a:r>
              <a:rPr lang="en-US" sz="1800" b="1" dirty="0" smtClean="0">
                <a:latin typeface="Saysettha Lao"/>
              </a:rPr>
              <a:t>lawyers’ fees </a:t>
            </a:r>
            <a:r>
              <a:rPr lang="en-US" sz="1800" b="1" dirty="0" smtClean="0">
                <a:latin typeface="Saysettha Lao"/>
              </a:rPr>
              <a:t>and they </a:t>
            </a:r>
            <a:r>
              <a:rPr lang="en-US" sz="1800" b="1" dirty="0" smtClean="0">
                <a:latin typeface="Saysettha Lao"/>
              </a:rPr>
              <a:t>do not </a:t>
            </a:r>
            <a:r>
              <a:rPr lang="en-US" sz="1800" b="1" dirty="0" smtClean="0">
                <a:latin typeface="Saysettha Lao"/>
              </a:rPr>
              <a:t>understand </a:t>
            </a:r>
            <a:r>
              <a:rPr lang="en-US" sz="1800" b="1" dirty="0" smtClean="0">
                <a:latin typeface="Saysettha Lao"/>
              </a:rPr>
              <a:t>lawyers’ roles</a:t>
            </a:r>
            <a:r>
              <a:rPr lang="en-US" sz="1800" b="1" dirty="0" smtClean="0">
                <a:latin typeface="Saysettha Lao"/>
              </a:rPr>
              <a:t/>
            </a:r>
            <a:br>
              <a:rPr lang="en-US" sz="1800" b="1" dirty="0" smtClean="0">
                <a:latin typeface="Saysettha Lao"/>
              </a:rPr>
            </a:br>
            <a:r>
              <a:rPr lang="en-US" sz="1800" b="1" dirty="0" smtClean="0">
                <a:latin typeface="Saysettha Lao"/>
              </a:rPr>
              <a:t/>
            </a:r>
            <a:br>
              <a:rPr lang="en-US" sz="1800" b="1" dirty="0" smtClean="0">
                <a:latin typeface="Saysettha Lao"/>
              </a:rPr>
            </a:br>
            <a:r>
              <a:rPr lang="en-US" sz="1800" b="1" dirty="0" smtClean="0">
                <a:latin typeface="Saysettha Lao"/>
              </a:rPr>
              <a:t>4. The people can get </a:t>
            </a:r>
            <a:r>
              <a:rPr lang="en-US" sz="1800" b="1" dirty="0" smtClean="0">
                <a:latin typeface="Saysettha Lao"/>
              </a:rPr>
              <a:t>consultation </a:t>
            </a:r>
            <a:r>
              <a:rPr lang="en-US" sz="1800" b="1" dirty="0" smtClean="0">
                <a:latin typeface="Saysettha Lao"/>
              </a:rPr>
              <a:t>including </a:t>
            </a:r>
            <a:r>
              <a:rPr lang="en-US" sz="1800" b="1" dirty="0" smtClean="0">
                <a:latin typeface="Saysettha Lao"/>
              </a:rPr>
              <a:t>help </a:t>
            </a:r>
            <a:r>
              <a:rPr lang="en-US" sz="1800" b="1" dirty="0" smtClean="0">
                <a:latin typeface="Saysettha Lao"/>
              </a:rPr>
              <a:t>from </a:t>
            </a:r>
            <a:r>
              <a:rPr lang="en-US" sz="1800" b="1" dirty="0" smtClean="0">
                <a:latin typeface="Saysettha Lao"/>
              </a:rPr>
              <a:t>lawyers, </a:t>
            </a:r>
            <a:r>
              <a:rPr lang="en-US" sz="1800" b="1" dirty="0" smtClean="0">
                <a:latin typeface="Saysettha Lao"/>
              </a:rPr>
              <a:t>but they do not </a:t>
            </a:r>
            <a:r>
              <a:rPr lang="en-US" sz="1800" b="1" dirty="0" smtClean="0">
                <a:latin typeface="Saysettha Lao"/>
              </a:rPr>
              <a:t>pay </a:t>
            </a:r>
            <a:r>
              <a:rPr lang="en-US" sz="1800" b="1" dirty="0" smtClean="0">
                <a:latin typeface="Saysettha Lao"/>
              </a:rPr>
              <a:t>for anything   </a:t>
            </a:r>
            <a:r>
              <a:rPr lang="en-US" sz="1400" b="1" dirty="0" smtClean="0">
                <a:latin typeface="Saysettha Lao"/>
              </a:rPr>
              <a:t/>
            </a:r>
            <a:br>
              <a:rPr lang="en-US" sz="1400" b="1" dirty="0" smtClean="0">
                <a:latin typeface="Saysettha Lao"/>
              </a:rPr>
            </a:br>
            <a:r>
              <a:rPr lang="en-US" sz="1200" b="1" dirty="0" smtClean="0">
                <a:latin typeface="Saysettha Lao"/>
              </a:rPr>
              <a:t/>
            </a:r>
            <a:br>
              <a:rPr lang="en-US" sz="1200" b="1" dirty="0" smtClean="0">
                <a:latin typeface="Saysettha Lao"/>
              </a:rPr>
            </a:br>
            <a:r>
              <a:rPr lang="en-US" sz="1200" dirty="0" smtClean="0">
                <a:latin typeface="Saysettha Lao"/>
              </a:rPr>
              <a:t/>
            </a:r>
            <a:br>
              <a:rPr lang="en-US" sz="1200" dirty="0" smtClean="0">
                <a:latin typeface="Saysettha Lao"/>
              </a:rPr>
            </a:br>
            <a:endParaRPr lang="th-TH" sz="1200" b="1" dirty="0">
              <a:latin typeface="Saysettha Lao"/>
            </a:endParaRPr>
          </a:p>
        </p:txBody>
      </p:sp>
      <p:pic>
        <p:nvPicPr>
          <p:cNvPr id="4" name="Picture 3" descr="Logo final"/>
          <p:cNvPicPr/>
          <p:nvPr/>
        </p:nvPicPr>
        <p:blipFill>
          <a:blip r:embed="rId2" cstate="print"/>
          <a:srcRect/>
          <a:stretch>
            <a:fillRect/>
          </a:stretch>
        </p:blipFill>
        <p:spPr bwMode="auto">
          <a:xfrm>
            <a:off x="539552" y="309489"/>
            <a:ext cx="792088" cy="6480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rmAutofit/>
          </a:bodyPr>
          <a:lstStyle/>
          <a:p>
            <a:pPr algn="l">
              <a:lnSpc>
                <a:spcPct val="150000"/>
              </a:lnSpc>
            </a:pPr>
            <a:r>
              <a:rPr lang="en-US" sz="2400" b="1" dirty="0" smtClean="0">
                <a:latin typeface="Saysettha Lao"/>
              </a:rPr>
              <a:t>          II. </a:t>
            </a:r>
            <a:r>
              <a:rPr lang="en-US" sz="2400" b="1" dirty="0" smtClean="0">
                <a:latin typeface="Saysettha Lao"/>
              </a:rPr>
              <a:t>The </a:t>
            </a:r>
            <a:r>
              <a:rPr lang="en-US" sz="2400" b="1" dirty="0" smtClean="0">
                <a:latin typeface="Saysettha Lao"/>
              </a:rPr>
              <a:t>target </a:t>
            </a:r>
            <a:r>
              <a:rPr lang="en-US" sz="2400" b="1" dirty="0" smtClean="0">
                <a:latin typeface="Saysettha Lao"/>
              </a:rPr>
              <a:t>groups </a:t>
            </a:r>
            <a:r>
              <a:rPr lang="en-US" sz="2400" b="1" dirty="0" smtClean="0">
                <a:latin typeface="Saysettha Lao"/>
              </a:rPr>
              <a:t>of Legal </a:t>
            </a:r>
            <a:r>
              <a:rPr lang="en-US" sz="2400" b="1" dirty="0" smtClean="0">
                <a:latin typeface="Saysettha Lao"/>
              </a:rPr>
              <a:t>aid</a:t>
            </a:r>
            <a:br>
              <a:rPr lang="en-US" sz="2400" b="1" dirty="0" smtClean="0">
                <a:latin typeface="Saysettha Lao"/>
              </a:rPr>
            </a:br>
            <a:r>
              <a:rPr lang="en-US" sz="2400" b="1" dirty="0" smtClean="0">
                <a:latin typeface="Saysettha Lao"/>
              </a:rPr>
              <a:t/>
            </a:r>
            <a:br>
              <a:rPr lang="en-US" sz="2400" b="1" dirty="0" smtClean="0">
                <a:latin typeface="Saysettha Lao"/>
              </a:rPr>
            </a:br>
            <a:r>
              <a:rPr lang="en-US" sz="2400" b="1" dirty="0" smtClean="0">
                <a:latin typeface="Saysettha Lao"/>
              </a:rPr>
              <a:t>1. Poor people, women, </a:t>
            </a:r>
            <a:r>
              <a:rPr lang="en-US" sz="2400" b="1" dirty="0" smtClean="0">
                <a:latin typeface="Saysettha Lao"/>
              </a:rPr>
              <a:t>children (especially orphans, </a:t>
            </a:r>
            <a:r>
              <a:rPr lang="en-US" sz="2400" b="1" dirty="0" smtClean="0">
                <a:latin typeface="Saysettha Lao"/>
              </a:rPr>
              <a:t>destitute </a:t>
            </a:r>
            <a:r>
              <a:rPr lang="en-US" sz="2400" b="1" dirty="0" smtClean="0">
                <a:latin typeface="Saysettha Lao"/>
              </a:rPr>
              <a:t>children, </a:t>
            </a:r>
            <a:r>
              <a:rPr lang="en-US" sz="2400" b="1" dirty="0" smtClean="0">
                <a:latin typeface="Saysettha Lao"/>
              </a:rPr>
              <a:t>abused </a:t>
            </a:r>
            <a:r>
              <a:rPr lang="en-US" sz="2400" b="1" dirty="0" smtClean="0">
                <a:latin typeface="Saysettha Lao"/>
              </a:rPr>
              <a:t>children)</a:t>
            </a:r>
            <a:br>
              <a:rPr lang="en-US" sz="2400" b="1" dirty="0" smtClean="0">
                <a:latin typeface="Saysettha Lao"/>
              </a:rPr>
            </a:br>
            <a:r>
              <a:rPr lang="en-US" sz="2400" b="1" dirty="0" smtClean="0">
                <a:latin typeface="Saysettha Lao"/>
              </a:rPr>
              <a:t/>
            </a:r>
            <a:br>
              <a:rPr lang="en-US" sz="2400" b="1" dirty="0" smtClean="0">
                <a:latin typeface="Saysettha Lao"/>
              </a:rPr>
            </a:br>
            <a:r>
              <a:rPr lang="en-US" sz="2400" b="1" dirty="0" smtClean="0">
                <a:latin typeface="Saysettha Lao" pitchFamily="34" charset="0"/>
              </a:rPr>
              <a:t>2. Marginalized people: </a:t>
            </a:r>
            <a:r>
              <a:rPr lang="en-US" sz="2400" b="1" dirty="0" smtClean="0">
                <a:latin typeface="Saysettha Lao" pitchFamily="34" charset="0"/>
              </a:rPr>
              <a:t>disabled </a:t>
            </a:r>
            <a:r>
              <a:rPr lang="en-US" sz="2400" b="1" dirty="0" smtClean="0">
                <a:latin typeface="Saysettha Lao" pitchFamily="34" charset="0"/>
              </a:rPr>
              <a:t>people, people in rural </a:t>
            </a:r>
            <a:r>
              <a:rPr lang="en-US" sz="2400" b="1" dirty="0" smtClean="0">
                <a:latin typeface="Saysettha Lao" pitchFamily="34" charset="0"/>
              </a:rPr>
              <a:t>areas, </a:t>
            </a:r>
            <a:r>
              <a:rPr lang="en-US" sz="2400" b="1" dirty="0" smtClean="0">
                <a:latin typeface="Saysettha Lao" pitchFamily="34" charset="0"/>
              </a:rPr>
              <a:t>people who </a:t>
            </a:r>
            <a:r>
              <a:rPr lang="en-US" sz="2400" b="1" dirty="0" smtClean="0">
                <a:latin typeface="Saysettha Lao" pitchFamily="34" charset="0"/>
              </a:rPr>
              <a:t>cannot </a:t>
            </a:r>
            <a:r>
              <a:rPr lang="en-US" sz="2400" b="1" dirty="0" smtClean="0">
                <a:latin typeface="Saysettha Lao" pitchFamily="34" charset="0"/>
              </a:rPr>
              <a:t>access to </a:t>
            </a:r>
            <a:r>
              <a:rPr lang="en-US" sz="2400" b="1" dirty="0" smtClean="0">
                <a:latin typeface="Saysettha Lao" pitchFamily="34" charset="0"/>
              </a:rPr>
              <a:t>justice</a:t>
            </a:r>
            <a:br>
              <a:rPr lang="en-US" sz="2400" b="1" dirty="0" smtClean="0">
                <a:latin typeface="Saysettha Lao" pitchFamily="34" charset="0"/>
              </a:rPr>
            </a:br>
            <a:r>
              <a:rPr lang="en-US" sz="2400" b="1" dirty="0" smtClean="0">
                <a:latin typeface="Saysettha Lao" pitchFamily="34" charset="0"/>
              </a:rPr>
              <a:t/>
            </a:r>
            <a:br>
              <a:rPr lang="en-US" sz="2400" b="1" dirty="0" smtClean="0">
                <a:latin typeface="Saysettha Lao" pitchFamily="34" charset="0"/>
              </a:rPr>
            </a:br>
            <a:r>
              <a:rPr lang="en-US" sz="2400" b="1" dirty="0" smtClean="0">
                <a:latin typeface="Saysettha Lao" pitchFamily="34" charset="0"/>
              </a:rPr>
              <a:t>3. Isolated people, people </a:t>
            </a:r>
            <a:r>
              <a:rPr lang="en-US" sz="2400" b="1" dirty="0" smtClean="0">
                <a:latin typeface="Saysettha Lao" pitchFamily="34" charset="0"/>
              </a:rPr>
              <a:t>whose legal rights have been violated.</a:t>
            </a:r>
            <a:r>
              <a:rPr lang="en-US" sz="2400" b="1" dirty="0" smtClean="0">
                <a:latin typeface="Saysettha Lao" pitchFamily="34" charset="0"/>
              </a:rPr>
              <a:t/>
            </a:r>
            <a:br>
              <a:rPr lang="en-US" sz="2400" b="1" dirty="0" smtClean="0">
                <a:latin typeface="Saysettha Lao" pitchFamily="34" charset="0"/>
              </a:rPr>
            </a:br>
            <a:r>
              <a:rPr lang="en-US" sz="1200" b="1" dirty="0" smtClean="0">
                <a:latin typeface="Saysettha Lao" pitchFamily="34" charset="0"/>
              </a:rPr>
              <a:t/>
            </a:r>
            <a:br>
              <a:rPr lang="en-US" sz="1200" b="1" dirty="0" smtClean="0">
                <a:latin typeface="Saysettha Lao" pitchFamily="34" charset="0"/>
              </a:rPr>
            </a:br>
            <a:endParaRPr lang="th-TH" sz="1200" b="1" dirty="0"/>
          </a:p>
        </p:txBody>
      </p:sp>
      <p:pic>
        <p:nvPicPr>
          <p:cNvPr id="4" name="Picture 3" descr="Logo final"/>
          <p:cNvPicPr/>
          <p:nvPr/>
        </p:nvPicPr>
        <p:blipFill>
          <a:blip r:embed="rId2" cstate="print"/>
          <a:srcRect/>
          <a:stretch>
            <a:fillRect/>
          </a:stretch>
        </p:blipFill>
        <p:spPr bwMode="auto">
          <a:xfrm>
            <a:off x="467544" y="548680"/>
            <a:ext cx="936104" cy="7269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6322714"/>
          </a:xfrm>
        </p:spPr>
        <p:txBody>
          <a:bodyPr>
            <a:normAutofit/>
          </a:bodyPr>
          <a:lstStyle/>
          <a:p>
            <a:pPr lvl="0" algn="l">
              <a:lnSpc>
                <a:spcPct val="150000"/>
              </a:lnSpc>
            </a:pPr>
            <a:r>
              <a:rPr lang="en-US" sz="3200" b="1" dirty="0" smtClean="0"/>
              <a:t>             </a:t>
            </a:r>
            <a:r>
              <a:rPr lang="en-US" sz="2800" b="1" dirty="0" smtClean="0">
                <a:latin typeface="Saysettha Lao"/>
              </a:rPr>
              <a:t>III</a:t>
            </a:r>
            <a:r>
              <a:rPr lang="en-US" sz="2800" b="1" dirty="0" smtClean="0">
                <a:latin typeface="Saysettha Lao"/>
                <a:cs typeface="Saysettha OT" pitchFamily="34" charset="-34"/>
              </a:rPr>
              <a:t>.</a:t>
            </a:r>
            <a:r>
              <a:rPr lang="en-US" sz="2000" b="1" dirty="0">
                <a:latin typeface="Saysettha Lao"/>
              </a:rPr>
              <a:t> </a:t>
            </a:r>
            <a:r>
              <a:rPr lang="en-US" sz="2000" b="1" dirty="0" smtClean="0">
                <a:latin typeface="Saysettha Lao"/>
              </a:rPr>
              <a:t>Legal </a:t>
            </a:r>
            <a:r>
              <a:rPr lang="en-US" sz="2000" b="1" dirty="0" smtClean="0">
                <a:latin typeface="Saysettha Lao"/>
              </a:rPr>
              <a:t>help provided by Laos Bar Association</a:t>
            </a:r>
            <a:r>
              <a:rPr lang="en-US" sz="1800" b="1" dirty="0" smtClean="0">
                <a:latin typeface="Chantabouli Lao" pitchFamily="2" charset="0"/>
              </a:rPr>
              <a:t/>
            </a:r>
            <a:br>
              <a:rPr lang="en-US" sz="1800" b="1" dirty="0" smtClean="0">
                <a:latin typeface="Chantabouli Lao" pitchFamily="2" charset="0"/>
              </a:rPr>
            </a:br>
            <a:r>
              <a:rPr lang="en-US" sz="2000" b="1" dirty="0" smtClean="0">
                <a:latin typeface="Chantabouli Lao" pitchFamily="2" charset="0"/>
              </a:rPr>
              <a:t>1</a:t>
            </a:r>
            <a:r>
              <a:rPr lang="en-US" sz="2000" b="1" dirty="0" smtClean="0">
                <a:latin typeface="Chantabouli Lao" pitchFamily="2" charset="0"/>
              </a:rPr>
              <a:t>. </a:t>
            </a:r>
            <a:r>
              <a:rPr lang="lo-LA" sz="2000" b="1" dirty="0" smtClean="0">
                <a:latin typeface="Chantabouli Lao" pitchFamily="2" charset="0"/>
              </a:rPr>
              <a:t>( </a:t>
            </a:r>
            <a:r>
              <a:rPr lang="lo-LA" sz="2000" b="1" dirty="0" smtClean="0">
                <a:latin typeface="Chantabouli Lao" pitchFamily="2" charset="0"/>
              </a:rPr>
              <a:t>57,468 </a:t>
            </a:r>
            <a:r>
              <a:rPr lang="lo-LA" sz="2000" b="1" dirty="0" smtClean="0">
                <a:latin typeface="Saysettha OT" pitchFamily="34" charset="-34"/>
                <a:cs typeface="Saysettha OT" pitchFamily="34" charset="-34"/>
              </a:rPr>
              <a:t>ຄົນ )</a:t>
            </a:r>
            <a:r>
              <a:rPr lang="en-US" sz="2000" b="1" dirty="0" smtClean="0">
                <a:latin typeface="Saysettha OT" pitchFamily="34" charset="-34"/>
                <a:cs typeface="Saysettha OT" pitchFamily="34" charset="-34"/>
              </a:rPr>
              <a:t> Legal dissemination outreach</a:t>
            </a:r>
            <a:r>
              <a:rPr lang="en-US" sz="2000" b="1" dirty="0" smtClean="0">
                <a:latin typeface="Chantabouli Lao" pitchFamily="2" charset="0"/>
              </a:rPr>
              <a:t/>
            </a:r>
            <a:br>
              <a:rPr lang="en-US" sz="2000" b="1" dirty="0" smtClean="0">
                <a:latin typeface="Chantabouli Lao" pitchFamily="2" charset="0"/>
              </a:rPr>
            </a:br>
            <a:r>
              <a:rPr lang="en-US" sz="2000" b="1" dirty="0" smtClean="0">
                <a:latin typeface="Chantabouli Lao" pitchFamily="2" charset="0"/>
              </a:rPr>
              <a:t>2. </a:t>
            </a:r>
            <a:r>
              <a:rPr lang="lo-LA" sz="2000" b="1" dirty="0" smtClean="0">
                <a:latin typeface="Chantabouli Lao" pitchFamily="2" charset="0"/>
              </a:rPr>
              <a:t>(</a:t>
            </a:r>
            <a:r>
              <a:rPr lang="lo-LA" sz="2000" b="1" dirty="0" smtClean="0">
                <a:latin typeface="Saysettha OT" pitchFamily="34" charset="-34"/>
                <a:cs typeface="Saysettha OT" pitchFamily="34" charset="-34"/>
              </a:rPr>
              <a:t>2,730 ຄົນ)</a:t>
            </a:r>
            <a:r>
              <a:rPr lang="en-US" sz="2000" b="1" dirty="0" smtClean="0">
                <a:latin typeface="Saysettha OT" pitchFamily="34" charset="-34"/>
                <a:cs typeface="Saysettha OT" pitchFamily="34" charset="-34"/>
              </a:rPr>
              <a:t> Free legal </a:t>
            </a:r>
            <a:r>
              <a:rPr lang="en-US" sz="2000" b="1" dirty="0" smtClean="0">
                <a:latin typeface="Saysettha OT" pitchFamily="34" charset="-34"/>
                <a:cs typeface="Saysettha OT" pitchFamily="34" charset="-34"/>
              </a:rPr>
              <a:t>consultation</a:t>
            </a:r>
            <a:r>
              <a:rPr lang="en-US" sz="2000" b="1" dirty="0" smtClean="0">
                <a:latin typeface="Chantabouli Lao" pitchFamily="2" charset="0"/>
              </a:rPr>
              <a:t/>
            </a:r>
            <a:br>
              <a:rPr lang="en-US" sz="2000" b="1" dirty="0" smtClean="0">
                <a:latin typeface="Chantabouli Lao" pitchFamily="2" charset="0"/>
              </a:rPr>
            </a:br>
            <a:r>
              <a:rPr lang="en-US" sz="2000" b="1" dirty="0" smtClean="0">
                <a:latin typeface="Chantabouli Lao" pitchFamily="2" charset="0"/>
              </a:rPr>
              <a:t>3. </a:t>
            </a:r>
            <a:r>
              <a:rPr lang="lo-LA" sz="2000" b="1" dirty="0" smtClean="0">
                <a:latin typeface="Chantabouli Lao" pitchFamily="2" charset="0"/>
              </a:rPr>
              <a:t>(</a:t>
            </a:r>
            <a:r>
              <a:rPr lang="lo-LA" sz="2000" b="1" dirty="0" smtClean="0">
                <a:latin typeface="Saysettha OT" pitchFamily="34" charset="-34"/>
                <a:cs typeface="Saysettha OT" pitchFamily="34" charset="-34"/>
              </a:rPr>
              <a:t> </a:t>
            </a:r>
            <a:r>
              <a:rPr lang="lo-LA" sz="2000" b="1" dirty="0" smtClean="0">
                <a:latin typeface="Saysettha OT" pitchFamily="34" charset="-34"/>
                <a:cs typeface="Saysettha OT" pitchFamily="34" charset="-34"/>
              </a:rPr>
              <a:t>102 ຄະດີ)</a:t>
            </a:r>
            <a:r>
              <a:rPr lang="en-US" sz="2000" b="1" dirty="0" smtClean="0">
                <a:latin typeface="Saysettha OT" pitchFamily="34" charset="-34"/>
                <a:cs typeface="Saysettha OT" pitchFamily="34" charset="-34"/>
              </a:rPr>
              <a:t> Legal aid cases</a:t>
            </a:r>
            <a:r>
              <a:rPr lang="en-US" sz="2000" b="1" dirty="0" smtClean="0">
                <a:latin typeface="Chantabouli Lao" pitchFamily="2" charset="0"/>
              </a:rPr>
              <a:t/>
            </a:r>
            <a:br>
              <a:rPr lang="en-US" sz="2000" b="1" dirty="0" smtClean="0">
                <a:latin typeface="Chantabouli Lao" pitchFamily="2" charset="0"/>
              </a:rPr>
            </a:br>
            <a:r>
              <a:rPr lang="en-US" sz="2000" b="1" dirty="0" smtClean="0">
                <a:latin typeface="Chantabouli Lao" pitchFamily="2" charset="0"/>
              </a:rPr>
              <a:t>4. </a:t>
            </a:r>
            <a:r>
              <a:rPr lang="lo-LA" sz="2000" b="1" dirty="0" smtClean="0">
                <a:latin typeface="Chantabouli Lao" pitchFamily="2" charset="0"/>
              </a:rPr>
              <a:t>( </a:t>
            </a:r>
            <a:r>
              <a:rPr lang="lo-LA" sz="2000" b="1" dirty="0" smtClean="0">
                <a:latin typeface="Chantabouli Lao" pitchFamily="2" charset="0"/>
              </a:rPr>
              <a:t>280 </a:t>
            </a:r>
            <a:r>
              <a:rPr lang="lo-LA" sz="2000" b="1" dirty="0" smtClean="0">
                <a:latin typeface="Saysettha OT" pitchFamily="34" charset="-34"/>
                <a:cs typeface="Saysettha OT" pitchFamily="34" charset="-34"/>
              </a:rPr>
              <a:t>ຄົນ ) </a:t>
            </a:r>
            <a:r>
              <a:rPr lang="en-US" sz="2000" b="1" dirty="0" smtClean="0">
                <a:latin typeface="Saysettha OT" pitchFamily="34" charset="-34"/>
                <a:cs typeface="Saysettha OT" pitchFamily="34" charset="-34"/>
              </a:rPr>
              <a:t>Paralegal training</a:t>
            </a:r>
            <a:r>
              <a:rPr lang="lo-LA" sz="2000" b="1" dirty="0" smtClean="0">
                <a:latin typeface="Chantabouli Lao" pitchFamily="2" charset="0"/>
              </a:rPr>
              <a:t/>
            </a:r>
            <a:br>
              <a:rPr lang="lo-LA" sz="2000" b="1" dirty="0" smtClean="0">
                <a:latin typeface="Chantabouli Lao" pitchFamily="2" charset="0"/>
              </a:rPr>
            </a:br>
            <a:r>
              <a:rPr lang="en-US" sz="2400" b="1" dirty="0" smtClean="0">
                <a:latin typeface="Chantabouli Lao" pitchFamily="2" charset="0"/>
              </a:rPr>
              <a:t/>
            </a:r>
            <a:br>
              <a:rPr lang="en-US" sz="2400" b="1" dirty="0" smtClean="0">
                <a:latin typeface="Chantabouli Lao" pitchFamily="2" charset="0"/>
              </a:rPr>
            </a:br>
            <a:r>
              <a:rPr lang="en-US" sz="2400" b="1" dirty="0" smtClean="0">
                <a:latin typeface="Chantabouli Lao" pitchFamily="2" charset="0"/>
              </a:rPr>
              <a:t/>
            </a:r>
            <a:br>
              <a:rPr lang="en-US" sz="2400" b="1" dirty="0" smtClean="0">
                <a:latin typeface="Chantabouli Lao" pitchFamily="2" charset="0"/>
              </a:rPr>
            </a:br>
            <a:endParaRPr lang="th-TH" dirty="0">
              <a:latin typeface="Chantabouli Lao" pitchFamily="2" charset="0"/>
            </a:endParaRPr>
          </a:p>
        </p:txBody>
      </p:sp>
      <p:pic>
        <p:nvPicPr>
          <p:cNvPr id="3" name="Picture 2" descr="Logo final"/>
          <p:cNvPicPr/>
          <p:nvPr/>
        </p:nvPicPr>
        <p:blipFill>
          <a:blip r:embed="rId2" cstate="print"/>
          <a:srcRect/>
          <a:stretch>
            <a:fillRect/>
          </a:stretch>
        </p:blipFill>
        <p:spPr bwMode="auto">
          <a:xfrm>
            <a:off x="323528" y="404664"/>
            <a:ext cx="1008112" cy="798959"/>
          </a:xfrm>
          <a:prstGeom prst="rect">
            <a:avLst/>
          </a:prstGeom>
          <a:noFill/>
        </p:spPr>
      </p:pic>
      <p:pic>
        <p:nvPicPr>
          <p:cNvPr id="4" name="Picture 6" descr="IMG_3791"/>
          <p:cNvPicPr>
            <a:picLocks noChangeAspect="1" noChangeArrowheads="1"/>
          </p:cNvPicPr>
          <p:nvPr/>
        </p:nvPicPr>
        <p:blipFill>
          <a:blip r:embed="rId3" cstate="print"/>
          <a:srcRect/>
          <a:stretch>
            <a:fillRect/>
          </a:stretch>
        </p:blipFill>
        <p:spPr bwMode="auto">
          <a:xfrm>
            <a:off x="611560" y="4365104"/>
            <a:ext cx="2448272" cy="2016224"/>
          </a:xfrm>
          <a:prstGeom prst="rect">
            <a:avLst/>
          </a:prstGeom>
          <a:noFill/>
          <a:ln w="9525">
            <a:noFill/>
            <a:miter lim="800000"/>
            <a:headEnd/>
            <a:tailEnd/>
          </a:ln>
        </p:spPr>
      </p:pic>
      <p:pic>
        <p:nvPicPr>
          <p:cNvPr id="5" name="Picture 7" descr="IMG_1834"/>
          <p:cNvPicPr>
            <a:picLocks noChangeAspect="1" noChangeArrowheads="1"/>
          </p:cNvPicPr>
          <p:nvPr/>
        </p:nvPicPr>
        <p:blipFill>
          <a:blip r:embed="rId4" cstate="print"/>
          <a:srcRect/>
          <a:stretch>
            <a:fillRect/>
          </a:stretch>
        </p:blipFill>
        <p:spPr bwMode="auto">
          <a:xfrm>
            <a:off x="3131840" y="4365104"/>
            <a:ext cx="2736304" cy="2016224"/>
          </a:xfrm>
          <a:prstGeom prst="rect">
            <a:avLst/>
          </a:prstGeom>
          <a:noFill/>
          <a:ln w="9525">
            <a:noFill/>
            <a:miter lim="800000"/>
            <a:headEnd/>
            <a:tailEnd/>
          </a:ln>
        </p:spPr>
      </p:pic>
      <p:pic>
        <p:nvPicPr>
          <p:cNvPr id="6" name="Picture 8" descr="IMG_0073"/>
          <p:cNvPicPr>
            <a:picLocks noChangeAspect="1" noChangeArrowheads="1"/>
          </p:cNvPicPr>
          <p:nvPr/>
        </p:nvPicPr>
        <p:blipFill>
          <a:blip r:embed="rId5" cstate="print"/>
          <a:srcRect/>
          <a:stretch>
            <a:fillRect/>
          </a:stretch>
        </p:blipFill>
        <p:spPr bwMode="auto">
          <a:xfrm>
            <a:off x="5940152" y="4365104"/>
            <a:ext cx="2664296"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normAutofit fontScale="90000"/>
          </a:bodyPr>
          <a:lstStyle/>
          <a:p>
            <a:pPr algn="l">
              <a:lnSpc>
                <a:spcPct val="150000"/>
              </a:lnSpc>
            </a:pPr>
            <a:r>
              <a:rPr lang="en-US" sz="2800" dirty="0" smtClean="0">
                <a:latin typeface="Chantabouli Lao" pitchFamily="2" charset="0"/>
              </a:rPr>
              <a:t>       1. </a:t>
            </a:r>
            <a:r>
              <a:rPr lang="en-US" sz="2800" b="1" dirty="0" smtClean="0">
                <a:latin typeface="Chantabouli Lao" pitchFamily="2" charset="0"/>
              </a:rPr>
              <a:t>¡</a:t>
            </a:r>
            <a:r>
              <a:rPr lang="en-US" sz="2800" b="1" dirty="0" smtClean="0">
                <a:latin typeface="Chantabouli Lao" pitchFamily="2" charset="0"/>
              </a:rPr>
              <a:t>ò</a:t>
            </a:r>
            <a:r>
              <a:rPr lang="en-US" sz="2800" b="1" dirty="0" smtClean="0">
                <a:latin typeface="Chantabouli Lao" pitchFamily="2" charset="0"/>
              </a:rPr>
              <a:t/>
            </a:r>
            <a:br>
              <a:rPr lang="en-US" sz="2800" b="1" dirty="0" smtClean="0">
                <a:latin typeface="Chantabouli Lao" pitchFamily="2" charset="0"/>
              </a:rPr>
            </a:br>
            <a:r>
              <a:rPr lang="en-US" sz="2800" b="1" dirty="0" smtClean="0">
                <a:latin typeface="Chantabouli Lao" pitchFamily="2" charset="0"/>
              </a:rPr>
              <a:t>	</a:t>
            </a:r>
            <a:r>
              <a:rPr lang="en-US" sz="2800" b="1" dirty="0" smtClean="0">
                <a:latin typeface="Chantabouli Lao"/>
              </a:rPr>
              <a:t>    </a:t>
            </a:r>
            <a:r>
              <a:rPr lang="en-US" sz="2800" b="1" dirty="0" smtClean="0">
                <a:latin typeface="Chantabouli Lao"/>
              </a:rPr>
              <a:t>1. </a:t>
            </a:r>
            <a:r>
              <a:rPr lang="en-US" sz="2800" b="1" dirty="0" smtClean="0">
                <a:latin typeface="Chantabouli Lao"/>
                <a:cs typeface="Saysettha OT" pitchFamily="34" charset="-34"/>
              </a:rPr>
              <a:t>Legal </a:t>
            </a:r>
            <a:r>
              <a:rPr lang="en-US" sz="2800" b="1" dirty="0">
                <a:latin typeface="Chantabouli Lao"/>
                <a:cs typeface="Saysettha OT" pitchFamily="34" charset="-34"/>
              </a:rPr>
              <a:t>dissemination </a:t>
            </a:r>
            <a:r>
              <a:rPr lang="en-US" sz="2800" b="1" dirty="0" smtClean="0">
                <a:latin typeface="Chantabouli Lao"/>
                <a:cs typeface="Saysettha OT" pitchFamily="34" charset="-34"/>
              </a:rPr>
              <a:t>outreach activities</a:t>
            </a:r>
            <a:r>
              <a:rPr lang="en-US" sz="2800" b="1" dirty="0" smtClean="0">
                <a:latin typeface="Chantabouli Lao"/>
              </a:rPr>
              <a:t/>
            </a:r>
            <a:br>
              <a:rPr lang="en-US" sz="2800" b="1" dirty="0" smtClean="0">
                <a:latin typeface="Chantabouli Lao"/>
              </a:rPr>
            </a:br>
            <a:r>
              <a:rPr lang="en-US" sz="2800" b="1" dirty="0" smtClean="0">
                <a:latin typeface="Chantabouli Lao"/>
              </a:rPr>
              <a:t>1.1</a:t>
            </a:r>
            <a:r>
              <a:rPr lang="en-US" sz="2800" dirty="0" smtClean="0">
                <a:latin typeface="Chantabouli Lao"/>
              </a:rPr>
              <a:t> </a:t>
            </a:r>
            <a:r>
              <a:rPr lang="en-US" sz="2800" b="1" dirty="0" smtClean="0">
                <a:latin typeface="Chantabouli Lao"/>
              </a:rPr>
              <a:t>Build </a:t>
            </a:r>
            <a:r>
              <a:rPr lang="en-US" sz="2800" b="1" dirty="0" smtClean="0">
                <a:latin typeface="Chantabouli Lao"/>
              </a:rPr>
              <a:t>teams who will go to communities</a:t>
            </a:r>
            <a:br>
              <a:rPr lang="en-US" sz="2800" b="1" dirty="0" smtClean="0">
                <a:latin typeface="Chantabouli Lao"/>
              </a:rPr>
            </a:br>
            <a:r>
              <a:rPr lang="en-US" sz="2800" b="1" dirty="0" smtClean="0">
                <a:latin typeface="Chantabouli Lao"/>
              </a:rPr>
              <a:t>1.2 Identify </a:t>
            </a:r>
            <a:r>
              <a:rPr lang="en-US" sz="2800" b="1" dirty="0" smtClean="0">
                <a:latin typeface="Chantabouli Lao"/>
              </a:rPr>
              <a:t>the communities</a:t>
            </a:r>
            <a:br>
              <a:rPr lang="en-US" sz="2800" b="1" dirty="0" smtClean="0">
                <a:latin typeface="Chantabouli Lao"/>
              </a:rPr>
            </a:br>
            <a:r>
              <a:rPr lang="en-US" sz="2800" b="1" dirty="0" smtClean="0">
                <a:latin typeface="Chantabouli Lao"/>
              </a:rPr>
              <a:t>1.3</a:t>
            </a:r>
            <a:r>
              <a:rPr lang="en-US" sz="2800" b="1" dirty="0">
                <a:latin typeface="Chantabouli Lao"/>
              </a:rPr>
              <a:t> </a:t>
            </a:r>
            <a:r>
              <a:rPr lang="en-US" sz="2800" b="1" dirty="0" smtClean="0">
                <a:latin typeface="Chantabouli Lao"/>
                <a:cs typeface="Saysettha OT" pitchFamily="34" charset="-34"/>
              </a:rPr>
              <a:t>Identify </a:t>
            </a:r>
            <a:r>
              <a:rPr lang="en-US" sz="2800" b="1" dirty="0" smtClean="0">
                <a:latin typeface="Chantabouli Lao"/>
                <a:cs typeface="Saysettha OT" pitchFamily="34" charset="-34"/>
              </a:rPr>
              <a:t>the topics to be taught</a:t>
            </a:r>
            <a:r>
              <a:rPr lang="en-US" sz="2800" b="1" dirty="0" smtClean="0">
                <a:latin typeface="Chantabouli Lao"/>
              </a:rPr>
              <a:t/>
            </a:r>
            <a:br>
              <a:rPr lang="en-US" sz="2800" b="1" dirty="0" smtClean="0">
                <a:latin typeface="Chantabouli Lao"/>
              </a:rPr>
            </a:br>
            <a:r>
              <a:rPr lang="en-US" sz="2800" b="1" dirty="0" smtClean="0">
                <a:latin typeface="Chantabouli Lao"/>
              </a:rPr>
              <a:t>1.4 Advertise </a:t>
            </a:r>
            <a:r>
              <a:rPr lang="en-US" sz="2800" b="1" dirty="0" smtClean="0">
                <a:latin typeface="Chantabouli Lao"/>
              </a:rPr>
              <a:t>and announce </a:t>
            </a:r>
            <a:br>
              <a:rPr lang="en-US" sz="2800" b="1" dirty="0" smtClean="0">
                <a:latin typeface="Chantabouli Lao"/>
              </a:rPr>
            </a:br>
            <a:r>
              <a:rPr lang="en-US" sz="2800" b="1" dirty="0" smtClean="0">
                <a:latin typeface="Chantabouli Lao"/>
              </a:rPr>
              <a:t>1.5 Encourage </a:t>
            </a:r>
            <a:r>
              <a:rPr lang="en-US" sz="2800" b="1" dirty="0" smtClean="0">
                <a:latin typeface="Chantabouli Lao"/>
              </a:rPr>
              <a:t>the communities to expand the knowledge  </a:t>
            </a:r>
            <a:r>
              <a:rPr lang="lo-LA" sz="1800" b="1" dirty="0" smtClean="0">
                <a:latin typeface="Chantabouli Lao" pitchFamily="2" charset="0"/>
              </a:rPr>
              <a:t/>
            </a:r>
            <a:br>
              <a:rPr lang="lo-LA" sz="1800" b="1" dirty="0" smtClean="0">
                <a:latin typeface="Chantabouli Lao" pitchFamily="2" charset="0"/>
              </a:rPr>
            </a:br>
            <a:r>
              <a:rPr lang="lo-LA" sz="1800" b="1" dirty="0" smtClean="0">
                <a:latin typeface="Chantabouli Lao" pitchFamily="2" charset="0"/>
              </a:rPr>
              <a:t/>
            </a:r>
            <a:br>
              <a:rPr lang="lo-LA" sz="1800" b="1" dirty="0" smtClean="0">
                <a:latin typeface="Chantabouli Lao" pitchFamily="2" charset="0"/>
              </a:rPr>
            </a:br>
            <a:r>
              <a:rPr lang="lo-LA" sz="1800" b="1" dirty="0" smtClean="0">
                <a:latin typeface="Chantabouli Lao" pitchFamily="2" charset="0"/>
              </a:rPr>
              <a:t/>
            </a:r>
            <a:br>
              <a:rPr lang="lo-LA" sz="1800" b="1" dirty="0" smtClean="0">
                <a:latin typeface="Chantabouli Lao" pitchFamily="2" charset="0"/>
              </a:rPr>
            </a:br>
            <a:r>
              <a:rPr lang="lo-LA" sz="1800" b="1" dirty="0" smtClean="0">
                <a:latin typeface="Chantabouli Lao" pitchFamily="2" charset="0"/>
              </a:rPr>
              <a:t/>
            </a:r>
            <a:br>
              <a:rPr lang="lo-LA" sz="1800" b="1" dirty="0" smtClean="0">
                <a:latin typeface="Chantabouli Lao" pitchFamily="2" charset="0"/>
              </a:rPr>
            </a:br>
            <a:r>
              <a:rPr lang="en-US" sz="2000" dirty="0" smtClean="0">
                <a:latin typeface="Chantabouli Lao" pitchFamily="2" charset="0"/>
              </a:rPr>
              <a:t/>
            </a:r>
            <a:br>
              <a:rPr lang="en-US" sz="2000" dirty="0" smtClean="0">
                <a:latin typeface="Chantabouli Lao" pitchFamily="2" charset="0"/>
              </a:rPr>
            </a:br>
            <a:endParaRPr lang="th-TH" sz="2000" dirty="0">
              <a:latin typeface="Chantabouli Lao" pitchFamily="2" charset="0"/>
            </a:endParaRPr>
          </a:p>
        </p:txBody>
      </p:sp>
      <p:pic>
        <p:nvPicPr>
          <p:cNvPr id="3" name="Picture 2" descr="Logo final"/>
          <p:cNvPicPr/>
          <p:nvPr/>
        </p:nvPicPr>
        <p:blipFill>
          <a:blip r:embed="rId2" cstate="print"/>
          <a:srcRect/>
          <a:stretch>
            <a:fillRect/>
          </a:stretch>
        </p:blipFill>
        <p:spPr bwMode="auto">
          <a:xfrm>
            <a:off x="611560" y="404664"/>
            <a:ext cx="936104" cy="792088"/>
          </a:xfrm>
          <a:prstGeom prst="rect">
            <a:avLst/>
          </a:prstGeom>
          <a:noFill/>
        </p:spPr>
      </p:pic>
      <p:pic>
        <p:nvPicPr>
          <p:cNvPr id="5" name="Picture 2" descr="I:\101MSDCF\DSC01856.JPG"/>
          <p:cNvPicPr>
            <a:picLocks noChangeAspect="1" noChangeArrowheads="1"/>
          </p:cNvPicPr>
          <p:nvPr/>
        </p:nvPicPr>
        <p:blipFill>
          <a:blip r:embed="rId3" cstate="print"/>
          <a:srcRect/>
          <a:stretch>
            <a:fillRect/>
          </a:stretch>
        </p:blipFill>
        <p:spPr bwMode="auto">
          <a:xfrm>
            <a:off x="3419872" y="4509120"/>
            <a:ext cx="2448272" cy="2160240"/>
          </a:xfrm>
          <a:prstGeom prst="rect">
            <a:avLst/>
          </a:prstGeom>
          <a:noFill/>
        </p:spPr>
      </p:pic>
      <p:pic>
        <p:nvPicPr>
          <p:cNvPr id="6" name="Picture 3" descr="I:\101MSDCF\DSC01897.JPG"/>
          <p:cNvPicPr>
            <a:picLocks noChangeAspect="1" noChangeArrowheads="1"/>
          </p:cNvPicPr>
          <p:nvPr/>
        </p:nvPicPr>
        <p:blipFill>
          <a:blip r:embed="rId4" cstate="print"/>
          <a:srcRect/>
          <a:stretch>
            <a:fillRect/>
          </a:stretch>
        </p:blipFill>
        <p:spPr bwMode="auto">
          <a:xfrm>
            <a:off x="6084168" y="4509120"/>
            <a:ext cx="2448272" cy="2160240"/>
          </a:xfrm>
          <a:prstGeom prst="rect">
            <a:avLst/>
          </a:prstGeom>
          <a:noFill/>
        </p:spPr>
      </p:pic>
      <p:pic>
        <p:nvPicPr>
          <p:cNvPr id="7" name="Picture 2" descr="D:\Picture &amp; Video Act\picture\DSC01601.JPG"/>
          <p:cNvPicPr>
            <a:picLocks noChangeAspect="1" noChangeArrowheads="1"/>
          </p:cNvPicPr>
          <p:nvPr/>
        </p:nvPicPr>
        <p:blipFill>
          <a:blip r:embed="rId5" cstate="print"/>
          <a:srcRect/>
          <a:stretch>
            <a:fillRect/>
          </a:stretch>
        </p:blipFill>
        <p:spPr bwMode="auto">
          <a:xfrm>
            <a:off x="611560" y="4437112"/>
            <a:ext cx="2664296" cy="223224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6322714"/>
          </a:xfrm>
        </p:spPr>
        <p:txBody>
          <a:bodyPr>
            <a:noAutofit/>
          </a:bodyPr>
          <a:lstStyle/>
          <a:p>
            <a:pPr algn="l">
              <a:lnSpc>
                <a:spcPct val="150000"/>
              </a:lnSpc>
            </a:pPr>
            <a:r>
              <a:rPr lang="lo-LA" sz="3600" b="1" dirty="0" smtClean="0">
                <a:latin typeface="Chantabouli Lao"/>
              </a:rPr>
              <a:t>             	</a:t>
            </a:r>
            <a:r>
              <a:rPr lang="en-US" sz="3600" b="1" dirty="0" smtClean="0">
                <a:latin typeface="Chantabouli Lao"/>
                <a:cs typeface="Saysettha OT" pitchFamily="34" charset="-34"/>
              </a:rPr>
              <a:t> 2. Free </a:t>
            </a:r>
            <a:r>
              <a:rPr lang="en-US" sz="3600" b="1" dirty="0" smtClean="0">
                <a:latin typeface="Chantabouli Lao"/>
                <a:cs typeface="Saysettha OT" pitchFamily="34" charset="-34"/>
              </a:rPr>
              <a:t>legal consultation</a:t>
            </a:r>
            <a:r>
              <a:rPr lang="en-US" sz="3600" dirty="0" smtClean="0">
                <a:latin typeface="Chantabouli Lao"/>
              </a:rPr>
              <a:t/>
            </a:r>
            <a:br>
              <a:rPr lang="en-US" sz="3600" dirty="0" smtClean="0">
                <a:latin typeface="Chantabouli Lao"/>
              </a:rPr>
            </a:br>
            <a:r>
              <a:rPr lang="en-US" sz="3600" b="1" dirty="0" smtClean="0">
                <a:latin typeface="Chantabouli Lao"/>
              </a:rPr>
              <a:t>A. </a:t>
            </a:r>
            <a:r>
              <a:rPr lang="en-US" sz="3600" b="1" dirty="0" smtClean="0">
                <a:latin typeface="Chantabouli Lao"/>
                <a:cs typeface="Saysettha OT" pitchFamily="34" charset="-34"/>
              </a:rPr>
              <a:t>Provide </a:t>
            </a:r>
            <a:r>
              <a:rPr lang="en-US" sz="3600" b="1" dirty="0" smtClean="0">
                <a:latin typeface="Chantabouli Lao"/>
                <a:cs typeface="Saysettha OT" pitchFamily="34" charset="-34"/>
              </a:rPr>
              <a:t>legal advice at the office</a:t>
            </a:r>
            <a:r>
              <a:rPr lang="en-US" sz="3600" b="1" dirty="0" smtClean="0">
                <a:latin typeface="Chantabouli Lao"/>
              </a:rPr>
              <a:t/>
            </a:r>
            <a:br>
              <a:rPr lang="en-US" sz="3600" b="1" dirty="0" smtClean="0">
                <a:latin typeface="Chantabouli Lao"/>
              </a:rPr>
            </a:br>
            <a:r>
              <a:rPr lang="en-US" sz="3600" b="1" dirty="0" smtClean="0">
                <a:latin typeface="Chantabouli Lao"/>
              </a:rPr>
              <a:t>B. </a:t>
            </a:r>
            <a:r>
              <a:rPr lang="en-US" sz="3600" b="1" dirty="0" smtClean="0">
                <a:latin typeface="Chantabouli Lao"/>
              </a:rPr>
              <a:t>Mobile </a:t>
            </a:r>
            <a:r>
              <a:rPr lang="en-US" sz="3600" b="1" dirty="0" smtClean="0">
                <a:latin typeface="Chantabouli Lao"/>
              </a:rPr>
              <a:t>legal advice</a:t>
            </a:r>
            <a:br>
              <a:rPr lang="en-US" sz="3600" b="1" dirty="0" smtClean="0">
                <a:latin typeface="Chantabouli Lao"/>
              </a:rPr>
            </a:br>
            <a:r>
              <a:rPr lang="en-US" sz="3600" b="1" dirty="0" smtClean="0">
                <a:latin typeface="Chantabouli Lao"/>
              </a:rPr>
              <a:t>C. </a:t>
            </a:r>
            <a:r>
              <a:rPr lang="en-US" sz="3600" b="1" dirty="0" smtClean="0">
                <a:latin typeface="Chantabouli Lao"/>
                <a:cs typeface="Saysettha OT" pitchFamily="34" charset="-34"/>
              </a:rPr>
              <a:t>Provide </a:t>
            </a:r>
            <a:r>
              <a:rPr lang="en-US" sz="3600" b="1" dirty="0" smtClean="0">
                <a:latin typeface="Chantabouli Lao"/>
                <a:cs typeface="Saysettha OT" pitchFamily="34" charset="-34"/>
              </a:rPr>
              <a:t>legal advice via telephone</a:t>
            </a:r>
            <a:r>
              <a:rPr lang="lo-LA" sz="2000" b="1" dirty="0" smtClean="0">
                <a:latin typeface="Saysettha OT" pitchFamily="34" charset="-34"/>
                <a:cs typeface="Saysettha OT" pitchFamily="34" charset="-34"/>
              </a:rPr>
              <a:t/>
            </a:r>
            <a:br>
              <a:rPr lang="lo-LA" sz="2000" b="1" dirty="0" smtClean="0">
                <a:latin typeface="Saysettha OT" pitchFamily="34" charset="-34"/>
                <a:cs typeface="Saysettha OT" pitchFamily="34" charset="-34"/>
              </a:rPr>
            </a:br>
            <a:r>
              <a:rPr lang="lo-LA" sz="2000" b="1" dirty="0" smtClean="0">
                <a:latin typeface="Saysettha OT" pitchFamily="34" charset="-34"/>
                <a:cs typeface="Saysettha OT" pitchFamily="34" charset="-34"/>
              </a:rPr>
              <a:t/>
            </a:r>
            <a:br>
              <a:rPr lang="lo-LA" sz="2000" b="1" dirty="0" smtClean="0">
                <a:latin typeface="Saysettha OT" pitchFamily="34" charset="-34"/>
                <a:cs typeface="Saysettha OT" pitchFamily="34" charset="-34"/>
              </a:rPr>
            </a:br>
            <a:r>
              <a:rPr lang="en-US" sz="2000" b="1" dirty="0" smtClean="0">
                <a:latin typeface="Chantabouli Lao" pitchFamily="2" charset="0"/>
              </a:rPr>
              <a:t/>
            </a:r>
            <a:br>
              <a:rPr lang="en-US" sz="2000" b="1" dirty="0" smtClean="0">
                <a:latin typeface="Chantabouli Lao" pitchFamily="2" charset="0"/>
              </a:rPr>
            </a:br>
            <a:r>
              <a:rPr lang="en-US" sz="2000" b="1" dirty="0" smtClean="0">
                <a:latin typeface="Chantabouli Lao" pitchFamily="2" charset="0"/>
              </a:rPr>
              <a:t/>
            </a:r>
            <a:br>
              <a:rPr lang="en-US" sz="2000" b="1" dirty="0" smtClean="0">
                <a:latin typeface="Chantabouli Lao" pitchFamily="2" charset="0"/>
              </a:rPr>
            </a:br>
            <a:r>
              <a:rPr lang="en-US" sz="2000" b="1" dirty="0" smtClean="0">
                <a:latin typeface="Chantabouli Lao" pitchFamily="2" charset="0"/>
              </a:rPr>
              <a:t/>
            </a:r>
            <a:br>
              <a:rPr lang="en-US" sz="2000" b="1" dirty="0" smtClean="0">
                <a:latin typeface="Chantabouli Lao" pitchFamily="2" charset="0"/>
              </a:rPr>
            </a:br>
            <a:r>
              <a:rPr lang="en-US" sz="2000" b="1" dirty="0" smtClean="0">
                <a:latin typeface="Chantabouli Lao" pitchFamily="2" charset="0"/>
              </a:rPr>
              <a:t/>
            </a:r>
            <a:br>
              <a:rPr lang="en-US" sz="2000" b="1" dirty="0" smtClean="0">
                <a:latin typeface="Chantabouli Lao" pitchFamily="2" charset="0"/>
              </a:rPr>
            </a:br>
            <a:r>
              <a:rPr lang="en-US" sz="2000" dirty="0" smtClean="0">
                <a:latin typeface="Chantabouli Lao" pitchFamily="2" charset="0"/>
              </a:rPr>
              <a:t/>
            </a:r>
            <a:br>
              <a:rPr lang="en-US" sz="2000" dirty="0" smtClean="0">
                <a:latin typeface="Chantabouli Lao" pitchFamily="2" charset="0"/>
              </a:rPr>
            </a:br>
            <a:endParaRPr lang="th-TH" sz="2000" dirty="0">
              <a:latin typeface="Chantabouli Lao" pitchFamily="2" charset="0"/>
            </a:endParaRPr>
          </a:p>
        </p:txBody>
      </p:sp>
      <p:pic>
        <p:nvPicPr>
          <p:cNvPr id="3" name="Picture 2" descr="Logo final"/>
          <p:cNvPicPr/>
          <p:nvPr/>
        </p:nvPicPr>
        <p:blipFill>
          <a:blip r:embed="rId2" cstate="print"/>
          <a:srcRect/>
          <a:stretch>
            <a:fillRect/>
          </a:stretch>
        </p:blipFill>
        <p:spPr bwMode="auto">
          <a:xfrm>
            <a:off x="164518" y="188640"/>
            <a:ext cx="936104" cy="720080"/>
          </a:xfrm>
          <a:prstGeom prst="rect">
            <a:avLst/>
          </a:prstGeom>
          <a:noFill/>
        </p:spPr>
      </p:pic>
      <p:pic>
        <p:nvPicPr>
          <p:cNvPr id="4" name="รูปภาพ 3" descr="G:\Total model\picture\DSC00080.JPG"/>
          <p:cNvPicPr/>
          <p:nvPr/>
        </p:nvPicPr>
        <p:blipFill>
          <a:blip r:embed="rId3" cstate="print"/>
          <a:srcRect/>
          <a:stretch>
            <a:fillRect/>
          </a:stretch>
        </p:blipFill>
        <p:spPr bwMode="auto">
          <a:xfrm>
            <a:off x="539552" y="3933056"/>
            <a:ext cx="2571768" cy="2232248"/>
          </a:xfrm>
          <a:prstGeom prst="rect">
            <a:avLst/>
          </a:prstGeom>
          <a:noFill/>
          <a:ln w="9525">
            <a:noFill/>
            <a:miter lim="800000"/>
            <a:headEnd/>
            <a:tailEnd/>
          </a:ln>
        </p:spPr>
      </p:pic>
      <p:pic>
        <p:nvPicPr>
          <p:cNvPr id="7" name="Picture 2" descr="J:\Total model\picture\DCIM\101MSDCF\DSC06160.JPG"/>
          <p:cNvPicPr>
            <a:picLocks noChangeAspect="1" noChangeArrowheads="1"/>
          </p:cNvPicPr>
          <p:nvPr/>
        </p:nvPicPr>
        <p:blipFill>
          <a:blip r:embed="rId4" cstate="print"/>
          <a:srcRect/>
          <a:stretch>
            <a:fillRect/>
          </a:stretch>
        </p:blipFill>
        <p:spPr bwMode="auto">
          <a:xfrm>
            <a:off x="3278427" y="3867497"/>
            <a:ext cx="2736304" cy="2304256"/>
          </a:xfrm>
          <a:prstGeom prst="rect">
            <a:avLst/>
          </a:prstGeom>
          <a:noFill/>
        </p:spPr>
      </p:pic>
      <p:pic>
        <p:nvPicPr>
          <p:cNvPr id="8" name="Picture 7" descr="D:\pic\pictures 2010\Houn CT\DSC04827.JPG"/>
          <p:cNvPicPr/>
          <p:nvPr/>
        </p:nvPicPr>
        <p:blipFill>
          <a:blip r:embed="rId5" cstate="print"/>
          <a:srcRect/>
          <a:stretch>
            <a:fillRect/>
          </a:stretch>
        </p:blipFill>
        <p:spPr bwMode="auto">
          <a:xfrm>
            <a:off x="6156176" y="3933056"/>
            <a:ext cx="2448272"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6034682"/>
          </a:xfrm>
        </p:spPr>
        <p:txBody>
          <a:bodyPr>
            <a:noAutofit/>
          </a:bodyPr>
          <a:lstStyle/>
          <a:p>
            <a:pPr algn="l">
              <a:lnSpc>
                <a:spcPct val="150000"/>
              </a:lnSpc>
            </a:pPr>
            <a:r>
              <a:rPr lang="en-US" sz="3600" dirty="0" smtClean="0"/>
              <a:t>          </a:t>
            </a:r>
            <a:r>
              <a:rPr lang="en-US" dirty="0" smtClean="0"/>
              <a:t>      </a:t>
            </a:r>
            <a:r>
              <a:rPr lang="en-US" sz="2400" b="1" dirty="0" smtClean="0">
                <a:latin typeface="Saysettha Lao"/>
              </a:rPr>
              <a:t>3. </a:t>
            </a:r>
            <a:r>
              <a:rPr lang="en-US" sz="2400" b="1" dirty="0" smtClean="0">
                <a:latin typeface="Saysettha Lao"/>
              </a:rPr>
              <a:t>Legal </a:t>
            </a:r>
            <a:r>
              <a:rPr lang="en-US" sz="2400" b="1" dirty="0" smtClean="0">
                <a:latin typeface="Saysettha Lao"/>
              </a:rPr>
              <a:t>aid </a:t>
            </a:r>
            <a:r>
              <a:rPr lang="en-US" sz="2400" b="1" dirty="0" smtClean="0">
                <a:latin typeface="Saysettha Lao"/>
              </a:rPr>
              <a:t>case activities </a:t>
            </a:r>
            <a:r>
              <a:rPr lang="en-US" sz="2400" dirty="0" smtClean="0">
                <a:latin typeface="Saysettha Lao"/>
              </a:rPr>
              <a:t/>
            </a:r>
            <a:br>
              <a:rPr lang="en-US" sz="2400" dirty="0" smtClean="0">
                <a:latin typeface="Saysettha Lao"/>
              </a:rPr>
            </a:br>
            <a:r>
              <a:rPr lang="en-US" sz="2400" b="1" dirty="0" smtClean="0">
                <a:latin typeface="Saysettha Lao"/>
              </a:rPr>
              <a:t>1. </a:t>
            </a:r>
            <a:r>
              <a:rPr lang="en-US" sz="2400" b="1" dirty="0" smtClean="0">
                <a:latin typeface="Saysettha Lao"/>
              </a:rPr>
              <a:t>Poor </a:t>
            </a:r>
            <a:r>
              <a:rPr lang="en-US" sz="2400" b="1" dirty="0" smtClean="0">
                <a:latin typeface="Saysettha Lao"/>
              </a:rPr>
              <a:t>people, marginalized people</a:t>
            </a:r>
            <a:br>
              <a:rPr lang="en-US" sz="2400" b="1" dirty="0" smtClean="0">
                <a:latin typeface="Saysettha Lao"/>
              </a:rPr>
            </a:br>
            <a:r>
              <a:rPr lang="en-US" sz="2400" b="1" dirty="0" smtClean="0">
                <a:latin typeface="Saysettha Lao"/>
              </a:rPr>
              <a:t>2. </a:t>
            </a:r>
            <a:r>
              <a:rPr lang="en-US" sz="2400" b="1" dirty="0" smtClean="0">
                <a:latin typeface="Saysettha Lao"/>
              </a:rPr>
              <a:t>Women </a:t>
            </a:r>
            <a:r>
              <a:rPr lang="en-US" sz="2400" b="1" dirty="0" smtClean="0">
                <a:latin typeface="Saysettha Lao"/>
              </a:rPr>
              <a:t>and children who are abused</a:t>
            </a:r>
            <a:br>
              <a:rPr lang="en-US" sz="2400" b="1" dirty="0" smtClean="0">
                <a:latin typeface="Saysettha Lao"/>
              </a:rPr>
            </a:br>
            <a:r>
              <a:rPr lang="en-US" sz="2400" b="1" dirty="0" smtClean="0">
                <a:latin typeface="Saysettha Lao"/>
              </a:rPr>
              <a:t>3. </a:t>
            </a:r>
            <a:r>
              <a:rPr lang="en-US" sz="2400" b="1" dirty="0" smtClean="0">
                <a:latin typeface="Saysettha Lao"/>
              </a:rPr>
              <a:t>Women </a:t>
            </a:r>
            <a:r>
              <a:rPr lang="en-US" sz="2400" b="1" dirty="0" smtClean="0">
                <a:latin typeface="Saysettha Lao"/>
              </a:rPr>
              <a:t>and children who are in trafficking risk</a:t>
            </a:r>
            <a:br>
              <a:rPr lang="en-US" sz="2400" b="1" dirty="0" smtClean="0">
                <a:latin typeface="Saysettha Lao"/>
              </a:rPr>
            </a:br>
            <a:r>
              <a:rPr lang="en-US" sz="2400" b="1" dirty="0" smtClean="0">
                <a:latin typeface="Saysettha Lao"/>
              </a:rPr>
              <a:t>4. </a:t>
            </a:r>
            <a:r>
              <a:rPr lang="en-US" sz="2400" b="1" dirty="0">
                <a:latin typeface="Saysettha Lao"/>
              </a:rPr>
              <a:t>P</a:t>
            </a:r>
            <a:r>
              <a:rPr lang="en-US" sz="2400" b="1" dirty="0" smtClean="0">
                <a:latin typeface="Saysettha Lao"/>
              </a:rPr>
              <a:t>eople with income under 5.000.000 million </a:t>
            </a:r>
            <a:r>
              <a:rPr lang="en-US" sz="2400" b="1" dirty="0" smtClean="0">
                <a:latin typeface="Saysettha Lao"/>
              </a:rPr>
              <a:t>kip </a:t>
            </a:r>
            <a:br>
              <a:rPr lang="en-US" sz="2400" b="1" dirty="0" smtClean="0">
                <a:latin typeface="Saysettha Lao"/>
              </a:rPr>
            </a:br>
            <a:r>
              <a:rPr lang="en-US" sz="2400" b="1" dirty="0" smtClean="0">
                <a:latin typeface="Saysettha Lao"/>
              </a:rPr>
              <a:t>5. </a:t>
            </a:r>
            <a:r>
              <a:rPr lang="en-US" sz="2400" b="1" dirty="0" smtClean="0">
                <a:latin typeface="Saysettha Lao"/>
              </a:rPr>
              <a:t>People </a:t>
            </a:r>
            <a:r>
              <a:rPr lang="en-US" sz="2400" b="1" dirty="0" smtClean="0">
                <a:latin typeface="Saysettha Lao"/>
              </a:rPr>
              <a:t>who </a:t>
            </a:r>
            <a:r>
              <a:rPr lang="en-US" sz="2400" b="1" dirty="0" smtClean="0">
                <a:latin typeface="Saysettha Lao"/>
              </a:rPr>
              <a:t>cannot </a:t>
            </a:r>
            <a:r>
              <a:rPr lang="en-US" sz="2400" b="1" dirty="0" smtClean="0">
                <a:latin typeface="Saysettha Lao"/>
              </a:rPr>
              <a:t>access </a:t>
            </a:r>
            <a:r>
              <a:rPr lang="en-US" sz="2400" b="1" dirty="0" smtClean="0">
                <a:latin typeface="Saysettha Lao"/>
              </a:rPr>
              <a:t>justice</a:t>
            </a:r>
            <a:r>
              <a:rPr lang="lo-LA" sz="1800" b="1" dirty="0" smtClean="0">
                <a:latin typeface="Saysettha Lao"/>
              </a:rPr>
              <a:t/>
            </a:r>
            <a:br>
              <a:rPr lang="lo-LA" sz="1800" b="1" dirty="0" smtClean="0">
                <a:latin typeface="Saysettha Lao"/>
              </a:rPr>
            </a:br>
            <a:r>
              <a:rPr lang="en-US" sz="1800" b="1" dirty="0" smtClean="0">
                <a:latin typeface="Saysettha Lao"/>
              </a:rPr>
              <a:t/>
            </a:r>
            <a:br>
              <a:rPr lang="en-US" sz="1800" b="1" dirty="0" smtClean="0">
                <a:latin typeface="Saysettha Lao"/>
              </a:rPr>
            </a:br>
            <a:r>
              <a:rPr lang="en-US" sz="1800" b="1" dirty="0" smtClean="0">
                <a:latin typeface="Saysettha Lao"/>
              </a:rPr>
              <a:t/>
            </a:r>
            <a:br>
              <a:rPr lang="en-US" sz="1800" b="1" dirty="0" smtClean="0">
                <a:latin typeface="Saysettha Lao"/>
              </a:rPr>
            </a:br>
            <a:r>
              <a:rPr lang="en-US" sz="1800" b="1" dirty="0" smtClean="0">
                <a:latin typeface="Saysettha Lao"/>
              </a:rPr>
              <a:t/>
            </a:r>
            <a:br>
              <a:rPr lang="en-US" sz="1800" b="1" dirty="0" smtClean="0">
                <a:latin typeface="Saysettha Lao"/>
              </a:rPr>
            </a:br>
            <a:r>
              <a:rPr lang="en-US" sz="1800" b="1" dirty="0" smtClean="0">
                <a:latin typeface="Saysettha Lao" pitchFamily="34" charset="0"/>
              </a:rPr>
              <a:t/>
            </a:r>
            <a:br>
              <a:rPr lang="en-US" sz="1800" b="1" dirty="0" smtClean="0">
                <a:latin typeface="Saysettha Lao" pitchFamily="34" charset="0"/>
              </a:rPr>
            </a:br>
            <a:endParaRPr lang="th-TH" sz="1800" dirty="0"/>
          </a:p>
        </p:txBody>
      </p:sp>
      <p:pic>
        <p:nvPicPr>
          <p:cNvPr id="3" name="Picture 2" descr="Logo final"/>
          <p:cNvPicPr/>
          <p:nvPr/>
        </p:nvPicPr>
        <p:blipFill>
          <a:blip r:embed="rId2" cstate="print"/>
          <a:srcRect/>
          <a:stretch>
            <a:fillRect/>
          </a:stretch>
        </p:blipFill>
        <p:spPr bwMode="auto">
          <a:xfrm>
            <a:off x="539552" y="260648"/>
            <a:ext cx="1008112" cy="892627"/>
          </a:xfrm>
          <a:prstGeom prst="rect">
            <a:avLst/>
          </a:prstGeom>
          <a:noFill/>
        </p:spPr>
      </p:pic>
      <p:pic>
        <p:nvPicPr>
          <p:cNvPr id="5" name="รูปภาพ 4" descr="G:\Picture land Namor\DCIM\101MSDCF\DSC06485.JPG"/>
          <p:cNvPicPr/>
          <p:nvPr/>
        </p:nvPicPr>
        <p:blipFill>
          <a:blip r:embed="rId3" cstate="print"/>
          <a:srcRect/>
          <a:stretch>
            <a:fillRect/>
          </a:stretch>
        </p:blipFill>
        <p:spPr bwMode="auto">
          <a:xfrm>
            <a:off x="3355107" y="4581128"/>
            <a:ext cx="2448272" cy="1944216"/>
          </a:xfrm>
          <a:prstGeom prst="rect">
            <a:avLst/>
          </a:prstGeom>
          <a:noFill/>
          <a:ln w="9525">
            <a:noFill/>
            <a:miter lim="800000"/>
            <a:headEnd/>
            <a:tailEnd/>
          </a:ln>
        </p:spPr>
      </p:pic>
      <p:pic>
        <p:nvPicPr>
          <p:cNvPr id="6" name="Picture 3" descr="J:\Total model\D office\Picture for office\picture meeting\DCIM\101MSDCF\DSC05869.JPG"/>
          <p:cNvPicPr>
            <a:picLocks noChangeAspect="1" noChangeArrowheads="1"/>
          </p:cNvPicPr>
          <p:nvPr/>
        </p:nvPicPr>
        <p:blipFill>
          <a:blip r:embed="rId4" cstate="print"/>
          <a:srcRect/>
          <a:stretch>
            <a:fillRect/>
          </a:stretch>
        </p:blipFill>
        <p:spPr bwMode="auto">
          <a:xfrm>
            <a:off x="5940152" y="4581128"/>
            <a:ext cx="2520280" cy="1944216"/>
          </a:xfrm>
          <a:prstGeom prst="rect">
            <a:avLst/>
          </a:prstGeom>
          <a:noFill/>
        </p:spPr>
      </p:pic>
      <p:pic>
        <p:nvPicPr>
          <p:cNvPr id="7" name="Picture 6" descr="IMG_1782"/>
          <p:cNvPicPr/>
          <p:nvPr/>
        </p:nvPicPr>
        <p:blipFill>
          <a:blip r:embed="rId5" cstate="print"/>
          <a:srcRect/>
          <a:stretch>
            <a:fillRect/>
          </a:stretch>
        </p:blipFill>
        <p:spPr bwMode="auto">
          <a:xfrm>
            <a:off x="611560" y="4581128"/>
            <a:ext cx="2664296"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424936" cy="6322714"/>
          </a:xfrm>
        </p:spPr>
        <p:txBody>
          <a:bodyPr>
            <a:noAutofit/>
          </a:bodyPr>
          <a:lstStyle/>
          <a:p>
            <a:pPr lvl="0" algn="l"/>
            <a:r>
              <a:rPr lang="en-US" sz="3600" b="1" dirty="0" smtClean="0">
                <a:latin typeface="Chantabouli Lao" pitchFamily="2" charset="0"/>
              </a:rPr>
              <a:t>4</a:t>
            </a:r>
            <a:r>
              <a:rPr lang="en-US" sz="3600" b="1" dirty="0" smtClean="0">
                <a:latin typeface="Chantabouli Lao" pitchFamily="2" charset="0"/>
              </a:rPr>
              <a:t>. </a:t>
            </a:r>
            <a:r>
              <a:rPr lang="en-US" sz="3600" b="1" dirty="0" smtClean="0">
                <a:latin typeface="Chantabouli Lao" pitchFamily="2" charset="0"/>
              </a:rPr>
              <a:t>Paralegal </a:t>
            </a:r>
            <a:r>
              <a:rPr lang="en-US" sz="3600" b="1" dirty="0" smtClean="0">
                <a:latin typeface="Chantabouli Lao" pitchFamily="2" charset="0"/>
              </a:rPr>
              <a:t>training </a:t>
            </a:r>
            <a:r>
              <a:rPr lang="en-US" sz="3600" dirty="0">
                <a:latin typeface="Chantabouli Lao" pitchFamily="2" charset="0"/>
              </a:rPr>
              <a:t/>
            </a:r>
            <a:br>
              <a:rPr lang="en-US" sz="3600" dirty="0">
                <a:latin typeface="Chantabouli Lao" pitchFamily="2" charset="0"/>
              </a:rPr>
            </a:br>
            <a:r>
              <a:rPr lang="en-US" sz="3600" b="1" u="sng" dirty="0" smtClean="0">
                <a:latin typeface="Chantabouli Lao" pitchFamily="2" charset="0"/>
              </a:rPr>
              <a:t>Who </a:t>
            </a:r>
            <a:r>
              <a:rPr lang="en-US" sz="3600" b="1" u="sng" dirty="0" smtClean="0">
                <a:latin typeface="Chantabouli Lao" pitchFamily="2" charset="0"/>
              </a:rPr>
              <a:t>are our volunteers?</a:t>
            </a:r>
            <a:r>
              <a:rPr lang="en-US" sz="3600" dirty="0">
                <a:latin typeface="Chantabouli Lao" pitchFamily="2" charset="0"/>
              </a:rPr>
              <a:t/>
            </a:r>
            <a:br>
              <a:rPr lang="en-US" sz="3600" dirty="0">
                <a:latin typeface="Chantabouli Lao" pitchFamily="2" charset="0"/>
              </a:rPr>
            </a:br>
            <a:r>
              <a:rPr lang="en-US" sz="3600" b="1" dirty="0" smtClean="0">
                <a:latin typeface="Chantabouli Lao" pitchFamily="2" charset="0"/>
              </a:rPr>
              <a:t>Our </a:t>
            </a:r>
            <a:r>
              <a:rPr lang="en-US" sz="3600" b="1" dirty="0" smtClean="0">
                <a:latin typeface="Chantabouli Lao" pitchFamily="2" charset="0"/>
              </a:rPr>
              <a:t>paralegal volunteers are trained </a:t>
            </a:r>
            <a:r>
              <a:rPr lang="en-US" sz="3600" b="1" dirty="0" smtClean="0">
                <a:latin typeface="Chantabouli Lao" pitchFamily="2" charset="0"/>
              </a:rPr>
              <a:t>in law, </a:t>
            </a:r>
            <a:r>
              <a:rPr lang="en-US" sz="3600" b="1" dirty="0" smtClean="0">
                <a:latin typeface="Chantabouli Lao" pitchFamily="2" charset="0"/>
              </a:rPr>
              <a:t>access to justice to help people/communities access </a:t>
            </a:r>
            <a:r>
              <a:rPr lang="en-US" sz="3600" b="1" dirty="0" smtClean="0">
                <a:latin typeface="Chantabouli Lao" pitchFamily="2" charset="0"/>
              </a:rPr>
              <a:t>justice, and legal </a:t>
            </a:r>
            <a:r>
              <a:rPr lang="en-US" sz="3600" b="1" dirty="0" smtClean="0">
                <a:latin typeface="Chantabouli Lao" pitchFamily="2" charset="0"/>
              </a:rPr>
              <a:t>assistance from the bar association.</a:t>
            </a:r>
            <a:r>
              <a:rPr lang="en-US" sz="2000" b="1" dirty="0" smtClean="0">
                <a:latin typeface="Chantabouli Lao" pitchFamily="2" charset="0"/>
              </a:rPr>
              <a:t/>
            </a:r>
            <a:br>
              <a:rPr lang="en-US" sz="2000" b="1" dirty="0" smtClean="0">
                <a:latin typeface="Chantabouli Lao" pitchFamily="2" charset="0"/>
              </a:rPr>
            </a:br>
            <a:r>
              <a:rPr lang="en-US" sz="2000" b="1" dirty="0" smtClean="0">
                <a:latin typeface="Chantabouli Lao" pitchFamily="2" charset="0"/>
              </a:rPr>
              <a:t/>
            </a:r>
            <a:br>
              <a:rPr lang="en-US" sz="2000" b="1" dirty="0" smtClean="0">
                <a:latin typeface="Chantabouli Lao" pitchFamily="2" charset="0"/>
              </a:rPr>
            </a:br>
            <a:r>
              <a:rPr lang="en-US" sz="2800" dirty="0">
                <a:latin typeface="Chantabouli Lao" pitchFamily="2" charset="0"/>
              </a:rPr>
              <a:t/>
            </a:r>
            <a:br>
              <a:rPr lang="en-US" sz="2800" dirty="0">
                <a:latin typeface="Chantabouli Lao" pitchFamily="2" charset="0"/>
              </a:rPr>
            </a:br>
            <a:endParaRPr lang="th-TH" sz="2800" dirty="0">
              <a:latin typeface="Chantabouli Lao" pitchFamily="2" charset="0"/>
            </a:endParaRPr>
          </a:p>
        </p:txBody>
      </p:sp>
      <p:pic>
        <p:nvPicPr>
          <p:cNvPr id="3" name="Picture 2" descr="Logo final"/>
          <p:cNvPicPr/>
          <p:nvPr/>
        </p:nvPicPr>
        <p:blipFill>
          <a:blip r:embed="rId2" cstate="print"/>
          <a:srcRect/>
          <a:stretch>
            <a:fillRect/>
          </a:stretch>
        </p:blipFill>
        <p:spPr bwMode="auto">
          <a:xfrm>
            <a:off x="467544" y="332656"/>
            <a:ext cx="1008112" cy="864096"/>
          </a:xfrm>
          <a:prstGeom prst="rect">
            <a:avLst/>
          </a:prstGeom>
          <a:noFill/>
        </p:spPr>
      </p:pic>
      <p:pic>
        <p:nvPicPr>
          <p:cNvPr id="5" name="รูปภาพ 4" descr="G:\Total model\D office\Picture for office\Picture Champasak\DSC01557.JPG"/>
          <p:cNvPicPr/>
          <p:nvPr/>
        </p:nvPicPr>
        <p:blipFill>
          <a:blip r:embed="rId3" cstate="print"/>
          <a:srcRect t="26875"/>
          <a:stretch>
            <a:fillRect/>
          </a:stretch>
        </p:blipFill>
        <p:spPr bwMode="auto">
          <a:xfrm>
            <a:off x="3262908" y="4467572"/>
            <a:ext cx="2592288" cy="1944216"/>
          </a:xfrm>
          <a:prstGeom prst="rect">
            <a:avLst/>
          </a:prstGeom>
          <a:ln>
            <a:noFill/>
          </a:ln>
          <a:effectLst>
            <a:outerShdw blurRad="292100" dist="139700" dir="2700000" algn="tl" rotWithShape="0">
              <a:srgbClr val="333333">
                <a:alpha val="65000"/>
              </a:srgbClr>
            </a:outerShdw>
          </a:effectLst>
        </p:spPr>
      </p:pic>
      <p:pic>
        <p:nvPicPr>
          <p:cNvPr id="6" name="Picture 3" descr="K:\Trainning para legal\DSC01484.JPG"/>
          <p:cNvPicPr>
            <a:picLocks noChangeAspect="1" noChangeArrowheads="1"/>
          </p:cNvPicPr>
          <p:nvPr/>
        </p:nvPicPr>
        <p:blipFill>
          <a:blip r:embed="rId4" cstate="print"/>
          <a:srcRect/>
          <a:stretch>
            <a:fillRect/>
          </a:stretch>
        </p:blipFill>
        <p:spPr bwMode="auto">
          <a:xfrm>
            <a:off x="579587" y="4437112"/>
            <a:ext cx="2520280" cy="1872208"/>
          </a:xfrm>
          <a:prstGeom prst="rect">
            <a:avLst/>
          </a:prstGeom>
          <a:ln>
            <a:noFill/>
          </a:ln>
          <a:effectLst>
            <a:outerShdw blurRad="292100" dist="139700" dir="2700000" algn="tl" rotWithShape="0">
              <a:srgbClr val="333333">
                <a:alpha val="65000"/>
              </a:srgbClr>
            </a:outerShdw>
          </a:effectLst>
        </p:spPr>
      </p:pic>
      <p:pic>
        <p:nvPicPr>
          <p:cNvPr id="8" name="Picture 7" descr="IMG_0178"/>
          <p:cNvPicPr/>
          <p:nvPr/>
        </p:nvPicPr>
        <p:blipFill>
          <a:blip r:embed="rId5" cstate="print"/>
          <a:srcRect/>
          <a:stretch>
            <a:fillRect/>
          </a:stretch>
        </p:blipFill>
        <p:spPr bwMode="auto">
          <a:xfrm>
            <a:off x="6012160" y="4467572"/>
            <a:ext cx="2664296" cy="189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normAutofit fontScale="90000"/>
          </a:bodyPr>
          <a:lstStyle/>
          <a:p>
            <a:pPr>
              <a:lnSpc>
                <a:spcPct val="150000"/>
              </a:lnSpc>
            </a:pPr>
            <a:r>
              <a:rPr lang="en-US" sz="1800" b="1" dirty="0" smtClean="0">
                <a:latin typeface="Chantabouli 95" pitchFamily="2" charset="0"/>
              </a:rPr>
              <a:t/>
            </a:r>
            <a:br>
              <a:rPr lang="en-US" sz="1800" b="1" dirty="0" smtClean="0">
                <a:latin typeface="Chantabouli 95" pitchFamily="2" charset="0"/>
              </a:rPr>
            </a:br>
            <a:r>
              <a:rPr lang="en-US" sz="2800" b="1" dirty="0" smtClean="0">
                <a:latin typeface="Chantabouli 95" pitchFamily="2" charset="0"/>
              </a:rPr>
              <a:t>  </a:t>
            </a:r>
            <a:r>
              <a:rPr lang="en-US" sz="3100" b="1" dirty="0" smtClean="0">
                <a:latin typeface="Chantabouli 95" pitchFamily="2" charset="0"/>
              </a:rPr>
              <a:t/>
            </a:r>
            <a:br>
              <a:rPr lang="en-US" sz="3100" b="1" dirty="0" smtClean="0">
                <a:latin typeface="Chantabouli 95" pitchFamily="2" charset="0"/>
              </a:rPr>
            </a:br>
            <a:r>
              <a:rPr lang="en-US" sz="3600" b="1" dirty="0" smtClean="0">
                <a:latin typeface="Chantabouli 95" pitchFamily="2" charset="0"/>
              </a:rPr>
              <a:t>Thank you!</a:t>
            </a:r>
            <a:r>
              <a:rPr lang="en-US" sz="2200" b="1" dirty="0" smtClean="0">
                <a:latin typeface="Chantabouli 95" pitchFamily="2" charset="0"/>
              </a:rPr>
              <a:t/>
            </a:r>
            <a:br>
              <a:rPr lang="en-US" sz="2200" b="1" dirty="0" smtClean="0">
                <a:latin typeface="Chantabouli 95" pitchFamily="2" charset="0"/>
              </a:rPr>
            </a:br>
            <a:r>
              <a:rPr lang="en-US" sz="3600" b="1" dirty="0" smtClean="0">
                <a:latin typeface="Chantabouli 95" pitchFamily="2" charset="0"/>
              </a:rPr>
              <a:t>Lao P D R Bar Association </a:t>
            </a:r>
            <a:br>
              <a:rPr lang="en-US" sz="3600" b="1" dirty="0" smtClean="0">
                <a:latin typeface="Chantabouli 95" pitchFamily="2" charset="0"/>
              </a:rPr>
            </a:br>
            <a:r>
              <a:rPr lang="en-US" sz="3600" b="1" dirty="0" smtClean="0">
                <a:latin typeface="Chantabouli 95" pitchFamily="2" charset="0"/>
              </a:rPr>
              <a:t>Tel/fax: 856-21-990445-46, 856-21-353953</a:t>
            </a:r>
            <a:br>
              <a:rPr lang="en-US" sz="3600" b="1" dirty="0" smtClean="0">
                <a:latin typeface="Chantabouli 95" pitchFamily="2" charset="0"/>
              </a:rPr>
            </a:br>
            <a:r>
              <a:rPr lang="en-US" sz="3600" b="1" dirty="0" smtClean="0">
                <a:latin typeface="Chantabouli 95" pitchFamily="2" charset="0"/>
              </a:rPr>
              <a:t>website: www.laobar.org</a:t>
            </a:r>
            <a:br>
              <a:rPr lang="en-US" sz="3600" b="1" dirty="0" smtClean="0">
                <a:latin typeface="Chantabouli 95" pitchFamily="2" charset="0"/>
              </a:rPr>
            </a:br>
            <a:r>
              <a:rPr lang="en-US" sz="3600" b="1" dirty="0" smtClean="0">
                <a:latin typeface="Chantabouli 95" pitchFamily="2" charset="0"/>
              </a:rPr>
              <a:t>Legal aid Clinic Northern Provinces</a:t>
            </a:r>
            <a:br>
              <a:rPr lang="en-US" sz="3600" b="1" dirty="0" smtClean="0">
                <a:latin typeface="Chantabouli 95" pitchFamily="2" charset="0"/>
              </a:rPr>
            </a:br>
            <a:r>
              <a:rPr lang="en-US" sz="3600" b="1" dirty="0" smtClean="0">
                <a:latin typeface="Chantabouli 95" pitchFamily="2" charset="0"/>
              </a:rPr>
              <a:t>Tel/Fax: 856-81—211548</a:t>
            </a:r>
            <a:br>
              <a:rPr lang="en-US" sz="3600" b="1" dirty="0" smtClean="0">
                <a:latin typeface="Chantabouli 95" pitchFamily="2" charset="0"/>
              </a:rPr>
            </a:br>
            <a:r>
              <a:rPr lang="en-US" sz="3600" b="1" dirty="0" smtClean="0">
                <a:latin typeface="Chantabouli 95" pitchFamily="2" charset="0"/>
              </a:rPr>
              <a:t>Legal aid Clinic Southern Provinces</a:t>
            </a:r>
            <a:br>
              <a:rPr lang="en-US" sz="3600" b="1" dirty="0" smtClean="0">
                <a:latin typeface="Chantabouli 95" pitchFamily="2" charset="0"/>
              </a:rPr>
            </a:br>
            <a:r>
              <a:rPr lang="en-US" sz="3600" b="1" dirty="0" smtClean="0">
                <a:latin typeface="Chantabouli 95" pitchFamily="2" charset="0"/>
              </a:rPr>
              <a:t> Tel/Fax: 856-31—252 410 </a:t>
            </a:r>
            <a:r>
              <a:rPr lang="en-US" sz="2700" b="1" dirty="0" smtClean="0">
                <a:latin typeface="Chantabouli 95" pitchFamily="2" charset="0"/>
              </a:rPr>
              <a:t/>
            </a:r>
            <a:br>
              <a:rPr lang="en-US" sz="2700" b="1" dirty="0" smtClean="0">
                <a:latin typeface="Chantabouli 95" pitchFamily="2" charset="0"/>
              </a:rPr>
            </a:br>
            <a:r>
              <a:rPr lang="en-US" sz="2000" b="1" dirty="0" smtClean="0">
                <a:latin typeface="Chantabouli 95" pitchFamily="2" charset="0"/>
              </a:rPr>
              <a:t/>
            </a:r>
            <a:br>
              <a:rPr lang="en-US" sz="2000" b="1" dirty="0" smtClean="0">
                <a:latin typeface="Chantabouli 95" pitchFamily="2" charset="0"/>
              </a:rPr>
            </a:br>
            <a:r>
              <a:rPr lang="en-US" sz="1600" b="1" dirty="0" smtClean="0">
                <a:latin typeface="Chantabouli 95" pitchFamily="2" charset="0"/>
              </a:rPr>
              <a:t/>
            </a:r>
            <a:br>
              <a:rPr lang="en-US" sz="1600" b="1" dirty="0" smtClean="0">
                <a:latin typeface="Chantabouli 95" pitchFamily="2" charset="0"/>
              </a:rPr>
            </a:br>
            <a:endParaRPr lang="th-TH" sz="1800" dirty="0">
              <a:latin typeface="Chantabouli Lao" pitchFamily="2" charset="0"/>
            </a:endParaRPr>
          </a:p>
        </p:txBody>
      </p:sp>
      <p:pic>
        <p:nvPicPr>
          <p:cNvPr id="3" name="Content Placeholder 2"/>
          <p:cNvPicPr>
            <a:picLocks noGrp="1" noChangeAspect="1" noChangeArrowheads="1"/>
          </p:cNvPicPr>
          <p:nvPr>
            <p:ph sz="quarter" idx="4"/>
          </p:nvPr>
        </p:nvPicPr>
        <p:blipFill>
          <a:blip r:embed="rId2" cstate="print"/>
          <a:srcRect/>
          <a:stretch>
            <a:fillRect/>
          </a:stretch>
        </p:blipFill>
        <p:spPr>
          <a:xfrm>
            <a:off x="6516216" y="3573016"/>
            <a:ext cx="2088232" cy="2284041"/>
          </a:xfrm>
          <a:noFill/>
        </p:spPr>
      </p:pic>
      <p:pic>
        <p:nvPicPr>
          <p:cNvPr id="7" name="Picture 6" descr="Logo final"/>
          <p:cNvPicPr/>
          <p:nvPr/>
        </p:nvPicPr>
        <p:blipFill>
          <a:blip r:embed="rId3" cstate="print"/>
          <a:srcRect/>
          <a:stretch>
            <a:fillRect/>
          </a:stretch>
        </p:blipFill>
        <p:spPr bwMode="auto">
          <a:xfrm>
            <a:off x="683568" y="476672"/>
            <a:ext cx="1584176" cy="136815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38</Words>
  <Application>Microsoft Office PowerPoint</Application>
  <PresentationFormat>On-screen Show (4:3)</PresentationFormat>
  <Paragraphs>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ສະພາທະນາຍຄວາມແຫ່ງ ສປປລາວ  Lao P D R Bar Association ໂຄງການຊ່ວຍເຫລືອແລະໃຫ້ຄວາມຮູ້ດ້ານກົດໝາຍຂອງສະພາທະນາຍຄວາມ ແຫ່ງ ສປປລາວ Legal aid and Legal Education Project ອຸປະຖຳໂດຍ: ໂຄງການ ມູນນິທິເອເຊຍ Supported by: Asia foundation Project                 </vt:lpstr>
      <vt:lpstr>          I. Objective          1. The objective of legal aid projects are to provide to justice assessment, especially for the poor  2. Poor people include women and child who have problems or legal issues but they can not to access to justice system     3. Because they cannot pay lawyers’ fees and they do not understand lawyers’ roles  4. The people can get consultation including help from lawyers, but they do not pay for anything      </vt:lpstr>
      <vt:lpstr>          II. The target groups of Legal aid  1. Poor people, women, children (especially orphans, destitute children, abused children)  2. Marginalized people: disabled people, people in rural areas, people who cannot access to justice  3. Isolated people, people whose legal rights have been violated.  </vt:lpstr>
      <vt:lpstr>             III. Legal help provided by Laos Bar Association 1. ( 57,468 ຄົນ ) Legal dissemination outreach 2. (2,730 ຄົນ) Free legal consultation 3. ( 102 ຄະດີ) Legal aid cases 4. ( 280 ຄົນ ) Paralegal training   </vt:lpstr>
      <vt:lpstr>       1. ¡ò      1. Legal dissemination outreach activities 1.1 Build teams who will go to communities 1.2 Identify the communities 1.3 Identify the topics to be taught 1.4 Advertise and announce  1.5 Encourage the communities to expand the knowledge       </vt:lpstr>
      <vt:lpstr>               2. Free legal consultation A. Provide legal advice at the office B. Mobile legal advice C. Provide legal advice via telephone       </vt:lpstr>
      <vt:lpstr>                3. Legal aid case activities  1. Poor people, marginalized people 2. Women and children who are abused 3. Women and children who are in trafficking risk 4. People with income under 5.000.000 million kip  5. People who cannot access justice     </vt:lpstr>
      <vt:lpstr>4. Paralegal training  Who are our volunteers? Our paralegal volunteers are trained in law, access to justice to help people/communities access justice, and legal assistance from the bar association.   </vt:lpstr>
      <vt:lpstr>    Thank you! Lao P D R Bar Association  Tel/fax: 856-21-990445-46, 856-21-353953 website: www.laobar.org Legal aid Clinic Northern Provinces Tel/Fax: 856-81—211548 Legal aid Clinic Southern Provinces  Tel/Fax: 856-31—252 410    </vt:lpstr>
    </vt:vector>
  </TitlesOfParts>
  <Company>FasterOS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¨ó­©óªÉº­»ñ®êÈ¾­À¢í¾¦øÈ¡¾­±ô¡ºö®»ö´¡È¼¸¡ñ® ¸¼¡¤¾­Ã¹É£¿¯ô¡¦¾¯ö¡¯Éº¤Á´È¨ò¤Áì½À©ñ¡ ­Éº¨, ¸¼¡¤¾­º¾¦¾¦½Ïñ¡¡ö©Ï¾¨¯½¥¿ ®É¾­, ¸¼¡¤¾­ÏÈ¸¨Ä¡ÈÀ¡„¨¢Ó¢ñ©Á¨È¤¢˜­®É¾­. ¥ñ©Â©¨: ¦½²¾ê½­¾¨£¸¾´Á¹È¤ ¦¯¯ì¾¸ º÷¯½«¿Â©¨: Â£¤¡¾­´ø­­òêòÀºÀ§¨ </dc:title>
  <dc:creator>FasterUser</dc:creator>
  <cp:lastModifiedBy>Alexis</cp:lastModifiedBy>
  <cp:revision>139</cp:revision>
  <dcterms:created xsi:type="dcterms:W3CDTF">2012-08-20T04:12:00Z</dcterms:created>
  <dcterms:modified xsi:type="dcterms:W3CDTF">2014-10-02T02:13:39Z</dcterms:modified>
</cp:coreProperties>
</file>